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342" r:id="rId1"/>
    <p:sldMasterId id="2147485379" r:id="rId2"/>
  </p:sldMasterIdLst>
  <p:notesMasterIdLst>
    <p:notesMasterId r:id="rId3"/>
  </p:notesMasterIdLst>
  <p:sldIdLst>
    <p:sldId id="1003" r:id="rId4"/>
    <p:sldId id="1006" r:id="rId5"/>
    <p:sldId id="1009" r:id="rId6"/>
    <p:sldId id="1012" r:id="rId7"/>
    <p:sldId id="1018" r:id="rId9"/>
    <p:sldId id="1021" r:id="rId10"/>
    <p:sldId id="1024" r:id="rId11"/>
    <p:sldId id="1027" r:id="rId12"/>
    <p:sldId id="1033" r:id="rId14"/>
    <p:sldId id="1036" r:id="rId15"/>
    <p:sldId id="1039" r:id="rId16"/>
    <p:sldId id="1042" r:id="rId17"/>
    <p:sldId id="1048" r:id="rId19"/>
    <p:sldId id="1051" r:id="rId20"/>
    <p:sldId id="1054" r:id="rId21"/>
    <p:sldId id="1057" r:id="rId22"/>
    <p:sldId id="1060" r:id="rId23"/>
    <p:sldId id="1066" r:id="rId25"/>
    <p:sldId id="1069" r:id="rId26"/>
    <p:sldId id="1072" r:id="rId27"/>
    <p:sldId id="1075" r:id="rId28"/>
    <p:sldId id="1078" r:id="rId29"/>
    <p:sldId id="1084" r:id="rId31"/>
    <p:sldId id="1087" r:id="rId32"/>
    <p:sldId id="1090" r:id="rId33"/>
    <p:sldId id="1093"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343" r:id="rId1"/>
    <p:sldLayoutId id="2147485344" r:id="rId2"/>
    <p:sldLayoutId id="2147485345" r:id="rId3"/>
    <p:sldLayoutId id="2147485346" r:id="rId4"/>
    <p:sldLayoutId id="2147485347" r:id="rId5"/>
    <p:sldLayoutId id="2147485348" r:id="rId6"/>
    <p:sldLayoutId id="2147485349" r:id="rId7"/>
    <p:sldLayoutId id="2147485350" r:id="rId8"/>
    <p:sldLayoutId id="2147485351" r:id="rId9"/>
    <p:sldLayoutId id="2147485352" r:id="rId10"/>
    <p:sldLayoutId id="214748535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380" r:id="rId1"/>
    <p:sldLayoutId id="2147485381" r:id="rId2"/>
    <p:sldLayoutId id="2147485382" r:id="rId3"/>
    <p:sldLayoutId id="2147485383" r:id="rId4"/>
    <p:sldLayoutId id="2147485384" r:id="rId5"/>
    <p:sldLayoutId id="2147485385" r:id="rId6"/>
    <p:sldLayoutId id="2147485386" r:id="rId7"/>
    <p:sldLayoutId id="2147485387" r:id="rId8"/>
    <p:sldLayoutId id="2147485388" r:id="rId9"/>
    <p:sldLayoutId id="2147485389" r:id="rId10"/>
    <p:sldLayoutId id="214748539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tags" Target="../tags/tag163.xml"/><Relationship Id="rId16" Type="http://schemas.openxmlformats.org/officeDocument/2006/relationships/tags" Target="../tags/tag164.xml"/><Relationship Id="rId17" Type="http://schemas.openxmlformats.org/officeDocument/2006/relationships/tags" Target="../tags/tag165.xml"/><Relationship Id="rId18" Type="http://schemas.openxmlformats.org/officeDocument/2006/relationships/tags" Target="../tags/tag166.xml"/><Relationship Id="rId19" Type="http://schemas.openxmlformats.org/officeDocument/2006/relationships/tags" Target="../tags/tag167.xml"/><Relationship Id="rId20" Type="http://schemas.openxmlformats.org/officeDocument/2006/relationships/tags" Target="../tags/tag168.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tags" Target="../tags/tag202.xml"/><Relationship Id="rId14" Type="http://schemas.openxmlformats.org/officeDocument/2006/relationships/tags" Target="../tags/tag203.xml"/><Relationship Id="rId15" Type="http://schemas.openxmlformats.org/officeDocument/2006/relationships/tags" Target="../tags/tag204.xml"/><Relationship Id="rId16" Type="http://schemas.openxmlformats.org/officeDocument/2006/relationships/tags" Target="../tags/tag205.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tags" Target="../tags/tag233.xml"/><Relationship Id="rId14" Type="http://schemas.openxmlformats.org/officeDocument/2006/relationships/tags" Target="../tags/tag234.xml"/><Relationship Id="rId15" Type="http://schemas.openxmlformats.org/officeDocument/2006/relationships/tags" Target="../tags/tag235.xml"/><Relationship Id="rId16" Type="http://schemas.openxmlformats.org/officeDocument/2006/relationships/tags" Target="../tags/tag236.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tags" Target="../tags/tag276.xml"/><Relationship Id="rId14" Type="http://schemas.openxmlformats.org/officeDocument/2006/relationships/tags" Target="../tags/tag277.xml"/><Relationship Id="rId15" Type="http://schemas.openxmlformats.org/officeDocument/2006/relationships/tags" Target="../tags/tag278.xml"/><Relationship Id="rId16" Type="http://schemas.openxmlformats.org/officeDocument/2006/relationships/tags" Target="../tags/tag279.xml"/><Relationship Id="rId17" Type="http://schemas.openxmlformats.org/officeDocument/2006/relationships/tags" Target="../tags/tag280.xml"/><Relationship Id="rId18" Type="http://schemas.openxmlformats.org/officeDocument/2006/relationships/tags" Target="../tags/tag281.xml"/><Relationship Id="rId19" Type="http://schemas.openxmlformats.org/officeDocument/2006/relationships/tags" Target="../tags/tag282.xml"/><Relationship Id="rId20" Type="http://schemas.openxmlformats.org/officeDocument/2006/relationships/tags" Target="../tags/tag283.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tags" Target="../tags/tag319.xml"/><Relationship Id="rId14" Type="http://schemas.openxmlformats.org/officeDocument/2006/relationships/tags" Target="../tags/tag320.xml"/><Relationship Id="rId15" Type="http://schemas.openxmlformats.org/officeDocument/2006/relationships/tags" Target="../tags/tag321.xml"/><Relationship Id="rId16" Type="http://schemas.openxmlformats.org/officeDocument/2006/relationships/tags" Target="../tags/tag322.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tags" Target="../tags/tag347.xml"/><Relationship Id="rId14" Type="http://schemas.openxmlformats.org/officeDocument/2006/relationships/tags" Target="../tags/tag348.xml"/><Relationship Id="rId15" Type="http://schemas.openxmlformats.org/officeDocument/2006/relationships/tags" Target="../tags/tag349.xml"/><Relationship Id="rId16" Type="http://schemas.openxmlformats.org/officeDocument/2006/relationships/tags" Target="../tags/tag350.xml"/><Relationship Id="rId17" Type="http://schemas.openxmlformats.org/officeDocument/2006/relationships/tags" Target="../tags/tag351.xml"/><Relationship Id="rId18" Type="http://schemas.openxmlformats.org/officeDocument/2006/relationships/tags" Target="../tags/tag352.xml"/><Relationship Id="rId19" Type="http://schemas.openxmlformats.org/officeDocument/2006/relationships/tags" Target="../tags/tag353.xml"/><Relationship Id="rId20" Type="http://schemas.openxmlformats.org/officeDocument/2006/relationships/tags" Target="../tags/tag354.xml"/><Relationship Id="rId21" Type="http://schemas.openxmlformats.org/officeDocument/2006/relationships/tags" Target="../tags/tag355.xml"/><Relationship Id="rId22" Type="http://schemas.openxmlformats.org/officeDocument/2006/relationships/tags" Target="../tags/tag356.xml"/><Relationship Id="rId23" Type="http://schemas.openxmlformats.org/officeDocument/2006/relationships/tags" Target="../tags/tag357.xml"/><Relationship Id="rId24" Type="http://schemas.openxmlformats.org/officeDocument/2006/relationships/tags" Target="../tags/tag358.xml"/><Relationship Id="rId25" Type="http://schemas.openxmlformats.org/officeDocument/2006/relationships/tags" Target="../tags/tag359.xml"/><Relationship Id="rId26" Type="http://schemas.openxmlformats.org/officeDocument/2006/relationships/tags" Target="../tags/tag360.xml"/><Relationship Id="rId27" Type="http://schemas.openxmlformats.org/officeDocument/2006/relationships/tags" Target="../tags/tag361.xml"/><Relationship Id="rId28" Type="http://schemas.openxmlformats.org/officeDocument/2006/relationships/tags" Target="../tags/tag362.xml"/><Relationship Id="rId29" Type="http://schemas.openxmlformats.org/officeDocument/2006/relationships/tags" Target="../tags/tag363.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区块链与人工智能的结合创新应用</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单击输入目录标题</a:t>
            </a:r>
            <a:endParaRPr altLang="en-US" b="1" dirty="0" sz="14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区块链与人工智能的概述</a:t>
            </a:r>
            <a:endParaRPr altLang="en-US" b="1" dirty="0" sz="14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区块链与人工智能的结合方式</a:t>
            </a:r>
            <a:endParaRPr altLang="en-US" b="1" dirty="0" sz="14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区块链与人工智能的创新应用场景</a:t>
            </a:r>
            <a:endParaRPr altLang="en-US" b="1" dirty="0" sz="14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fontScale="50000"/>
          </a:bodyPr>
          <a:p>
            <a:pPr>
              <a:lnSpc>
                <a:spcPct val="100000"/>
              </a:lnSpc>
            </a:pPr>
            <a:r>
              <a:rPr altLang="en-US" b="1" dirty="0" sz="2800" kern="0" lang="zh-CN" spc="100">
                <a:solidFill>
                  <a:schemeClr val="lt1">
                    <a:lumMod val="100000"/>
                  </a:schemeClr>
                </a:solidFill>
                <a:effectLst/>
                <a:latin typeface="+中文标题" charset="0"/>
                <a:ea typeface="+mj-ea"/>
              </a:rPr>
              <a:t>区块链与人工智能结合面临的挑战与解决方案</a:t>
            </a:r>
            <a:endParaRPr altLang="en-US" b="1" dirty="0" sz="28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未来发展趋势与展望</a:t>
            </a:r>
            <a:endParaRPr altLang="en-US" b="1" dirty="0" sz="14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区块链与人工智能的概述</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区块链技术定义与特点</a:t>
            </a:r>
            <a:endParaRPr altLang="en-US" lang="zh-CN"/>
          </a:p>
        </p:txBody>
      </p:sp>
      <p:sp>
        <p:nvSpPr>
          <p:cNvPr id="1049056" name="内容占位符 2"/>
          <p:cNvSpPr>
            <a:spLocks noGrp="1"/>
          </p:cNvSpPr>
          <p:nvPr>
            <p:ph idx="1"/>
          </p:nvPr>
        </p:nvSpPr>
        <p:spPr/>
        <p:txBody>
          <a:bodyPr>
            <a:normAutofit fontScale="70000"/>
          </a:bodyPr>
          <a:p>
            <a:r>
              <a:rPr altLang="en-US" lang="zh-CN"/>
              <a:t>区块链技术定义：区块链是一种分布式数据库技术，通过去中心化、不可篡改、匿名性等特点，实现数据的安全存储和传输。</a:t>
            </a:r>
            <a:endParaRPr altLang="en-US" lang="zh-CN"/>
          </a:p>
          <a:p>
            <a:r>
              <a:rPr altLang="en-US" lang="zh-CN"/>
              <a:t>区块链技术特点：去中心化，通过分布式的节点来保证数据的可靠性和安全性；不可篡改，一旦数据被写入区块链，就无法被篡改，保证了数据的可信度；匿名性，用户可以在不透露个人信息的情况下进行交易，保护了用户的隐私。  以下是用户提供的信息和标题： 我正在写一份主题为“区块链与人工智能的结合创新应用”的PPT,现在准备介绍“区块链与人工智能的概述”,请帮我生成“人工智能技术定义与特点”为标题的内容 人工智能技术定义与特点</a:t>
            </a:r>
            <a:endParaRPr altLang="en-US" lang="zh-CN"/>
          </a:p>
          <a:p>
            <a:pPr lvl="1"/>
            <a:r>
              <a:rPr altLang="en-US" lang="zh-CN"/>
              <a:t>以下是用户提供的信息和标题：</a:t>
            </a:r>
            <a:endParaRPr altLang="en-US" lang="zh-CN"/>
          </a:p>
          <a:p>
            <a:pPr lvl="1"/>
            <a:r>
              <a:rPr altLang="en-US" lang="zh-CN"/>
              <a:t>我正在写一份主题为“区块链与人工智能的结合创新应用”的PPT,现在准备介绍“区块链与人工智能的概述”,请帮我生成“人工智能技术定义与特点”为标题的内容</a:t>
            </a:r>
            <a:endParaRPr altLang="en-US" lang="zh-CN"/>
          </a:p>
          <a:p>
            <a:pPr lvl="1"/>
            <a:r>
              <a:rPr altLang="en-US" lang="zh-CN"/>
              <a:t>人工智能技术定义与特点</a:t>
            </a:r>
            <a:endParaRPr altLang="en-US" lang="zh-CN"/>
          </a:p>
          <a:p>
            <a:r>
              <a:rPr altLang="en-US" lang="zh-CN"/>
              <a:t>人工智能技术定义：人工智能是一种模拟人类智能的技术，通过机器学习、深度学习等技术手段，使计算机能够像人类一样进行思考、学习和决策。</a:t>
            </a:r>
            <a:endParaRPr altLang="en-US" lang="zh-CN"/>
          </a:p>
          <a:p>
            <a:r>
              <a:rPr altLang="en-US" lang="zh-CN"/>
              <a:t>人工智能技术特点：自主学习，通过大量的数据和算法进行自我学习和优化；处理复杂问题，能够处理复杂的数据和问题，并给出最优的解决方案；高效性，能够快速地处理大量的数据和任务。</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094" name="标题 1"/>
          <p:cNvSpPr>
            <a:spLocks noGrp="1"/>
          </p:cNvSpPr>
          <p:nvPr>
            <p:ph type="title"/>
          </p:nvPr>
        </p:nvSpPr>
        <p:spPr/>
        <p:txBody>
          <a:bodyPr/>
          <a:p>
            <a:r>
              <a:rPr altLang="en-US" lang="zh-CN"/>
              <a:t>人工智能技术定义与特点</a:t>
            </a:r>
            <a:endParaRPr altLang="en-US" lang="zh-CN"/>
          </a:p>
        </p:txBody>
      </p:sp>
      <p:sp>
        <p:nvSpPr>
          <p:cNvPr id="1049096"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8"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00"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2"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04"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6"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08"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0"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12"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人工智能技术的发展历程</a:t>
            </a:r>
            <a:endParaRPr altLang="en-US" dirty="0" sz="2400" lang="zh-CN">
              <a:latin typeface="+mn-ea"/>
              <a:ea typeface="+mn-ea"/>
            </a:endParaRPr>
          </a:p>
        </p:txBody>
      </p:sp>
      <p:sp>
        <p:nvSpPr>
          <p:cNvPr id="1049114"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人工智能技术的应用领域</a:t>
            </a:r>
            <a:endParaRPr altLang="en-US" dirty="0" sz="2400" lang="zh-CN">
              <a:latin typeface="+mn-ea"/>
              <a:ea typeface="+mn-ea"/>
            </a:endParaRPr>
          </a:p>
        </p:txBody>
      </p:sp>
      <p:sp>
        <p:nvSpPr>
          <p:cNvPr id="1049116"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人工智能技术的定义</a:t>
            </a:r>
            <a:endParaRPr altLang="en-US" dirty="0" sz="2400" lang="zh-CN">
              <a:latin typeface="+mn-ea"/>
              <a:ea typeface="+mn-ea"/>
            </a:endParaRPr>
          </a:p>
        </p:txBody>
      </p:sp>
      <p:sp>
        <p:nvSpPr>
          <p:cNvPr id="1049118"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人工智能技术的特点</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56" name="标题 1"/>
          <p:cNvSpPr>
            <a:spLocks noGrp="1"/>
          </p:cNvSpPr>
          <p:nvPr>
            <p:ph type="title"/>
          </p:nvPr>
        </p:nvSpPr>
        <p:spPr/>
        <p:txBody>
          <a:bodyPr/>
          <a:p>
            <a:r>
              <a:rPr altLang="en-US" lang="zh-CN"/>
              <a:t>区块链与人工智能结合的意义</a:t>
            </a:r>
            <a:endParaRPr altLang="en-US" lang="zh-CN"/>
          </a:p>
        </p:txBody>
      </p:sp>
      <p:sp>
        <p:nvSpPr>
          <p:cNvPr id="104915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区块链与人工智能的概述</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区块链与人工智能结合的创新应用</a:t>
            </a:r>
            <a:endParaRPr dirty="0" sz="2000" err="1">
              <a:solidFill>
                <a:schemeClr val="tx1">
                  <a:lumMod val="75000"/>
                  <a:lumOff val="25000"/>
                </a:schemeClr>
              </a:solidFill>
              <a:latin typeface="+mn-ea"/>
              <a:ea typeface="+mn-ea"/>
              <a:cs typeface="+mn-ea"/>
              <a:sym typeface="+mn-lt"/>
            </a:endParaRPr>
          </a:p>
        </p:txBody>
      </p:sp>
      <p:sp>
        <p:nvSpPr>
          <p:cNvPr id="104917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8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区块链与人工智能结合的未来展望</a:t>
            </a:r>
            <a:endParaRPr dirty="0" sz="2000" err="1">
              <a:solidFill>
                <a:schemeClr val="tx1">
                  <a:lumMod val="75000"/>
                  <a:lumOff val="25000"/>
                </a:schemeClr>
              </a:solidFill>
              <a:latin typeface="+mn-ea"/>
              <a:ea typeface="+mn-ea"/>
              <a:cs typeface="+mn-ea"/>
              <a:sym typeface="+mn-lt"/>
            </a:endParaRPr>
          </a:p>
        </p:txBody>
      </p:sp>
      <p:sp>
        <p:nvSpPr>
          <p:cNvPr id="10491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区块链与人工智能结合的意义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34" name="标题"/>
          <p:cNvSpPr>
            <a:spLocks noGrp="1"/>
          </p:cNvSpPr>
          <p:nvPr>
            <p:ph type="title"/>
            <p:custDataLst>
              <p:tags r:id="rId1"/>
            </p:custDataLst>
          </p:nvPr>
        </p:nvSpPr>
        <p:spPr>
          <a:xfrm>
            <a:off x="996464" y="3446585"/>
            <a:ext cx="8428889" cy="1152000"/>
          </a:xfrm>
        </p:spPr>
        <p:txBody>
          <a:bodyPr>
            <a:normAutofit fontScale="93704"/>
          </a:bodyPr>
          <a:p>
            <a:r>
              <a:rPr altLang="en-US" dirty="0" lang="zh-CN">
                <a:solidFill>
                  <a:schemeClr val="lt1">
                    <a:lumMod val="100000"/>
                  </a:schemeClr>
                </a:solidFill>
              </a:rPr>
              <a:t>区块链与人工智能的结合方式</a:t>
            </a:r>
            <a:endParaRPr altLang="en-US" dirty="0" lang="zh-CN">
              <a:solidFill>
                <a:schemeClr val="lt1">
                  <a:lumMod val="100000"/>
                </a:schemeClr>
              </a:solidFill>
            </a:endParaRPr>
          </a:p>
        </p:txBody>
      </p:sp>
      <p:sp>
        <p:nvSpPr>
          <p:cNvPr id="1049236"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10" name="标题 1"/>
          <p:cNvSpPr>
            <a:spLocks noGrp="1"/>
          </p:cNvSpPr>
          <p:nvPr>
            <p:ph type="title"/>
          </p:nvPr>
        </p:nvSpPr>
        <p:spPr/>
        <p:txBody>
          <a:bodyPr/>
          <a:p>
            <a:r>
              <a:rPr altLang="en-US" lang="zh-CN"/>
              <a:t>智能合约与人工智能的结合</a:t>
            </a:r>
            <a:endParaRPr altLang="en-US" lang="zh-CN"/>
          </a:p>
        </p:txBody>
      </p:sp>
      <p:sp>
        <p:nvSpPr>
          <p:cNvPr id="1049312" name="弧形 58"/>
          <p:cNvSpPr/>
          <p:nvPr>
            <p:custDataLst>
              <p:tags r:id="rId1"/>
            </p:custDataLst>
          </p:nvPr>
        </p:nvSpPr>
        <p:spPr>
          <a:xfrm>
            <a:off x="8132566" y="2017251"/>
            <a:ext cx="3508310" cy="3508310"/>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14" name="弧形 57"/>
          <p:cNvSpPr/>
          <p:nvPr>
            <p:custDataLst>
              <p:tags r:id="rId2"/>
            </p:custDataLst>
          </p:nvPr>
        </p:nvSpPr>
        <p:spPr>
          <a:xfrm>
            <a:off x="551935" y="2017251"/>
            <a:ext cx="3508310" cy="3508310"/>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16" name="椭圆 22"/>
          <p:cNvSpPr/>
          <p:nvPr>
            <p:custDataLst>
              <p:tags r:id="rId3"/>
            </p:custDataLst>
          </p:nvPr>
        </p:nvSpPr>
        <p:spPr>
          <a:xfrm>
            <a:off x="847744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8" name="椭圆 23"/>
          <p:cNvSpPr/>
          <p:nvPr>
            <p:custDataLst>
              <p:tags r:id="rId4"/>
            </p:custDataLst>
          </p:nvPr>
        </p:nvSpPr>
        <p:spPr>
          <a:xfrm>
            <a:off x="8867796"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0" name="正文"/>
          <p:cNvSpPr txBox="1"/>
          <p:nvPr>
            <p:custDataLst>
              <p:tags r:id="rId5"/>
            </p:custDataLst>
          </p:nvPr>
        </p:nvSpPr>
        <p:spPr>
          <a:xfrm>
            <a:off x="893506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结合后的挑战和未来发展</a:t>
            </a:r>
            <a:endParaRPr altLang="en-US" dirty="0" sz="1200" lang="zh-CN" spc="150">
              <a:solidFill>
                <a:srgbClr val="FFFFFF"/>
              </a:solidFill>
              <a:latin typeface="+mn-ea"/>
              <a:sym typeface="+mn-ea"/>
            </a:endParaRPr>
          </a:p>
        </p:txBody>
      </p:sp>
      <p:sp>
        <p:nvSpPr>
          <p:cNvPr id="1049322" name="椭圆 24"/>
          <p:cNvSpPr/>
          <p:nvPr>
            <p:custDataLst>
              <p:tags r:id="rId6"/>
            </p:custDataLst>
          </p:nvPr>
        </p:nvSpPr>
        <p:spPr>
          <a:xfrm>
            <a:off x="6018782"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4" name="椭圆 25"/>
          <p:cNvSpPr/>
          <p:nvPr>
            <p:custDataLst>
              <p:tags r:id="rId7"/>
            </p:custDataLst>
          </p:nvPr>
        </p:nvSpPr>
        <p:spPr>
          <a:xfrm>
            <a:off x="640818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6" name="正文"/>
          <p:cNvSpPr txBox="1"/>
          <p:nvPr>
            <p:custDataLst>
              <p:tags r:id="rId8"/>
            </p:custDataLst>
          </p:nvPr>
        </p:nvSpPr>
        <p:spPr>
          <a:xfrm>
            <a:off x="647640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结合后的应用场景和优势</a:t>
            </a:r>
            <a:endParaRPr altLang="en-US" dirty="0" sz="1200" lang="zh-CN" spc="150">
              <a:solidFill>
                <a:schemeClr val="tx1">
                  <a:lumMod val="65000"/>
                  <a:lumOff val="35000"/>
                </a:schemeClr>
              </a:solidFill>
              <a:latin typeface="+mn-ea"/>
              <a:sym typeface="+mn-ea"/>
            </a:endParaRPr>
          </a:p>
        </p:txBody>
      </p:sp>
      <p:sp>
        <p:nvSpPr>
          <p:cNvPr id="1049328" name="椭圆 7"/>
          <p:cNvSpPr/>
          <p:nvPr>
            <p:custDataLst>
              <p:tags r:id="rId9"/>
            </p:custDataLst>
          </p:nvPr>
        </p:nvSpPr>
        <p:spPr>
          <a:xfrm>
            <a:off x="356012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0" name="椭圆 9"/>
          <p:cNvSpPr/>
          <p:nvPr>
            <p:custDataLst>
              <p:tags r:id="rId10"/>
            </p:custDataLst>
          </p:nvPr>
        </p:nvSpPr>
        <p:spPr>
          <a:xfrm>
            <a:off x="3949528"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2" name="正文"/>
          <p:cNvSpPr txBox="1"/>
          <p:nvPr>
            <p:custDataLst>
              <p:tags r:id="rId11"/>
            </p:custDataLst>
          </p:nvPr>
        </p:nvSpPr>
        <p:spPr>
          <a:xfrm>
            <a:off x="4017746"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智能合约与人工智能的结合方式</a:t>
            </a:r>
            <a:endParaRPr altLang="en-US" dirty="0" sz="1200" lang="zh-CN" spc="150">
              <a:solidFill>
                <a:srgbClr val="FFFFFF"/>
              </a:solidFill>
              <a:latin typeface="+mn-ea"/>
              <a:sym typeface="+mn-ea"/>
            </a:endParaRPr>
          </a:p>
        </p:txBody>
      </p:sp>
      <p:sp>
        <p:nvSpPr>
          <p:cNvPr id="1049334" name="椭圆 5"/>
          <p:cNvSpPr/>
          <p:nvPr>
            <p:custDataLst>
              <p:tags r:id="rId12"/>
            </p:custDataLst>
          </p:nvPr>
        </p:nvSpPr>
        <p:spPr>
          <a:xfrm>
            <a:off x="821961"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6" name="椭圆 4"/>
          <p:cNvSpPr/>
          <p:nvPr>
            <p:custDataLst>
              <p:tags r:id="rId13"/>
            </p:custDataLst>
          </p:nvPr>
        </p:nvSpPr>
        <p:spPr>
          <a:xfrm>
            <a:off x="121136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8" name="正文"/>
          <p:cNvSpPr txBox="1"/>
          <p:nvPr>
            <p:custDataLst>
              <p:tags r:id="rId14"/>
            </p:custDataLst>
          </p:nvPr>
        </p:nvSpPr>
        <p:spPr>
          <a:xfrm>
            <a:off x="127958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智能合约的概念和特点</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76" name="标题 1"/>
          <p:cNvSpPr>
            <a:spLocks noGrp="1"/>
          </p:cNvSpPr>
          <p:nvPr>
            <p:ph type="title"/>
          </p:nvPr>
        </p:nvSpPr>
        <p:spPr/>
        <p:txBody>
          <a:bodyPr/>
          <a:p>
            <a:r>
              <a:rPr altLang="en-US" lang="zh-CN"/>
              <a:t>区块链数据结构与人工智能的结合</a:t>
            </a:r>
            <a:endParaRPr altLang="en-US" lang="zh-CN"/>
          </a:p>
        </p:txBody>
      </p:sp>
      <p:sp>
        <p:nvSpPr>
          <p:cNvPr id="104937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区块链数据结构特点：去中心化、不可篡改、可追溯等</a:t>
            </a:r>
            <a:endParaRPr altLang="en-US" dirty="0" sz="1200" lang="zh-CN" spc="150">
              <a:solidFill>
                <a:schemeClr val="tx1">
                  <a:lumMod val="65000"/>
                  <a:lumOff val="35000"/>
                </a:schemeClr>
              </a:solidFill>
              <a:latin typeface="+mn-ea"/>
              <a:sym typeface="+mn-ea"/>
            </a:endParaRPr>
          </a:p>
        </p:txBody>
      </p:sp>
      <p:sp>
        <p:nvSpPr>
          <p:cNvPr id="104938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人工智能技术应用：机器学习、深度学习、自然语言处理等</a:t>
            </a:r>
            <a:endParaRPr altLang="en-US" dirty="0" sz="1200" lang="zh-CN" spc="150">
              <a:solidFill>
                <a:schemeClr val="tx1">
                  <a:lumMod val="65000"/>
                  <a:lumOff val="35000"/>
                </a:schemeClr>
              </a:solidFill>
              <a:latin typeface="+mn-ea"/>
              <a:sym typeface="+mn-ea"/>
            </a:endParaRPr>
          </a:p>
        </p:txBody>
      </p:sp>
      <p:sp>
        <p:nvSpPr>
          <p:cNvPr id="104938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结合方式：利用区块链技术保证数据安全可靠，结合人工智能技术进行数据分析和处理</a:t>
            </a:r>
            <a:endParaRPr altLang="en-US" dirty="0" sz="1200" lang="zh-CN" spc="150">
              <a:solidFill>
                <a:schemeClr val="tx1">
                  <a:lumMod val="65000"/>
                  <a:lumOff val="35000"/>
                </a:schemeClr>
              </a:solidFill>
              <a:latin typeface="+mn-ea"/>
              <a:sym typeface="+mn-ea"/>
            </a:endParaRPr>
          </a:p>
        </p:txBody>
      </p:sp>
      <p:sp>
        <p:nvSpPr>
          <p:cNvPr id="104938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创新应用：在金融、医疗、供应链等领域实现智能化管理和决策支持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22" name="标题 1"/>
          <p:cNvSpPr>
            <a:spLocks noGrp="1"/>
          </p:cNvSpPr>
          <p:nvPr>
            <p:ph type="title"/>
          </p:nvPr>
        </p:nvSpPr>
        <p:spPr/>
        <p:txBody>
          <a:bodyPr/>
          <a:p>
            <a:r>
              <a:rPr altLang="en-US" lang="zh-CN"/>
              <a:t>区块链去中心化与人工智能的结合</a:t>
            </a:r>
            <a:endParaRPr altLang="en-US" lang="zh-CN"/>
          </a:p>
        </p:txBody>
      </p:sp>
      <p:sp>
        <p:nvSpPr>
          <p:cNvPr id="104942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结合方式：区块链去中心化与人工智能的结合，可以实现数据的安全存储和共享，同时通过人工智能技术对数据进行处理和分析，为应用场景提供智能化的解决方案。</a:t>
            </a:r>
            <a:endParaRPr altLang="zh-CN" dirty="0" lang="en-US">
              <a:solidFill>
                <a:schemeClr val="dk1">
                  <a:lumMod val="80000"/>
                  <a:lumOff val="20000"/>
                </a:schemeClr>
              </a:solidFill>
              <a:latin typeface="+mn-ea"/>
              <a:sym typeface="+mn-ea"/>
            </a:endParaRPr>
          </a:p>
        </p:txBody>
      </p:sp>
      <p:sp>
        <p:nvSpPr>
          <p:cNvPr id="104943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区块链去中心化技术：区块链技术通过去中心化的方式，实现了数据的安全存储和共享，为人工智能提供了可靠的数据基础。</a:t>
            </a:r>
            <a:endParaRPr altLang="en-US" dirty="0" lang="zh-CN">
              <a:solidFill>
                <a:schemeClr val="dk1">
                  <a:lumMod val="80000"/>
                  <a:lumOff val="20000"/>
                </a:schemeClr>
              </a:solidFill>
              <a:latin typeface="+mn-ea"/>
              <a:sym typeface="+mn-ea"/>
            </a:endParaRPr>
          </a:p>
        </p:txBody>
      </p:sp>
      <p:sp>
        <p:nvSpPr>
          <p:cNvPr id="104944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人工智能技术：人工智能技术通过机器学习和深度学习等技术，实现了对数据的分析和处理，为区块链提供了智能化的应用场景。</a:t>
            </a:r>
            <a:endParaRPr altLang="en-US" dirty="0" lang="zh-CN">
              <a:solidFill>
                <a:schemeClr val="dk1">
                  <a:lumMod val="80000"/>
                  <a:lumOff val="20000"/>
                </a:schemeClr>
              </a:solidFill>
              <a:latin typeface="+mn-ea"/>
              <a:sym typeface="+mn-ea"/>
            </a:endParaRPr>
          </a:p>
        </p:txBody>
      </p:sp>
      <p:sp>
        <p:nvSpPr>
          <p:cNvPr id="104944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应用场景：区块链去中心化与人工智能的结合可以应用于金融、医疗、物流等多个领域，提高数据的安全性和可靠性，同时实现智能化的应用场景。</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492"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区块链与人工智能的创新应用场景</a:t>
            </a:r>
            <a:endParaRPr altLang="en-US" dirty="0" lang="zh-CN">
              <a:solidFill>
                <a:schemeClr val="lt1">
                  <a:lumMod val="100000"/>
                </a:schemeClr>
              </a:solidFill>
            </a:endParaRPr>
          </a:p>
        </p:txBody>
      </p:sp>
      <p:sp>
        <p:nvSpPr>
          <p:cNvPr id="1049494"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568" name="标题 1"/>
          <p:cNvSpPr>
            <a:spLocks noGrp="1"/>
          </p:cNvSpPr>
          <p:nvPr>
            <p:ph type="title"/>
          </p:nvPr>
        </p:nvSpPr>
        <p:spPr/>
        <p:txBody>
          <a:bodyPr/>
          <a:p>
            <a:r>
              <a:rPr altLang="en-US" lang="zh-CN"/>
              <a:t>金融领域的应用场景</a:t>
            </a:r>
            <a:endParaRPr altLang="en-US" lang="zh-CN"/>
          </a:p>
        </p:txBody>
      </p:sp>
      <p:sp>
        <p:nvSpPr>
          <p:cNvPr id="104957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智能合约：区块链技术可以用于自动化执行合同条款，提高交易效率和安全性</a:t>
            </a:r>
            <a:endParaRPr altLang="en-US" dirty="0" sz="1200" lang="zh-CN" spc="150">
              <a:solidFill>
                <a:schemeClr val="tx1">
                  <a:lumMod val="85000"/>
                  <a:lumOff val="15000"/>
                </a:schemeClr>
              </a:solidFill>
              <a:latin typeface="+mn-ea"/>
              <a:sym typeface="+mn-ea"/>
            </a:endParaRPr>
          </a:p>
        </p:txBody>
      </p:sp>
      <p:sp>
        <p:nvSpPr>
          <p:cNvPr id="104957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数字货币：区块链技术可以用于创建去中心化的数字货币，降低交易成本和提高交易速度</a:t>
            </a:r>
            <a:endParaRPr altLang="en-US" dirty="0" sz="1200" lang="zh-CN" spc="150">
              <a:solidFill>
                <a:schemeClr val="tx1">
                  <a:lumMod val="85000"/>
                  <a:lumOff val="15000"/>
                </a:schemeClr>
              </a:solidFill>
              <a:latin typeface="+mn-ea"/>
              <a:sym typeface="+mn-ea"/>
            </a:endParaRPr>
          </a:p>
        </p:txBody>
      </p:sp>
      <p:sp>
        <p:nvSpPr>
          <p:cNvPr id="104957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供应链金融：区块链技术可以用于优化供应链金融流程，提高透明度和可追溯性</a:t>
            </a:r>
            <a:endParaRPr altLang="en-US" dirty="0" sz="1200" lang="zh-CN" spc="150">
              <a:solidFill>
                <a:schemeClr val="tx1">
                  <a:lumMod val="85000"/>
                  <a:lumOff val="15000"/>
                </a:schemeClr>
              </a:solidFill>
              <a:latin typeface="+mn-ea"/>
              <a:sym typeface="+mn-ea"/>
            </a:endParaRPr>
          </a:p>
        </p:txBody>
      </p:sp>
      <p:sp>
        <p:nvSpPr>
          <p:cNvPr id="104958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跨境支付：区块链技术可以用于简化跨境支付流程，降低交易成本和提高交易速度</a:t>
            </a:r>
            <a:endParaRPr altLang="en-US" dirty="0" sz="1200" lang="zh-CN" spc="150">
              <a:solidFill>
                <a:schemeClr val="tx1">
                  <a:lumMod val="85000"/>
                  <a:lumOff val="15000"/>
                </a:schemeClr>
              </a:solidFill>
              <a:latin typeface="+mn-ea"/>
              <a:sym typeface="+mn-ea"/>
            </a:endParaRPr>
          </a:p>
        </p:txBody>
      </p:sp>
      <p:sp>
        <p:nvSpPr>
          <p:cNvPr id="104959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30" name="标题 1"/>
          <p:cNvSpPr>
            <a:spLocks noGrp="1"/>
          </p:cNvSpPr>
          <p:nvPr>
            <p:ph type="title"/>
          </p:nvPr>
        </p:nvSpPr>
        <p:spPr/>
        <p:txBody>
          <a:bodyPr/>
          <a:p>
            <a:r>
              <a:rPr altLang="en-US" lang="zh-CN"/>
              <a:t>供应链管理领域的应用场景</a:t>
            </a:r>
            <a:endParaRPr altLang="en-US" lang="zh-CN"/>
          </a:p>
        </p:txBody>
      </p:sp>
      <p:sp>
        <p:nvSpPr>
          <p:cNvPr id="1049632" name="正文"/>
          <p:cNvSpPr txBox="1"/>
          <p:nvPr>
            <p:custDataLst>
              <p:tags r:id="rId1"/>
            </p:custDataLst>
          </p:nvPr>
        </p:nvSpPr>
        <p:spPr>
          <a:xfrm>
            <a:off x="3294779" y="3048395"/>
            <a:ext cx="6937977" cy="722605"/>
          </a:xfrm>
          <a:prstGeom prst="rect"/>
          <a:noFill/>
        </p:spPr>
        <p:txBody>
          <a:bodyPr anchor="t" anchorCtr="0" bIns="0" lIns="0" rIns="0" rtlCol="0" tIns="0" wrap="square">
            <a:normAutofit/>
          </a:bodyPr>
          <a:p>
            <a:pPr algn="just" lvl="0">
              <a:lnSpc>
                <a:spcPct val="130000"/>
              </a:lnSpc>
              <a:buClrTx/>
              <a:buSzTx/>
              <a:buFontTx/>
            </a:pPr>
            <a:r>
              <a:rPr altLang="en-US" sz="1200" lang="zh-CN" spc="150">
                <a:solidFill>
                  <a:schemeClr val="tx1">
                    <a:lumMod val="65000"/>
                    <a:lumOff val="35000"/>
                  </a:schemeClr>
                </a:solidFill>
                <a:latin typeface="+mn-ea"/>
                <a:cs typeface="+mn-ea"/>
                <a:sym typeface="+mn-ea"/>
              </a:rPr>
              <a:t>* 利用人工智能技术对供应链数据进行深度分析，实现更精准的需求预测和库存管理，降低库存成本和缺货风险。</a:t>
            </a:r>
            <a:endParaRPr altLang="en-US" sz="1200" lang="zh-CN" spc="150">
              <a:solidFill>
                <a:schemeClr val="tx1">
                  <a:lumMod val="65000"/>
                  <a:lumOff val="35000"/>
                </a:schemeClr>
              </a:solidFill>
              <a:latin typeface="+mn-ea"/>
              <a:cs typeface="+mn-ea"/>
              <a:sym typeface="+mn-ea"/>
            </a:endParaRPr>
          </a:p>
        </p:txBody>
      </p:sp>
      <p:sp>
        <p:nvSpPr>
          <p:cNvPr id="1049634" name="正文"/>
          <p:cNvSpPr txBox="1"/>
          <p:nvPr>
            <p:custDataLst>
              <p:tags r:id="rId2"/>
            </p:custDataLst>
          </p:nvPr>
        </p:nvSpPr>
        <p:spPr>
          <a:xfrm>
            <a:off x="3294779" y="4252042"/>
            <a:ext cx="6937977" cy="722605"/>
          </a:xfrm>
          <a:prstGeom prst="rect"/>
          <a:noFill/>
        </p:spPr>
        <p:txBody>
          <a:bodyPr anchor="t" anchorCtr="0" bIns="0" lIns="0" rIns="0" rtlCol="0" tIns="0" wrap="square">
            <a:normAutofit/>
          </a:bodyPr>
          <a:p>
            <a:pPr algn="just" lvl="0">
              <a:lnSpc>
                <a:spcPct val="130000"/>
              </a:lnSpc>
              <a:buClrTx/>
              <a:buSzTx/>
              <a:buFontTx/>
            </a:pPr>
            <a:r>
              <a:rPr altLang="en-US" sz="1200" lang="zh-CN" spc="150">
                <a:solidFill>
                  <a:schemeClr val="tx1">
                    <a:lumMod val="65000"/>
                    <a:lumOff val="35000"/>
                  </a:schemeClr>
                </a:solidFill>
                <a:latin typeface="+mn-ea"/>
                <a:cs typeface="+mn-ea"/>
                <a:sym typeface="+mn-ea"/>
              </a:rPr>
              <a:t>* 结合区块链的分布式特性和人工智能的智能分析能力，构建智能化的供应链管理系统，实现实时监控、预测和自动调整。</a:t>
            </a:r>
            <a:endParaRPr altLang="en-US" sz="1200" lang="zh-CN" spc="150">
              <a:solidFill>
                <a:schemeClr val="tx1">
                  <a:lumMod val="65000"/>
                  <a:lumOff val="35000"/>
                </a:schemeClr>
              </a:solidFill>
              <a:latin typeface="+mn-ea"/>
              <a:cs typeface="+mn-ea"/>
              <a:sym typeface="+mn-ea"/>
            </a:endParaRPr>
          </a:p>
        </p:txBody>
      </p:sp>
      <p:sp>
        <p:nvSpPr>
          <p:cNvPr id="1049636" name="正文"/>
          <p:cNvSpPr txBox="1"/>
          <p:nvPr>
            <p:custDataLst>
              <p:tags r:id="rId3"/>
            </p:custDataLst>
          </p:nvPr>
        </p:nvSpPr>
        <p:spPr>
          <a:xfrm>
            <a:off x="3294779" y="5455689"/>
            <a:ext cx="6937977" cy="722605"/>
          </a:xfrm>
          <a:prstGeom prst="rect"/>
          <a:noFill/>
        </p:spPr>
        <p:txBody>
          <a:bodyPr anchor="t" anchorCtr="0" bIns="0" lIns="0" rIns="0" rtlCol="0" tIns="0" wrap="square">
            <a:normAutofit/>
          </a:bodyPr>
          <a:p>
            <a:pPr algn="just" lvl="0">
              <a:lnSpc>
                <a:spcPct val="130000"/>
              </a:lnSpc>
              <a:buClrTx/>
              <a:buSzTx/>
              <a:buFontTx/>
            </a:pPr>
            <a:r>
              <a:rPr altLang="en-US" sz="1200" lang="zh-CN" spc="150">
                <a:solidFill>
                  <a:schemeClr val="tx1">
                    <a:lumMod val="65000"/>
                    <a:lumOff val="35000"/>
                  </a:schemeClr>
                </a:solidFill>
                <a:latin typeface="+mn-ea"/>
                <a:cs typeface="+mn-ea"/>
                <a:sym typeface="+mn-ea"/>
              </a:rPr>
              <a:t>* 介绍一些成功的区块链与人工智能在供应链管理领域的创新应用案例，如利用区块链技术提高食品安全追溯能力、利用人工智能优化库存管理等。</a:t>
            </a:r>
            <a:endParaRPr altLang="en-US" sz="1200" lang="zh-CN" spc="150">
              <a:solidFill>
                <a:schemeClr val="tx1">
                  <a:lumMod val="65000"/>
                  <a:lumOff val="35000"/>
                </a:schemeClr>
              </a:solidFill>
              <a:latin typeface="+mn-ea"/>
              <a:cs typeface="+mn-ea"/>
              <a:sym typeface="+mn-ea"/>
            </a:endParaRPr>
          </a:p>
        </p:txBody>
      </p:sp>
      <p:sp>
        <p:nvSpPr>
          <p:cNvPr id="1049638" name="正文"/>
          <p:cNvSpPr txBox="1"/>
          <p:nvPr>
            <p:custDataLst>
              <p:tags r:id="rId4"/>
            </p:custDataLst>
          </p:nvPr>
        </p:nvSpPr>
        <p:spPr>
          <a:xfrm>
            <a:off x="3294779" y="1844748"/>
            <a:ext cx="6937977" cy="722605"/>
          </a:xfrm>
          <a:prstGeom prst="rect"/>
          <a:noFill/>
        </p:spPr>
        <p:txBody>
          <a:bodyPr anchor="t" anchorCtr="0" bIns="0" lIns="0" rIns="0" rtlCol="0" tIns="0" wrap="square">
            <a:normAutofit/>
          </a:bodyPr>
          <a:p>
            <a:pPr algn="just" lvl="0">
              <a:lnSpc>
                <a:spcPct val="130000"/>
              </a:lnSpc>
              <a:buClrTx/>
              <a:buSzTx/>
              <a:buFontTx/>
            </a:pPr>
            <a:r>
              <a:rPr altLang="en-US" sz="1200" lang="zh-CN" spc="150">
                <a:solidFill>
                  <a:schemeClr val="tx1">
                    <a:lumMod val="65000"/>
                    <a:lumOff val="35000"/>
                  </a:schemeClr>
                </a:solidFill>
                <a:latin typeface="+mn-ea"/>
                <a:cs typeface="+mn-ea"/>
                <a:sym typeface="+mn-ea"/>
              </a:rPr>
              <a:t>* 通过区块链技术，实现供应链各环节的信息共享和透明化，确保产品从原材料到最终消费者的全过程可追溯。</a:t>
            </a:r>
            <a:endParaRPr altLang="en-US" sz="1200" lang="zh-CN" spc="150">
              <a:solidFill>
                <a:schemeClr val="tx1">
                  <a:lumMod val="65000"/>
                  <a:lumOff val="35000"/>
                </a:schemeClr>
              </a:solidFill>
              <a:latin typeface="+mn-ea"/>
              <a:cs typeface="+mn-ea"/>
              <a:sym typeface="+mn-ea"/>
            </a:endParaRPr>
          </a:p>
        </p:txBody>
      </p:sp>
      <p:sp>
        <p:nvSpPr>
          <p:cNvPr id="1049640" name="标题"/>
          <p:cNvSpPr txBox="1"/>
          <p:nvPr>
            <p:custDataLst>
              <p:tags r:id="rId5"/>
            </p:custDataLst>
          </p:nvPr>
        </p:nvSpPr>
        <p:spPr>
          <a:xfrm>
            <a:off x="3294779" y="4971870"/>
            <a:ext cx="6937283" cy="418569"/>
          </a:xfrm>
          <a:prstGeom prst="rect"/>
          <a:noFill/>
        </p:spPr>
        <p:txBody>
          <a:bodyPr anchor="b" anchorCtr="0" bIns="0" lIns="0" rIns="0" rtlCol="0" tIns="0" wrap="square">
            <a:normAutofit fontScale="60000"/>
          </a:bodyPr>
          <a:p>
            <a:pPr algn="just" lvl="0">
              <a:buClrTx/>
              <a:buSzTx/>
              <a:buFontTx/>
            </a:pPr>
            <a:r>
              <a:rPr altLang="en-US" b="1" dirty="0" lang="zh-CN" spc="300">
                <a:solidFill>
                  <a:schemeClr val="accent4"/>
                </a:solidFill>
                <a:latin typeface="+mj-ea"/>
                <a:ea typeface="+mj-ea"/>
                <a:sym typeface="+mn-ea"/>
              </a:rPr>
              <a:t>创新应用案例分享  * 介绍一些成功的区块链与人工智能在供应链管理领域的创新应用案例，如利用区块链技术提高食品安全追溯能力、利用人工智能优化库存管理等。</a:t>
            </a:r>
            <a:endParaRPr altLang="en-US" b="1" dirty="0" lang="zh-CN" spc="300">
              <a:solidFill>
                <a:schemeClr val="accent4"/>
              </a:solidFill>
              <a:latin typeface="+mj-ea"/>
              <a:ea typeface="+mj-ea"/>
              <a:sym typeface="+mn-ea"/>
            </a:endParaRPr>
          </a:p>
        </p:txBody>
      </p:sp>
      <p:sp>
        <p:nvSpPr>
          <p:cNvPr id="1049642" name="标题"/>
          <p:cNvSpPr txBox="1"/>
          <p:nvPr>
            <p:custDataLst>
              <p:tags r:id="rId6"/>
            </p:custDataLst>
          </p:nvPr>
        </p:nvSpPr>
        <p:spPr>
          <a:xfrm>
            <a:off x="3294779" y="3771000"/>
            <a:ext cx="6937283" cy="418569"/>
          </a:xfrm>
          <a:prstGeom prst="rect"/>
          <a:noFill/>
        </p:spPr>
        <p:txBody>
          <a:bodyPr anchor="b" anchorCtr="0" bIns="0" lIns="0" rIns="0" rtlCol="0" tIns="0" wrap="square">
            <a:normAutofit fontScale="65556"/>
          </a:bodyPr>
          <a:p>
            <a:pPr algn="just" lvl="0">
              <a:buClrTx/>
              <a:buSzTx/>
              <a:buFontTx/>
            </a:pPr>
            <a:r>
              <a:rPr altLang="en-US" b="1" dirty="0" lang="zh-CN" spc="300">
                <a:solidFill>
                  <a:schemeClr val="accent3"/>
                </a:solidFill>
                <a:latin typeface="+mj-ea"/>
                <a:ea typeface="+mj-ea"/>
                <a:sym typeface="+mn-ea"/>
              </a:rPr>
              <a:t>区块链与人工智能共同打造智能供应链  * 结合区块链的分布式特性和人工智能的智能分析能力，构建智能化的供应链管理系统，实现实时监控、预测和自动调整。</a:t>
            </a:r>
            <a:endParaRPr altLang="en-US" b="1" dirty="0" lang="zh-CN" spc="300">
              <a:solidFill>
                <a:schemeClr val="accent3"/>
              </a:solidFill>
              <a:latin typeface="+mj-ea"/>
              <a:ea typeface="+mj-ea"/>
              <a:sym typeface="+mn-ea"/>
            </a:endParaRPr>
          </a:p>
        </p:txBody>
      </p:sp>
      <p:sp>
        <p:nvSpPr>
          <p:cNvPr id="1049644" name="标题"/>
          <p:cNvSpPr txBox="1"/>
          <p:nvPr>
            <p:custDataLst>
              <p:tags r:id="rId7"/>
            </p:custDataLst>
          </p:nvPr>
        </p:nvSpPr>
        <p:spPr>
          <a:xfrm>
            <a:off x="3294779" y="2570129"/>
            <a:ext cx="6937283" cy="418569"/>
          </a:xfrm>
          <a:prstGeom prst="rect"/>
          <a:noFill/>
        </p:spPr>
        <p:txBody>
          <a:bodyPr anchor="b" anchorCtr="0" bIns="0" lIns="0" rIns="0" rtlCol="0" tIns="0" wrap="square">
            <a:normAutofit/>
          </a:bodyPr>
          <a:p>
            <a:pPr algn="just" lvl="0">
              <a:buClrTx/>
              <a:buSzTx/>
              <a:buFontTx/>
            </a:pPr>
            <a:r>
              <a:rPr altLang="en-US" b="1" dirty="0" sz="1100" lang="zh-CN" spc="300">
                <a:solidFill>
                  <a:schemeClr val="accent2"/>
                </a:solidFill>
                <a:latin typeface="+mj-ea"/>
                <a:ea typeface="+mj-ea"/>
                <a:sym typeface="+mn-ea"/>
              </a:rPr>
              <a:t>人工智能优化供应链计划和执行  * 利用人工智能技术对供应链数据进行深度分析，实现更精准的需求预测和库存管理，降低库存成本和缺货风险。</a:t>
            </a:r>
            <a:endParaRPr altLang="en-US" b="1" dirty="0" sz="1100" lang="zh-CN" spc="300">
              <a:solidFill>
                <a:schemeClr val="accent2"/>
              </a:solidFill>
              <a:latin typeface="+mj-ea"/>
              <a:ea typeface="+mj-ea"/>
              <a:sym typeface="+mn-ea"/>
            </a:endParaRPr>
          </a:p>
        </p:txBody>
      </p:sp>
      <p:sp>
        <p:nvSpPr>
          <p:cNvPr id="1049646" name="标题"/>
          <p:cNvSpPr txBox="1"/>
          <p:nvPr>
            <p:custDataLst>
              <p:tags r:id="rId8"/>
            </p:custDataLst>
          </p:nvPr>
        </p:nvSpPr>
        <p:spPr>
          <a:xfrm>
            <a:off x="3294779" y="1364400"/>
            <a:ext cx="6937283" cy="418569"/>
          </a:xfrm>
          <a:prstGeom prst="rect"/>
          <a:noFill/>
        </p:spPr>
        <p:txBody>
          <a:bodyPr anchor="b" anchorCtr="0" bIns="0" lIns="0" rIns="0" rtlCol="0" tIns="0" wrap="square">
            <a:normAutofit/>
          </a:bodyPr>
          <a:p>
            <a:pPr algn="just" lvl="0">
              <a:buClrTx/>
              <a:buSzTx/>
              <a:buFontTx/>
            </a:pPr>
            <a:r>
              <a:rPr altLang="en-US" b="1" dirty="0" sz="1100" lang="zh-CN" spc="300">
                <a:solidFill>
                  <a:schemeClr val="accent1"/>
                </a:solidFill>
                <a:latin typeface="+mj-ea"/>
                <a:ea typeface="+mj-ea"/>
                <a:sym typeface="+mn-ea"/>
              </a:rPr>
              <a:t>区块链技术提升供应链透明度和可追溯性  * 通过区块链技术，实现供应链各环节的信息共享和透明化，确保产品从原材料到最终消费者的全过程可追溯。</a:t>
            </a:r>
            <a:endParaRPr altLang="en-US" b="1" dirty="0" sz="1100" lang="zh-CN" spc="300">
              <a:solidFill>
                <a:schemeClr val="accent1"/>
              </a:solidFill>
              <a:latin typeface="+mj-ea"/>
              <a:ea typeface="+mj-ea"/>
              <a:sym typeface="+mn-ea"/>
            </a:endParaRPr>
          </a:p>
        </p:txBody>
      </p:sp>
      <p:sp>
        <p:nvSpPr>
          <p:cNvPr id="1049648" name="序号"/>
          <p:cNvSpPr txBox="1"/>
          <p:nvPr>
            <p:custDataLst>
              <p:tags r:id="rId9"/>
            </p:custDataLst>
          </p:nvPr>
        </p:nvSpPr>
        <p:spPr>
          <a:xfrm>
            <a:off x="1961327" y="5127359"/>
            <a:ext cx="830350" cy="830350"/>
          </a:xfrm>
          <a:prstGeom prst="rect"/>
          <a:noFill/>
        </p:spPr>
        <p:txBody>
          <a:bodyPr anchor="ctr" anchorCtr="0" bIns="45720" lIns="91440" rIns="60960" rtlCol="0" tIns="71755" wrap="square">
            <a:normAutofit/>
          </a:bodyPr>
          <a:p>
            <a:pPr algn="ctr" lvl="0">
              <a:buClrTx/>
              <a:buSzTx/>
              <a:buFontTx/>
            </a:pPr>
            <a:r>
              <a:rPr altLang="zh-CN" b="1" dirty="0" sz="2800" lang="en-US" spc="130">
                <a:gradFill>
                  <a:gsLst>
                    <a:gs pos="0">
                      <a:schemeClr val="accent4">
                        <a:lumMod val="80000"/>
                        <a:lumOff val="20000"/>
                      </a:schemeClr>
                    </a:gs>
                    <a:gs pos="100000">
                      <a:schemeClr val="accent4">
                        <a:lumMod val="80000"/>
                        <a:lumOff val="20000"/>
                      </a:schemeClr>
                    </a:gs>
                  </a:gsLst>
                  <a:lin ang="5400000" scaled="0"/>
                </a:gradFill>
                <a:effectLst/>
                <a:latin typeface="+mj-ea"/>
                <a:ea typeface="+mj-ea"/>
                <a:cs typeface="+mj-ea"/>
                <a:sym typeface="+mn-ea"/>
              </a:rPr>
              <a:t>04</a:t>
            </a:r>
            <a:endParaRPr altLang="zh-CN" b="1" dirty="0" sz="2800" lang="en-US" spc="130">
              <a:gradFill>
                <a:gsLst>
                  <a:gs pos="0">
                    <a:schemeClr val="accent4">
                      <a:lumMod val="80000"/>
                      <a:lumOff val="20000"/>
                    </a:schemeClr>
                  </a:gs>
                  <a:gs pos="100000">
                    <a:schemeClr val="accent4">
                      <a:lumMod val="80000"/>
                      <a:lumOff val="20000"/>
                    </a:schemeClr>
                  </a:gs>
                </a:gsLst>
                <a:lin ang="5400000" scaled="0"/>
              </a:gradFill>
              <a:effectLst/>
              <a:latin typeface="+mj-ea"/>
              <a:ea typeface="+mj-ea"/>
              <a:cs typeface="+mj-ea"/>
              <a:sym typeface="+mn-ea"/>
            </a:endParaRPr>
          </a:p>
        </p:txBody>
      </p:sp>
      <p:sp>
        <p:nvSpPr>
          <p:cNvPr id="1049650" name="序号"/>
          <p:cNvSpPr txBox="1"/>
          <p:nvPr>
            <p:custDataLst>
              <p:tags r:id="rId10"/>
            </p:custDataLst>
          </p:nvPr>
        </p:nvSpPr>
        <p:spPr>
          <a:xfrm>
            <a:off x="1960632" y="3913300"/>
            <a:ext cx="830350" cy="830350"/>
          </a:xfrm>
          <a:prstGeom prst="rect"/>
          <a:noFill/>
        </p:spPr>
        <p:txBody>
          <a:bodyPr anchor="ctr" anchorCtr="0" bIns="45720" lIns="91440" rIns="60960" rtlCol="0" tIns="71755" wrap="square">
            <a:normAutofit/>
          </a:bodyPr>
          <a:p>
            <a:pPr algn="ctr" lvl="0">
              <a:buClrTx/>
              <a:buSzTx/>
              <a:buFontTx/>
            </a:pPr>
            <a:r>
              <a:rPr altLang="zh-CN" b="1" dirty="0" sz="2800" lang="en-US" spc="130">
                <a:gradFill>
                  <a:gsLst>
                    <a:gs pos="0">
                      <a:schemeClr val="accent3">
                        <a:lumMod val="80000"/>
                        <a:lumOff val="20000"/>
                      </a:schemeClr>
                    </a:gs>
                    <a:gs pos="100000">
                      <a:schemeClr val="accent3">
                        <a:lumMod val="80000"/>
                        <a:lumOff val="20000"/>
                      </a:schemeClr>
                    </a:gs>
                  </a:gsLst>
                  <a:lin ang="5400000" scaled="0"/>
                </a:gradFill>
                <a:effectLst/>
                <a:latin typeface="+mj-ea"/>
                <a:ea typeface="+mj-ea"/>
                <a:cs typeface="+mj-ea"/>
                <a:sym typeface="+mn-ea"/>
              </a:rPr>
              <a:t>03</a:t>
            </a:r>
            <a:endParaRPr altLang="zh-CN" b="1" dirty="0" sz="2800" lang="en-US" spc="130">
              <a:gradFill>
                <a:gsLst>
                  <a:gs pos="0">
                    <a:schemeClr val="accent3">
                      <a:lumMod val="80000"/>
                      <a:lumOff val="20000"/>
                    </a:schemeClr>
                  </a:gs>
                  <a:gs pos="100000">
                    <a:schemeClr val="accent3">
                      <a:lumMod val="80000"/>
                      <a:lumOff val="20000"/>
                    </a:schemeClr>
                  </a:gs>
                </a:gsLst>
                <a:lin ang="5400000" scaled="0"/>
              </a:gradFill>
              <a:effectLst/>
              <a:latin typeface="+mj-ea"/>
              <a:ea typeface="+mj-ea"/>
              <a:cs typeface="+mj-ea"/>
              <a:sym typeface="+mn-ea"/>
            </a:endParaRPr>
          </a:p>
        </p:txBody>
      </p:sp>
      <p:sp>
        <p:nvSpPr>
          <p:cNvPr id="1049652" name="序号"/>
          <p:cNvSpPr txBox="1"/>
          <p:nvPr>
            <p:custDataLst>
              <p:tags r:id="rId11"/>
            </p:custDataLst>
          </p:nvPr>
        </p:nvSpPr>
        <p:spPr>
          <a:xfrm>
            <a:off x="1959938" y="2699240"/>
            <a:ext cx="830350" cy="830350"/>
          </a:xfrm>
          <a:prstGeom prst="rect"/>
          <a:noFill/>
        </p:spPr>
        <p:txBody>
          <a:bodyPr anchor="ctr" anchorCtr="0" bIns="45720" lIns="91440" rIns="60960" rtlCol="0" tIns="71755" wrap="square">
            <a:normAutofit/>
          </a:bodyPr>
          <a:p>
            <a:pPr algn="ctr" lvl="0">
              <a:buClrTx/>
              <a:buSzTx/>
              <a:buFontTx/>
            </a:pPr>
            <a:r>
              <a:rPr altLang="zh-CN" b="1" dirty="0" sz="2800" lang="en-US" spc="130">
                <a:gradFill>
                  <a:gsLst>
                    <a:gs pos="0">
                      <a:schemeClr val="accent2">
                        <a:lumMod val="80000"/>
                        <a:lumOff val="20000"/>
                      </a:schemeClr>
                    </a:gs>
                    <a:gs pos="100000">
                      <a:schemeClr val="accent2">
                        <a:lumMod val="80000"/>
                        <a:lumOff val="20000"/>
                      </a:schemeClr>
                    </a:gs>
                  </a:gsLst>
                  <a:lin ang="5400000" scaled="0"/>
                </a:gradFill>
                <a:effectLst/>
                <a:latin typeface="+mj-ea"/>
                <a:ea typeface="+mj-ea"/>
                <a:cs typeface="+mj-ea"/>
                <a:sym typeface="+mn-ea"/>
              </a:rPr>
              <a:t>02</a:t>
            </a:r>
            <a:endParaRPr altLang="zh-CN" b="1" dirty="0" sz="2800" lang="en-US" spc="130">
              <a:gradFill>
                <a:gsLst>
                  <a:gs pos="0">
                    <a:schemeClr val="accent2">
                      <a:lumMod val="80000"/>
                      <a:lumOff val="20000"/>
                    </a:schemeClr>
                  </a:gs>
                  <a:gs pos="100000">
                    <a:schemeClr val="accent2">
                      <a:lumMod val="80000"/>
                      <a:lumOff val="20000"/>
                    </a:schemeClr>
                  </a:gs>
                </a:gsLst>
                <a:lin ang="5400000" scaled="0"/>
              </a:gradFill>
              <a:effectLst/>
              <a:latin typeface="+mj-ea"/>
              <a:ea typeface="+mj-ea"/>
              <a:cs typeface="+mj-ea"/>
              <a:sym typeface="+mn-ea"/>
            </a:endParaRPr>
          </a:p>
        </p:txBody>
      </p:sp>
      <p:sp>
        <p:nvSpPr>
          <p:cNvPr id="1049654" name="序号"/>
          <p:cNvSpPr txBox="1"/>
          <p:nvPr>
            <p:custDataLst>
              <p:tags r:id="rId12"/>
            </p:custDataLst>
          </p:nvPr>
        </p:nvSpPr>
        <p:spPr>
          <a:xfrm>
            <a:off x="1959938" y="1500452"/>
            <a:ext cx="830350" cy="830350"/>
          </a:xfrm>
          <a:prstGeom prst="rect"/>
          <a:noFill/>
        </p:spPr>
        <p:txBody>
          <a:bodyPr anchor="ctr" anchorCtr="0" bIns="45720" lIns="91440" rIns="60960" rtlCol="0" tIns="71755" wrap="square">
            <a:normAutofit/>
          </a:bodyPr>
          <a:p>
            <a:pPr algn="ctr" lvl="0">
              <a:buClrTx/>
              <a:buSzTx/>
              <a:buFontTx/>
            </a:pPr>
            <a:r>
              <a:rPr altLang="zh-CN" b="1" dirty="0" sz="2800" lang="en-US" spc="130">
                <a:gradFill>
                  <a:gsLst>
                    <a:gs pos="0">
                      <a:schemeClr val="accent1">
                        <a:lumMod val="80000"/>
                        <a:lumOff val="20000"/>
                      </a:schemeClr>
                    </a:gs>
                    <a:gs pos="100000">
                      <a:schemeClr val="accent1">
                        <a:lumMod val="80000"/>
                        <a:lumOff val="20000"/>
                      </a:schemeClr>
                    </a:gs>
                  </a:gsLst>
                  <a:lin ang="5400000" scaled="0"/>
                </a:gradFill>
                <a:effectLst/>
                <a:latin typeface="+mj-ea"/>
                <a:ea typeface="+mj-ea"/>
                <a:cs typeface="+mj-ea"/>
                <a:sym typeface="+mn-ea"/>
              </a:rPr>
              <a:t>01</a:t>
            </a:r>
            <a:endParaRPr altLang="zh-CN" b="1" dirty="0" sz="2800" lang="en-US" spc="130">
              <a:gradFill>
                <a:gsLst>
                  <a:gs pos="0">
                    <a:schemeClr val="accent1">
                      <a:lumMod val="80000"/>
                      <a:lumOff val="20000"/>
                    </a:schemeClr>
                  </a:gs>
                  <a:gs pos="100000">
                    <a:schemeClr val="accent1">
                      <a:lumMod val="80000"/>
                      <a:lumOff val="20000"/>
                    </a:schemeClr>
                  </a:gs>
                </a:gsLst>
                <a:lin ang="5400000" scaled="0"/>
              </a:gradFill>
              <a:effectLst/>
              <a:latin typeface="+mj-ea"/>
              <a:ea typeface="+mj-ea"/>
              <a:cs typeface="+mj-ea"/>
              <a:sym typeface="+mn-ea"/>
            </a:endParaRPr>
          </a:p>
        </p:txBody>
      </p:sp>
      <p:cxnSp>
        <p:nvCxnSpPr>
          <p:cNvPr id="3145753" name="直接连接符 18"/>
          <p:cNvCxnSpPr>
            <a:cxnSpLocks/>
          </p:cNvCxnSpPr>
          <p:nvPr>
            <p:custDataLst>
              <p:tags r:id="rId13"/>
            </p:custDataLst>
          </p:nvPr>
        </p:nvCxnSpPr>
        <p:spPr>
          <a:xfrm>
            <a:off x="2995602" y="1487264"/>
            <a:ext cx="0" cy="839221"/>
          </a:xfrm>
          <a:prstGeom prst="line"/>
          <a:ln w="31750">
            <a:gradFill>
              <a:gsLst>
                <a:gs pos="0">
                  <a:schemeClr val="accent1">
                    <a:lumMod val="80000"/>
                    <a:lumOff val="20000"/>
                  </a:schemeClr>
                </a:gs>
                <a:gs pos="100000">
                  <a:schemeClr val="accent1">
                    <a:lumMod val="80000"/>
                    <a:lumOff val="20000"/>
                  </a:schemeClr>
                </a:gs>
              </a:gsLst>
              <a:lin ang="15960000" scaled="1"/>
            </a:gradFill>
          </a:ln>
        </p:spPr>
        <p:style>
          <a:lnRef idx="2">
            <a:schemeClr val="accent1"/>
          </a:lnRef>
          <a:fillRef idx="0">
            <a:srgbClr val="FFFFFF"/>
          </a:fillRef>
          <a:effectRef idx="0">
            <a:srgbClr val="FFFFFF"/>
          </a:effectRef>
          <a:fontRef idx="minor">
            <a:schemeClr val="tx1"/>
          </a:fontRef>
        </p:style>
      </p:cxnSp>
      <p:cxnSp>
        <p:nvCxnSpPr>
          <p:cNvPr id="3145755" name="直接连接符 20"/>
          <p:cNvCxnSpPr>
            <a:cxnSpLocks/>
          </p:cNvCxnSpPr>
          <p:nvPr>
            <p:custDataLst>
              <p:tags r:id="rId14"/>
            </p:custDataLst>
          </p:nvPr>
        </p:nvCxnSpPr>
        <p:spPr>
          <a:xfrm>
            <a:off x="2995602" y="2700629"/>
            <a:ext cx="0" cy="839221"/>
          </a:xfrm>
          <a:prstGeom prst="line"/>
          <a:ln w="31750">
            <a:gradFill>
              <a:gsLst>
                <a:gs pos="0">
                  <a:schemeClr val="accent2">
                    <a:lumMod val="80000"/>
                    <a:lumOff val="20000"/>
                  </a:schemeClr>
                </a:gs>
                <a:gs pos="100000">
                  <a:schemeClr val="accent2">
                    <a:lumMod val="80000"/>
                    <a:lumOff val="20000"/>
                  </a:schemeClr>
                </a:gs>
              </a:gsLst>
              <a:lin ang="15960000" scaled="1"/>
            </a:gradFill>
          </a:ln>
        </p:spPr>
        <p:style>
          <a:lnRef idx="2">
            <a:schemeClr val="accent1"/>
          </a:lnRef>
          <a:fillRef idx="0">
            <a:srgbClr val="FFFFFF"/>
          </a:fillRef>
          <a:effectRef idx="0">
            <a:srgbClr val="FFFFFF"/>
          </a:effectRef>
          <a:fontRef idx="minor">
            <a:schemeClr val="tx1"/>
          </a:fontRef>
        </p:style>
      </p:cxnSp>
      <p:cxnSp>
        <p:nvCxnSpPr>
          <p:cNvPr id="3145757" name="直接连接符 22"/>
          <p:cNvCxnSpPr>
            <a:cxnSpLocks/>
          </p:cNvCxnSpPr>
          <p:nvPr>
            <p:custDataLst>
              <p:tags r:id="rId15"/>
            </p:custDataLst>
          </p:nvPr>
        </p:nvCxnSpPr>
        <p:spPr>
          <a:xfrm>
            <a:off x="2995602" y="3913994"/>
            <a:ext cx="0" cy="839221"/>
          </a:xfrm>
          <a:prstGeom prst="line"/>
          <a:ln w="31750">
            <a:gradFill>
              <a:gsLst>
                <a:gs pos="0">
                  <a:schemeClr val="accent3">
                    <a:lumMod val="80000"/>
                    <a:lumOff val="20000"/>
                  </a:schemeClr>
                </a:gs>
                <a:gs pos="100000">
                  <a:schemeClr val="accent3">
                    <a:lumMod val="80000"/>
                    <a:lumOff val="20000"/>
                  </a:schemeClr>
                </a:gs>
              </a:gsLst>
              <a:lin ang="15960000" scaled="1"/>
            </a:gradFill>
          </a:ln>
        </p:spPr>
        <p:style>
          <a:lnRef idx="2">
            <a:schemeClr val="accent1"/>
          </a:lnRef>
          <a:fillRef idx="0">
            <a:srgbClr val="FFFFFF"/>
          </a:fillRef>
          <a:effectRef idx="0">
            <a:srgbClr val="FFFFFF"/>
          </a:effectRef>
          <a:fontRef idx="minor">
            <a:schemeClr val="tx1"/>
          </a:fontRef>
        </p:style>
      </p:cxnSp>
      <p:cxnSp>
        <p:nvCxnSpPr>
          <p:cNvPr id="3145759" name="直接连接符 23"/>
          <p:cNvCxnSpPr>
            <a:cxnSpLocks/>
          </p:cNvCxnSpPr>
          <p:nvPr>
            <p:custDataLst>
              <p:tags r:id="rId16"/>
            </p:custDataLst>
          </p:nvPr>
        </p:nvCxnSpPr>
        <p:spPr>
          <a:xfrm>
            <a:off x="2995602" y="5127359"/>
            <a:ext cx="0" cy="839221"/>
          </a:xfrm>
          <a:prstGeom prst="line"/>
          <a:ln w="31750">
            <a:gradFill>
              <a:gsLst>
                <a:gs pos="0">
                  <a:schemeClr val="accent4">
                    <a:lumMod val="80000"/>
                    <a:lumOff val="20000"/>
                  </a:schemeClr>
                </a:gs>
                <a:gs pos="100000">
                  <a:schemeClr val="accent4">
                    <a:lumMod val="80000"/>
                    <a:lumOff val="20000"/>
                  </a:schemeClr>
                </a:gs>
              </a:gsLst>
              <a:lin ang="15960000" scaled="1"/>
            </a:gradFill>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692" name="标题 1"/>
          <p:cNvSpPr>
            <a:spLocks noGrp="1"/>
          </p:cNvSpPr>
          <p:nvPr>
            <p:ph type="title"/>
          </p:nvPr>
        </p:nvSpPr>
        <p:spPr/>
        <p:txBody>
          <a:bodyPr/>
          <a:p>
            <a:r>
              <a:rPr altLang="en-US" lang="zh-CN"/>
              <a:t>医疗保健领域的应用场景</a:t>
            </a:r>
            <a:endParaRPr altLang="en-US" lang="zh-CN"/>
          </a:p>
        </p:txBody>
      </p:sp>
      <p:sp>
        <p:nvSpPr>
          <p:cNvPr id="1049694" name="正文"/>
          <p:cNvSpPr txBox="1"/>
          <p:nvPr>
            <p:custDataLst>
              <p:tags r:id="rId1"/>
            </p:custDataLst>
          </p:nvPr>
        </p:nvSpPr>
        <p:spPr>
          <a:xfrm>
            <a:off x="3493912" y="188880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49696" name="标题"/>
          <p:cNvSpPr txBox="1"/>
          <p:nvPr>
            <p:custDataLst>
              <p:tags r:id="rId2"/>
            </p:custDataLst>
          </p:nvPr>
        </p:nvSpPr>
        <p:spPr>
          <a:xfrm>
            <a:off x="3493912" y="1364400"/>
            <a:ext cx="5204177" cy="522409"/>
          </a:xfrm>
          <a:prstGeom prst="rect"/>
          <a:noFill/>
        </p:spPr>
        <p:txBody>
          <a:bodyPr anchor="b" bIns="0" lIns="0" rIns="0" rtlCol="0" tIns="0" wrap="square">
            <a:normAutofit fontScale="95000" lnSpcReduction="10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电子病历共享：利用区块链技术实现医疗数据的加密和共享，提高医疗效率 </a:t>
            </a:r>
            <a:endParaRPr altLang="en-US" b="1" dirty="0" sz="2000" lang="zh-CN" spc="300">
              <a:solidFill>
                <a:schemeClr val="accent1"/>
              </a:solidFill>
              <a:latin typeface="+mj-ea"/>
              <a:ea typeface="+mj-ea"/>
              <a:sym typeface="+mn-ea"/>
            </a:endParaRPr>
          </a:p>
        </p:txBody>
      </p:sp>
      <p:sp>
        <p:nvSpPr>
          <p:cNvPr id="1049698" name="正文"/>
          <p:cNvSpPr txBox="1"/>
          <p:nvPr>
            <p:custDataLst>
              <p:tags r:id="rId3"/>
            </p:custDataLst>
          </p:nvPr>
        </p:nvSpPr>
        <p:spPr>
          <a:xfrm>
            <a:off x="3493912" y="310687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49700" name="标题"/>
          <p:cNvSpPr txBox="1"/>
          <p:nvPr>
            <p:custDataLst>
              <p:tags r:id="rId4"/>
            </p:custDataLst>
          </p:nvPr>
        </p:nvSpPr>
        <p:spPr>
          <a:xfrm>
            <a:off x="3493912" y="2582469"/>
            <a:ext cx="5204177" cy="522409"/>
          </a:xfrm>
          <a:prstGeom prst="rect"/>
          <a:noFill/>
        </p:spPr>
        <p:txBody>
          <a:bodyPr anchor="b" bIns="0" lIns="0" rIns="0" rtlCol="0" tIns="0" wrap="square">
            <a:normAutofit fontScale="95000" lnSpcReduction="10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药物追踪：通过区块链技术确保药品的真实性和来源，防止假冒伪劣药品 </a:t>
            </a:r>
            <a:endParaRPr altLang="en-US" b="1" dirty="0" sz="2000" lang="zh-CN" spc="300">
              <a:solidFill>
                <a:schemeClr val="accent1"/>
              </a:solidFill>
              <a:latin typeface="+mj-ea"/>
              <a:ea typeface="+mj-ea"/>
              <a:sym typeface="+mn-ea"/>
            </a:endParaRPr>
          </a:p>
        </p:txBody>
      </p:sp>
      <p:sp>
        <p:nvSpPr>
          <p:cNvPr id="1049702" name="正文"/>
          <p:cNvSpPr txBox="1"/>
          <p:nvPr>
            <p:custDataLst>
              <p:tags r:id="rId5"/>
            </p:custDataLst>
          </p:nvPr>
        </p:nvSpPr>
        <p:spPr>
          <a:xfrm>
            <a:off x="3493912" y="432493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49704" name="标题"/>
          <p:cNvSpPr txBox="1"/>
          <p:nvPr>
            <p:custDataLst>
              <p:tags r:id="rId6"/>
            </p:custDataLst>
          </p:nvPr>
        </p:nvSpPr>
        <p:spPr>
          <a:xfrm>
            <a:off x="3493912" y="3800539"/>
            <a:ext cx="5204177" cy="522409"/>
          </a:xfrm>
          <a:prstGeom prst="rect"/>
          <a:noFill/>
        </p:spPr>
        <p:txBody>
          <a:bodyPr anchor="b" bIns="0" lIns="0" rIns="0" rtlCol="0" tIns="0" wrap="square">
            <a:normAutofit fontScale="95000" lnSpcReduction="10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医疗设备管理：利用区块链技术实现医疗设备的追溯和监管，提高医疗质量 </a:t>
            </a:r>
            <a:endParaRPr altLang="en-US" b="1" dirty="0" sz="2000" lang="zh-CN" spc="300">
              <a:solidFill>
                <a:schemeClr val="accent1"/>
              </a:solidFill>
              <a:latin typeface="+mj-ea"/>
              <a:ea typeface="+mj-ea"/>
              <a:sym typeface="+mn-ea"/>
            </a:endParaRPr>
          </a:p>
        </p:txBody>
      </p:sp>
      <p:sp>
        <p:nvSpPr>
          <p:cNvPr id="1049706" name="正文"/>
          <p:cNvSpPr txBox="1"/>
          <p:nvPr>
            <p:custDataLst>
              <p:tags r:id="rId7"/>
            </p:custDataLst>
          </p:nvPr>
        </p:nvSpPr>
        <p:spPr>
          <a:xfrm>
            <a:off x="3493912" y="554300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49708" name="标题"/>
          <p:cNvSpPr txBox="1"/>
          <p:nvPr>
            <p:custDataLst>
              <p:tags r:id="rId8"/>
            </p:custDataLst>
          </p:nvPr>
        </p:nvSpPr>
        <p:spPr>
          <a:xfrm>
            <a:off x="3493912" y="5018608"/>
            <a:ext cx="5204177" cy="522409"/>
          </a:xfrm>
          <a:prstGeom prst="rect"/>
          <a:noFill/>
        </p:spPr>
        <p:txBody>
          <a:bodyPr anchor="b" bIns="0" lIns="0" rIns="0" rtlCol="0" tIns="0" wrap="square">
            <a:normAutofit fontScale="90000" lnSpcReduction="10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健康管理：通过区块链技术实现个人健康数据的加密和共享，提高健康管理效率</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46" name="标题 1"/>
          <p:cNvSpPr>
            <a:spLocks noGrp="1"/>
          </p:cNvSpPr>
          <p:nvPr>
            <p:ph type="title"/>
          </p:nvPr>
        </p:nvSpPr>
        <p:spPr/>
        <p:txBody>
          <a:bodyPr/>
          <a:p>
            <a:r>
              <a:rPr altLang="en-US" lang="zh-CN"/>
              <a:t>智能物联网领域的应用场景</a:t>
            </a:r>
            <a:endParaRPr altLang="en-US" lang="zh-CN"/>
          </a:p>
        </p:txBody>
      </p:sp>
      <p:sp>
        <p:nvSpPr>
          <p:cNvPr id="104974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设备间的安全通信：区块链技术可以确保设备间通信的安全性和可信度</a:t>
            </a:r>
            <a:endParaRPr altLang="en-US" dirty="0" sz="1200" lang="zh-CN" spc="150">
              <a:solidFill>
                <a:schemeClr val="tx1">
                  <a:lumMod val="65000"/>
                  <a:lumOff val="35000"/>
                </a:schemeClr>
              </a:solidFill>
              <a:latin typeface="+mn-ea"/>
              <a:sym typeface="+mn-ea"/>
            </a:endParaRPr>
          </a:p>
        </p:txBody>
      </p:sp>
      <p:sp>
        <p:nvSpPr>
          <p:cNvPr id="104975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设备身份验证：利用区块链技术对设备进行身份验证，确保设备的合法性和安全性</a:t>
            </a:r>
            <a:endParaRPr altLang="en-US" dirty="0" sz="1200" lang="zh-CN" spc="150">
              <a:solidFill>
                <a:schemeClr val="tx1">
                  <a:lumMod val="65000"/>
                  <a:lumOff val="35000"/>
                </a:schemeClr>
              </a:solidFill>
              <a:latin typeface="+mn-ea"/>
              <a:sym typeface="+mn-ea"/>
            </a:endParaRPr>
          </a:p>
        </p:txBody>
      </p:sp>
      <p:sp>
        <p:nvSpPr>
          <p:cNvPr id="104975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数据共享和协作：区块链技术可以实现设备间的数据共享和协作，提高工作效率和协同性</a:t>
            </a:r>
            <a:endParaRPr altLang="en-US" dirty="0" sz="1200" lang="zh-CN" spc="150">
              <a:solidFill>
                <a:schemeClr val="tx1">
                  <a:lumMod val="65000"/>
                  <a:lumOff val="35000"/>
                </a:schemeClr>
              </a:solidFill>
              <a:latin typeface="+mn-ea"/>
              <a:sym typeface="+mn-ea"/>
            </a:endParaRPr>
          </a:p>
        </p:txBody>
      </p:sp>
      <p:sp>
        <p:nvSpPr>
          <p:cNvPr id="104975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自动化和智能化：区块链技术可以结合人工智能技术，实现设备的自动化和智能化，提高设备的自主性和智能性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792"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区块链与人工智能结合面临的挑战与解决方案</a:t>
            </a:r>
            <a:endParaRPr altLang="en-US" dirty="0" lang="zh-CN">
              <a:solidFill>
                <a:schemeClr val="lt1">
                  <a:lumMod val="100000"/>
                </a:schemeClr>
              </a:solidFill>
            </a:endParaRPr>
          </a:p>
        </p:txBody>
      </p:sp>
      <p:sp>
        <p:nvSpPr>
          <p:cNvPr id="1049794"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9868" name="标题 1"/>
          <p:cNvSpPr>
            <a:spLocks noGrp="1"/>
          </p:cNvSpPr>
          <p:nvPr>
            <p:ph type="title"/>
          </p:nvPr>
        </p:nvSpPr>
        <p:spPr/>
        <p:txBody>
          <a:bodyPr/>
          <a:p>
            <a:r>
              <a:rPr altLang="en-US" lang="zh-CN"/>
              <a:t>技术成熟度不足的挑战与解决方案</a:t>
            </a:r>
            <a:endParaRPr altLang="en-US" lang="zh-CN"/>
          </a:p>
        </p:txBody>
      </p:sp>
      <p:sp>
        <p:nvSpPr>
          <p:cNvPr id="104987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7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挑战：区块链与人工智能技术尚未完全成熟，存在技术缺陷和安全隐患</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7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7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解决方案：加大技术研发力度，推动技术创新和升级，提高技术成熟度和安全性</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8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8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具体措施：加强人才培养和引进，推动产学研合作，促进技术交流和合作</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8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9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未来展望：随着技术的不断进步和发展，相信未来区块链与人工智能技术将更加成熟，为创新应用提供更好的支持和服务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30" name="标题 1"/>
          <p:cNvSpPr>
            <a:spLocks noGrp="1"/>
          </p:cNvSpPr>
          <p:nvPr>
            <p:ph type="title"/>
          </p:nvPr>
        </p:nvSpPr>
        <p:spPr/>
        <p:txBody>
          <a:bodyPr/>
          <a:p>
            <a:r>
              <a:rPr altLang="en-US" lang="zh-CN"/>
              <a:t>数据隐私保护的挑战与解决方案</a:t>
            </a:r>
            <a:endParaRPr altLang="en-US" lang="zh-CN"/>
          </a:p>
        </p:txBody>
      </p:sp>
      <p:sp>
        <p:nvSpPr>
          <p:cNvPr id="1049932"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4"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6"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挑战：数据隐私泄露、数据滥用、数据安全问题</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区块链技术应用：利用区块链技术确保数据不可篡改、可追溯性，提高数据安全性</a:t>
            </a:r>
            <a:endParaRPr dirty="0" err="1">
              <a:solidFill>
                <a:schemeClr val="tx1">
                  <a:lumMod val="75000"/>
                  <a:lumOff val="25000"/>
                </a:schemeClr>
              </a:solidFill>
              <a:latin typeface="+mn-ea"/>
              <a:ea typeface="+mn-ea"/>
              <a:cs typeface="+mn-ea"/>
              <a:sym typeface="+mn-lt"/>
            </a:endParaRPr>
          </a:p>
        </p:txBody>
      </p:sp>
      <p:sp>
        <p:nvSpPr>
          <p:cNvPr id="1049952"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58"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人工智能技术应用：利用人工智能技术对数据进行脱敏处理、隐私保护算法研发等，保护用户隐私</a:t>
            </a:r>
            <a:endParaRPr dirty="0" sz="2000" err="1">
              <a:solidFill>
                <a:schemeClr val="tx1">
                  <a:lumMod val="75000"/>
                  <a:lumOff val="25000"/>
                </a:schemeClr>
              </a:solidFill>
              <a:latin typeface="+mn-ea"/>
              <a:ea typeface="+mn-ea"/>
              <a:cs typeface="+mn-ea"/>
              <a:sym typeface="+mn-lt"/>
            </a:endParaRPr>
          </a:p>
        </p:txBody>
      </p:sp>
      <p:sp>
        <p:nvSpPr>
          <p:cNvPr id="10499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解决方案：采用加密技术、建立数据隐私保护法规、加强监管和合规性</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08" name="标题 1"/>
          <p:cNvSpPr>
            <a:spLocks noGrp="1"/>
          </p:cNvSpPr>
          <p:nvPr>
            <p:ph type="title"/>
          </p:nvPr>
        </p:nvSpPr>
        <p:spPr/>
        <p:txBody>
          <a:bodyPr/>
          <a:p>
            <a:r>
              <a:rPr altLang="en-US" lang="zh-CN"/>
              <a:t>监管政策的挑战与解决方案</a:t>
            </a:r>
            <a:endParaRPr altLang="en-US" lang="zh-CN"/>
          </a:p>
        </p:txBody>
      </p:sp>
      <p:sp>
        <p:nvSpPr>
          <p:cNvPr id="105001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监管政策对区块链与人工智能结合的限制和约束</a:t>
            </a:r>
            <a:endParaRPr altLang="en-US" dirty="0" sz="2000" lang="zh-CN" spc="150">
              <a:solidFill>
                <a:schemeClr val="tx1">
                  <a:lumMod val="85000"/>
                  <a:lumOff val="15000"/>
                </a:schemeClr>
              </a:solidFill>
              <a:latin typeface="+mn-ea"/>
              <a:sym typeface="+mn-ea"/>
            </a:endParaRPr>
          </a:p>
        </p:txBody>
      </p:sp>
      <p:sp>
        <p:nvSpPr>
          <p:cNvPr id="105001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监管政策对区块链与人工智能结合创新应用的推动和促进</a:t>
            </a:r>
            <a:endParaRPr altLang="en-US" dirty="0" sz="2000" lang="zh-CN" spc="150">
              <a:solidFill>
                <a:schemeClr val="tx1">
                  <a:lumMod val="85000"/>
                  <a:lumOff val="15000"/>
                </a:schemeClr>
              </a:solidFill>
              <a:latin typeface="+mn-ea"/>
              <a:sym typeface="+mn-ea"/>
            </a:endParaRPr>
          </a:p>
        </p:txBody>
      </p:sp>
      <p:sp>
        <p:nvSpPr>
          <p:cNvPr id="105002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监管政策对区块链与人工智能结合的规范和引导</a:t>
            </a:r>
            <a:endParaRPr altLang="en-US" dirty="0" sz="2000" lang="zh-CN" spc="150">
              <a:solidFill>
                <a:schemeClr val="tx1">
                  <a:lumMod val="85000"/>
                  <a:lumOff val="15000"/>
                </a:schemeClr>
              </a:solidFill>
              <a:latin typeface="+mn-ea"/>
              <a:sym typeface="+mn-ea"/>
            </a:endParaRPr>
          </a:p>
        </p:txBody>
      </p:sp>
      <p:sp>
        <p:nvSpPr>
          <p:cNvPr id="105002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监管政策对区块链与人工智能结合的未来展望和发展趋势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070" name="标题 1"/>
          <p:cNvSpPr>
            <a:spLocks noGrp="1"/>
          </p:cNvSpPr>
          <p:nvPr>
            <p:ph type="title"/>
          </p:nvPr>
        </p:nvSpPr>
        <p:spPr/>
        <p:txBody>
          <a:bodyPr/>
          <a:p>
            <a:r>
              <a:rPr altLang="en-US" lang="zh-CN"/>
              <a:t>跨领域合作与协同发展的挑战与解决方案</a:t>
            </a:r>
            <a:endParaRPr altLang="en-US" lang="zh-CN"/>
          </a:p>
        </p:txBody>
      </p:sp>
      <p:sp>
        <p:nvSpPr>
          <p:cNvPr id="1050072"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74"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76"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78"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80"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技术融合：区块链与人工智能的技术融合需要解决技术兼容、数据共享和互操作等问题</a:t>
            </a:r>
            <a:endParaRPr altLang="en-US" sz="1400" lang="zh-CN" spc="150">
              <a:solidFill>
                <a:schemeClr val="tx1"/>
              </a:solidFill>
              <a:effectLst/>
              <a:latin typeface="+mn-ea"/>
              <a:sym typeface="+mn-ea"/>
            </a:endParaRPr>
          </a:p>
        </p:txBody>
      </p:sp>
      <p:sp>
        <p:nvSpPr>
          <p:cNvPr id="1050082"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跨领域合作：区块链与人工智能的结合需要不同领域的专家共同合作，但合作中存在沟通、协调和信任等问题</a:t>
            </a:r>
            <a:endParaRPr altLang="en-US" dirty="0" sz="1400" lang="zh-CN" spc="150">
              <a:solidFill>
                <a:schemeClr val="tx1"/>
              </a:solidFill>
              <a:effectLst/>
              <a:latin typeface="+mn-ea"/>
              <a:sym typeface="+mn-ea"/>
            </a:endParaRPr>
          </a:p>
        </p:txBody>
      </p:sp>
      <p:sp>
        <p:nvSpPr>
          <p:cNvPr id="1050084"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法律与监管：区块链与人工智能的结合涉及法律和监管问题，需要遵守相关法律法规，并确保合规性</a:t>
            </a:r>
            <a:endParaRPr altLang="en-US" sz="1400" lang="zh-CN" spc="150">
              <a:solidFill>
                <a:schemeClr val="tx1"/>
              </a:solidFill>
              <a:effectLst/>
              <a:latin typeface="+mn-ea"/>
              <a:sym typeface="+mn-ea"/>
            </a:endParaRPr>
          </a:p>
        </p:txBody>
      </p:sp>
      <p:sp>
        <p:nvSpPr>
          <p:cNvPr id="1050086"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人才培养：区块链与人工智能的结合需要具备跨领域知识和技能的人才，需要加强人才培养和引进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2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未来发展趋势与展望</a:t>
            </a:r>
            <a:endParaRPr altLang="en-US" dirty="0" lang="zh-CN">
              <a:solidFill>
                <a:schemeClr val="lt1">
                  <a:lumMod val="100000"/>
                </a:schemeClr>
              </a:solidFill>
            </a:endParaRPr>
          </a:p>
        </p:txBody>
      </p:sp>
      <p:sp>
        <p:nvSpPr>
          <p:cNvPr id="1050126"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200" name="标题 1"/>
          <p:cNvSpPr>
            <a:spLocks noGrp="1"/>
          </p:cNvSpPr>
          <p:nvPr>
            <p:ph type="title"/>
          </p:nvPr>
        </p:nvSpPr>
        <p:spPr/>
        <p:txBody>
          <a:bodyPr/>
          <a:p>
            <a:r>
              <a:rPr altLang="en-US" lang="zh-CN"/>
              <a:t>区块链与人工智能结合的发展趋势</a:t>
            </a:r>
            <a:endParaRPr altLang="en-US" lang="zh-CN"/>
          </a:p>
        </p:txBody>
      </p:sp>
      <p:sp>
        <p:nvSpPr>
          <p:cNvPr id="105020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人工智能算法的改进：人工智能算法的不断改进将提高区块链的处理能力和智能化水平，使得区块链能够更好地应对复杂的应用场景和数据挑战。</a:t>
            </a:r>
            <a:endParaRPr altLang="zh-CN" dirty="0" lang="en-US">
              <a:solidFill>
                <a:schemeClr val="dk1">
                  <a:lumMod val="80000"/>
                  <a:lumOff val="20000"/>
                </a:schemeClr>
              </a:solidFill>
              <a:latin typeface="+mn-ea"/>
              <a:sym typeface="+mn-ea"/>
            </a:endParaRPr>
          </a:p>
        </p:txBody>
      </p:sp>
      <p:sp>
        <p:nvSpPr>
          <p:cNvPr id="105021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区块链与人工智能的深度融合：随着技术的不断发展，区块链与人工智能将更加紧密地结合在一起，形成更加高效、智能的解决方案。</a:t>
            </a:r>
            <a:endParaRPr altLang="en-US" dirty="0" lang="zh-CN">
              <a:solidFill>
                <a:schemeClr val="dk1">
                  <a:lumMod val="80000"/>
                  <a:lumOff val="20000"/>
                </a:schemeClr>
              </a:solidFill>
              <a:latin typeface="+mn-ea"/>
              <a:sym typeface="+mn-ea"/>
            </a:endParaRPr>
          </a:p>
        </p:txBody>
      </p:sp>
      <p:sp>
        <p:nvSpPr>
          <p:cNvPr id="105021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区块链技术的不断优化：随着区块链技术的不断进步，其性能、安全性和可扩展性将得到进一步提升，为人工智能的应用提供更加稳定、可靠的技术支持。</a:t>
            </a:r>
            <a:endParaRPr altLang="en-US" dirty="0" lang="zh-CN">
              <a:solidFill>
                <a:schemeClr val="dk1">
                  <a:lumMod val="80000"/>
                  <a:lumOff val="20000"/>
                </a:schemeClr>
              </a:solidFill>
              <a:latin typeface="+mn-ea"/>
              <a:sym typeface="+mn-ea"/>
            </a:endParaRPr>
          </a:p>
        </p:txBody>
      </p:sp>
      <p:sp>
        <p:nvSpPr>
          <p:cNvPr id="105022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跨界合作与创新：区块链与人工智能的结合将促进不同领域之间的跨界合作与创新，推动各行业实现数字化转型和升级。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270" name="标题 1"/>
          <p:cNvSpPr>
            <a:spLocks noGrp="1"/>
          </p:cNvSpPr>
          <p:nvPr>
            <p:ph type="title"/>
          </p:nvPr>
        </p:nvSpPr>
        <p:spPr/>
        <p:txBody>
          <a:bodyPr/>
          <a:p>
            <a:r>
              <a:rPr altLang="en-US" lang="zh-CN"/>
              <a:t>未来应用场景的创新与发展方向</a:t>
            </a:r>
            <a:endParaRPr altLang="en-US" lang="zh-CN"/>
          </a:p>
        </p:txBody>
      </p:sp>
      <p:sp>
        <p:nvSpPr>
          <p:cNvPr id="105027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区块链与人工智能的结合将推动数字化转型的进程</a:t>
            </a:r>
            <a:endParaRPr altLang="en-US" dirty="0" sz="2000" lang="zh-CN" spc="150">
              <a:solidFill>
                <a:schemeClr val="tx1">
                  <a:lumMod val="85000"/>
                  <a:lumOff val="15000"/>
                </a:schemeClr>
              </a:solidFill>
              <a:latin typeface="+mn-ea"/>
              <a:sym typeface="+mn-ea"/>
            </a:endParaRPr>
          </a:p>
        </p:txBody>
      </p:sp>
      <p:sp>
        <p:nvSpPr>
          <p:cNvPr id="105027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未来应用场景将更加广泛，包括金融、医疗、教育等领域</a:t>
            </a:r>
            <a:endParaRPr altLang="en-US" dirty="0" sz="2000" lang="zh-CN" spc="150">
              <a:solidFill>
                <a:schemeClr val="tx1">
                  <a:lumMod val="85000"/>
                  <a:lumOff val="15000"/>
                </a:schemeClr>
              </a:solidFill>
              <a:latin typeface="+mn-ea"/>
              <a:sym typeface="+mn-ea"/>
            </a:endParaRPr>
          </a:p>
        </p:txBody>
      </p:sp>
      <p:sp>
        <p:nvSpPr>
          <p:cNvPr id="105028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区块链与人工智能的结合将提高数据的安全性和可信度</a:t>
            </a:r>
            <a:endParaRPr altLang="en-US" dirty="0" sz="2000" lang="zh-CN" spc="150">
              <a:solidFill>
                <a:schemeClr val="tx1">
                  <a:lumMod val="85000"/>
                  <a:lumOff val="15000"/>
                </a:schemeClr>
              </a:solidFill>
              <a:latin typeface="+mn-ea"/>
              <a:sym typeface="+mn-ea"/>
            </a:endParaRPr>
          </a:p>
        </p:txBody>
      </p:sp>
      <p:sp>
        <p:nvSpPr>
          <p:cNvPr id="105029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未来发展趋势将更加注重隐私保护和数据安全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32" name="标题 1"/>
          <p:cNvSpPr>
            <a:spLocks noGrp="1"/>
          </p:cNvSpPr>
          <p:nvPr>
            <p:ph type="title"/>
          </p:nvPr>
        </p:nvSpPr>
        <p:spPr/>
        <p:txBody>
          <a:bodyPr/>
          <a:p>
            <a:r>
              <a:rPr altLang="en-US" lang="zh-CN"/>
              <a:t>对行业发展的影响与推动作用</a:t>
            </a:r>
            <a:endParaRPr altLang="en-US" lang="zh-CN"/>
          </a:p>
        </p:txBody>
      </p:sp>
      <p:sp>
        <p:nvSpPr>
          <p:cNvPr id="1050334"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36"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38"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40"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42"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44"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46"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48"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0"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7"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2"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54"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56"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9"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8"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1"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0"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3"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2"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64"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66"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68"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0"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区块链与人工智能的结合将推动金融行业的创新发展</a:t>
            </a:r>
            <a:endParaRPr altLang="en-US" dirty="0" sz="1200" lang="zh-CN" spc="150">
              <a:solidFill>
                <a:schemeClr val="tx1">
                  <a:lumMod val="65000"/>
                  <a:lumOff val="35000"/>
                </a:schemeClr>
              </a:solidFill>
              <a:latin typeface="+mn-ea"/>
              <a:sym typeface="+mn-ea"/>
            </a:endParaRPr>
          </a:p>
        </p:txBody>
      </p:sp>
      <p:sp>
        <p:nvSpPr>
          <p:cNvPr id="1050372"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区块链与人工智能的结合将为未来的数字化时代提供更广泛的应用场景</a:t>
            </a:r>
            <a:endParaRPr altLang="en-US" dirty="0" sz="1200" lang="zh-CN" spc="150">
              <a:solidFill>
                <a:schemeClr val="tx1">
                  <a:lumMod val="65000"/>
                  <a:lumOff val="35000"/>
                </a:schemeClr>
              </a:solidFill>
              <a:latin typeface="+mn-ea"/>
              <a:sym typeface="+mn-ea"/>
            </a:endParaRPr>
          </a:p>
        </p:txBody>
      </p:sp>
      <p:sp>
        <p:nvSpPr>
          <p:cNvPr id="1050374"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人工智能技术可以优化区块链的智能合约和交易流程</a:t>
            </a:r>
            <a:endParaRPr altLang="en-US" dirty="0" sz="1200" lang="zh-CN" spc="150">
              <a:solidFill>
                <a:schemeClr val="tx1">
                  <a:lumMod val="65000"/>
                  <a:lumOff val="35000"/>
                </a:schemeClr>
              </a:solidFill>
              <a:latin typeface="+mn-ea"/>
              <a:sym typeface="+mn-ea"/>
            </a:endParaRPr>
          </a:p>
        </p:txBody>
      </p:sp>
      <p:sp>
        <p:nvSpPr>
          <p:cNvPr id="1050376"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区块链技术可以提高人工智能算法的效率和准确性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414"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416"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418"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420"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7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0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61_3*l_h_f*1_2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添加正文，文字是您思想的提炼，请言简意赅的阐述您的观点。单击此处添加正文，文字是您思想的提炼，请言简意赅的阐述您的观点。"/>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61_3*l_h_f*1_3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添加正文，文字是您思想的提炼，请言简意赅的阐述您的观点。单击此处添加正文，文字是您思想的提炼，请言简意赅的阐述您的观点。"/>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61_3*l_h_f*1_4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添加正文，文字是您思想的提炼，请言简意赅的阐述您的观点。单击此处添加正文，文字是您思想的提炼，请言简意赅的阐述您的观点。"/>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61_3*l_h_f*1_1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添加正文，文字是您思想的提炼，请言简意赅的阐述您的观点。单击此处添加正文，文字是您思想的提炼，请言简意赅的阐述您的观点。"/>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061_3*l_h_a*1_4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8"/>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061_3*l_h_a*1_3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7"/>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061_3*l_h_a*1_2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6"/>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061_3*l_h_a*1_1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5"/>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061_3*l_h_i*1_4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04"/>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0000000298023224,&quot;colorType&quot;:1,&quot;foreColorIndex&quot;:8,&quot;pos&quot;:0,&quot;transparency&quot;:0},{&quot;brightness&quot;:0.20000000298023224,&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061_3*l_h_i*1_3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03"/>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0000000298023224,&quot;colorType&quot;:1,&quot;foreColorIndex&quot;:7,&quot;pos&quot;:0,&quot;transparency&quot;:0},{&quot;brightness&quot;:0.20000000298023224,&quot;colorType&quot;:1,&quot;foreColorIndex&quot;:7,&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061_3*l_h_i*1_2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02"/>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0000000298023224,&quot;colorType&quot;:1,&quot;foreColorIndex&quot;:6,&quot;pos&quot;:0,&quot;transparency&quot;:0},{&quot;brightness&quot;:0.20000000298023224,&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061_3*l_h_i*1_1_1"/>
  <p:tag name="KSO_WM_TEMPLATE_CATEGORY" val="diagram"/>
  <p:tag name="KSO_WM_TEMPLATE_INDEX" val="2023106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01"/>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0000000298023224,&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1_3*l_h_i*1_1_2"/>
  <p:tag name="KSO_WM_TEMPLATE_CATEGORY" val="diagram"/>
  <p:tag name="KSO_WM_TEMPLATE_INDEX" val="20231061"/>
  <p:tag name="KSO_WM_UNIT_LAYERLEVEL" val="1_1_1"/>
  <p:tag name="KSO_WM_TAG_VERSION" val="3.0"/>
  <p:tag name="KSO_WM_UNIT_TYPE" val="l_h_i"/>
  <p:tag name="KSO_WM_UNIT_INDEX" val="1_1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gradient&quot;:[{&quot;brightness&quot;:0.20000000298023224,&quot;colorType&quot;:1,&quot;foreColorIndex&quot;:5,&quot;pos&quot;:1,&quot;transparency&quot;:0},{&quot;brightness&quot;:0.20000000298023224,&quot;colorType&quot;:1,&quot;foreColorIndex&quot;:5,&quot;pos&quot;:0,&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1_3*l_h_i*1_2_2"/>
  <p:tag name="KSO_WM_TEMPLATE_CATEGORY" val="diagram"/>
  <p:tag name="KSO_WM_TEMPLATE_INDEX" val="20231061"/>
  <p:tag name="KSO_WM_UNIT_LAYERLEVEL" val="1_1_1"/>
  <p:tag name="KSO_WM_TAG_VERSION" val="3.0"/>
  <p:tag name="KSO_WM_UNIT_TYPE" val="l_h_i"/>
  <p:tag name="KSO_WM_UNIT_INDEX" val="1_2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gradient&quot;:[{&quot;brightness&quot;:0.20000000298023224,&quot;colorType&quot;:1,&quot;foreColorIndex&quot;:6,&quot;pos&quot;:1,&quot;transparency&quot;:0},{&quot;brightness&quot;:0.20000000298023224,&quot;colorType&quot;:1,&quot;foreColorIndex&quot;:6,&quot;pos&quot;:0,&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1_3*l_h_i*1_3_2"/>
  <p:tag name="KSO_WM_TEMPLATE_CATEGORY" val="diagram"/>
  <p:tag name="KSO_WM_TEMPLATE_INDEX" val="20231061"/>
  <p:tag name="KSO_WM_UNIT_LAYERLEVEL" val="1_1_1"/>
  <p:tag name="KSO_WM_TAG_VERSION" val="3.0"/>
  <p:tag name="KSO_WM_UNIT_TYPE" val="l_h_i"/>
  <p:tag name="KSO_WM_UNIT_INDEX" val="1_3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gradient&quot;:[{&quot;brightness&quot;:0.20000000298023224,&quot;colorType&quot;:1,&quot;foreColorIndex&quot;:7,&quot;pos&quot;:1,&quot;transparency&quot;:0},{&quot;brightness&quot;:0.20000000298023224,&quot;colorType&quot;:1,&quot;foreColorIndex&quot;:7,&quot;pos&quot;:0,&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1_3*l_h_i*1_4_2"/>
  <p:tag name="KSO_WM_TEMPLATE_CATEGORY" val="diagram"/>
  <p:tag name="KSO_WM_TEMPLATE_INDEX" val="20231061"/>
  <p:tag name="KSO_WM_UNIT_LAYERLEVEL" val="1_1_1"/>
  <p:tag name="KSO_WM_TAG_VERSION" val="3.0"/>
  <p:tag name="KSO_WM_UNIT_TYPE" val="l_h_i"/>
  <p:tag name="KSO_WM_UNIT_INDEX" val="1_4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370,&quot;width&quot;:595.9499999999999}"/>
  <p:tag name="KSO_WM_DIAGRAM_COLOR_MATCH_VALUE" val="{&quot;shape&quot;:{&quot;fill&quot;:{&quot;type&quot;:0},&quot;glow&quot;:{&quot;colorType&quot;:0},&quot;line&quot;:{&quot;gradient&quot;:[{&quot;brightness&quot;:0.20000000298023224,&quot;colorType&quot;:1,&quot;foreColorIndex&quot;:8,&quot;pos&quot;:1,&quot;transparency&quot;:0},{&quot;brightness&quot;:0.20000000298023224,&quot;colorType&quot;:1,&quot;foreColorIndex&quot;:8,&quot;pos&quot;:0,&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5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0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68.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2023-12-17T01:25:39Z</dcterms:created>
  <dcterms:modified xsi:type="dcterms:W3CDTF">2023-12-17T01:25:39Z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4ffa1430187a467382070611c6bb9d7d_21</vt:lpwstr>
  </property>
</Properties>
</file>