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001" r:id="rId1"/>
    <p:sldMasterId id="2147517038" r:id="rId2"/>
  </p:sldMasterIdLst>
  <p:notesMasterIdLst>
    <p:notesMasterId r:id="rId3"/>
  </p:notesMasterIdLst>
  <p:sldIdLst>
    <p:sldId id="15125" r:id="rId4"/>
    <p:sldId id="15130" r:id="rId5"/>
    <p:sldId id="15134" r:id="rId6"/>
    <p:sldId id="15137" r:id="rId7"/>
    <p:sldId id="15140" r:id="rId8"/>
    <p:sldId id="15143" r:id="rId9"/>
    <p:sldId id="15146" r:id="rId10"/>
    <p:sldId id="15149" r:id="rId11"/>
    <p:sldId id="15152" r:id="rId12"/>
    <p:sldId id="15155" r:id="rId13"/>
    <p:sldId id="15158" r:id="rId14"/>
    <p:sldId id="15161" r:id="rId15"/>
    <p:sldId id="15164" r:id="rId16"/>
    <p:sldId id="15167" r:id="rId17"/>
    <p:sldId id="15170" r:id="rId18"/>
    <p:sldId id="15173" r:id="rId19"/>
    <p:sldId id="15176" r:id="rId20"/>
    <p:sldId id="15179" r:id="rId21"/>
    <p:sldId id="15182" r:id="rId22"/>
    <p:sldId id="15185" r:id="rId23"/>
    <p:sldId id="15188" r:id="rId24"/>
    <p:sldId id="15191" r:id="rId25"/>
    <p:sldId id="15194" r:id="rId26"/>
    <p:sldId id="15197" r:id="rId27"/>
    <p:sldId id="15200" r:id="rId28"/>
    <p:sldId id="15203" r:id="rId29"/>
    <p:sldId id="15206" r:id="rId30"/>
    <p:sldId id="15209" r:id="rId31"/>
    <p:sldId id="15212" r:id="rId32"/>
    <p:sldId id="15215" r:id="rId33"/>
    <p:sldId id="15218" r:id="rId34"/>
    <p:sldId id="15221" r:id="rId35"/>
    <p:sldId id="15224" r:id="rId36"/>
    <p:sldId id="15227" r:id="rId37"/>
    <p:sldId id="15230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002" r:id="rId1"/>
    <p:sldLayoutId id="2147517003" r:id="rId2"/>
    <p:sldLayoutId id="2147517004" r:id="rId3"/>
    <p:sldLayoutId id="2147517005" r:id="rId4"/>
    <p:sldLayoutId id="2147517006" r:id="rId5"/>
    <p:sldLayoutId id="2147517007" r:id="rId6"/>
    <p:sldLayoutId id="2147517008" r:id="rId7"/>
    <p:sldLayoutId id="2147517009" r:id="rId8"/>
    <p:sldLayoutId id="2147517010" r:id="rId9"/>
    <p:sldLayoutId id="2147517011" r:id="rId10"/>
    <p:sldLayoutId id="21475170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7039" r:id="rId1"/>
    <p:sldLayoutId id="2147517040" r:id="rId2"/>
    <p:sldLayoutId id="2147517041" r:id="rId3"/>
    <p:sldLayoutId id="2147517042" r:id="rId4"/>
    <p:sldLayoutId id="2147517043" r:id="rId5"/>
    <p:sldLayoutId id="2147517044" r:id="rId6"/>
    <p:sldLayoutId id="2147517045" r:id="rId7"/>
    <p:sldLayoutId id="2147517046" r:id="rId8"/>
    <p:sldLayoutId id="2147517047" r:id="rId9"/>
    <p:sldLayoutId id="2147517048" r:id="rId10"/>
    <p:sldLayoutId id="21475170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tags" Target="../tags/tag383.xml"/><Relationship Id="rId22" Type="http://schemas.openxmlformats.org/officeDocument/2006/relationships/tags" Target="../tags/tag384.xml"/><Relationship Id="rId23" Type="http://schemas.openxmlformats.org/officeDocument/2006/relationships/tags" Target="../tags/tag385.xml"/><Relationship Id="rId24" Type="http://schemas.openxmlformats.org/officeDocument/2006/relationships/tags" Target="../tags/tag386.xml"/><Relationship Id="rId25" Type="http://schemas.openxmlformats.org/officeDocument/2006/relationships/tags" Target="../tags/tag387.xml"/><Relationship Id="rId26" Type="http://schemas.openxmlformats.org/officeDocument/2006/relationships/tags" Target="../tags/tag388.xml"/><Relationship Id="rId27" Type="http://schemas.openxmlformats.org/officeDocument/2006/relationships/tags" Target="../tags/tag389.xml"/><Relationship Id="rId28" Type="http://schemas.openxmlformats.org/officeDocument/2006/relationships/tags" Target="../tags/tag390.xml"/><Relationship Id="rId29" Type="http://schemas.openxmlformats.org/officeDocument/2006/relationships/tags" Target="../tags/tag39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tags" Target="../tags/tag457.xml"/><Relationship Id="rId16" Type="http://schemas.openxmlformats.org/officeDocument/2006/relationships/tags" Target="../tags/tag458.xml"/><Relationship Id="rId17" Type="http://schemas.openxmlformats.org/officeDocument/2006/relationships/tags" Target="../tags/tag459.xml"/><Relationship Id="rId18" Type="http://schemas.openxmlformats.org/officeDocument/2006/relationships/tags" Target="../tags/tag460.xml"/><Relationship Id="rId19" Type="http://schemas.openxmlformats.org/officeDocument/2006/relationships/tags" Target="../tags/tag461.xml"/><Relationship Id="rId20" Type="http://schemas.openxmlformats.org/officeDocument/2006/relationships/tags" Target="../tags/tag462.xml"/><Relationship Id="rId21" Type="http://schemas.openxmlformats.org/officeDocument/2006/relationships/tags" Target="../tags/tag463.xml"/><Relationship Id="rId22" Type="http://schemas.openxmlformats.org/officeDocument/2006/relationships/tags" Target="../tags/tag464.xml"/><Relationship Id="rId23" Type="http://schemas.openxmlformats.org/officeDocument/2006/relationships/tags" Target="../tags/tag465.xml"/><Relationship Id="rId24" Type="http://schemas.openxmlformats.org/officeDocument/2006/relationships/tags" Target="../tags/tag466.xml"/><Relationship Id="rId25" Type="http://schemas.openxmlformats.org/officeDocument/2006/relationships/tags" Target="../tags/tag467.xml"/><Relationship Id="rId26" Type="http://schemas.openxmlformats.org/officeDocument/2006/relationships/tags" Target="../tags/tag468.xml"/><Relationship Id="rId27" Type="http://schemas.openxmlformats.org/officeDocument/2006/relationships/tags" Target="../tags/tag469.xml"/><Relationship Id="rId28" Type="http://schemas.openxmlformats.org/officeDocument/2006/relationships/tags" Target="../tags/tag470.xml"/><Relationship Id="rId29" Type="http://schemas.openxmlformats.org/officeDocument/2006/relationships/tags" Target="../tags/tag471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tags" Target="../tags/tag476.xml"/><Relationship Id="rId6" Type="http://schemas.openxmlformats.org/officeDocument/2006/relationships/tags" Target="../tags/tag477.xml"/><Relationship Id="rId7" Type="http://schemas.openxmlformats.org/officeDocument/2006/relationships/tags" Target="../tags/tag478.xml"/><Relationship Id="rId8" Type="http://schemas.openxmlformats.org/officeDocument/2006/relationships/tags" Target="../tags/tag479.xml"/><Relationship Id="rId9" Type="http://schemas.openxmlformats.org/officeDocument/2006/relationships/tags" Target="../tags/tag480.xml"/><Relationship Id="rId10" Type="http://schemas.openxmlformats.org/officeDocument/2006/relationships/tags" Target="../tags/tag481.xml"/><Relationship Id="rId11" Type="http://schemas.openxmlformats.org/officeDocument/2006/relationships/tags" Target="../tags/tag482.xml"/><Relationship Id="rId12" Type="http://schemas.openxmlformats.org/officeDocument/2006/relationships/tags" Target="../tags/tag483.xml"/><Relationship Id="rId13" Type="http://schemas.openxmlformats.org/officeDocument/2006/relationships/tags" Target="../tags/tag484.xml"/><Relationship Id="rId14" Type="http://schemas.openxmlformats.org/officeDocument/2006/relationships/tags" Target="../tags/tag485.xml"/><Relationship Id="rId15" Type="http://schemas.openxmlformats.org/officeDocument/2006/relationships/tags" Target="../tags/tag486.xml"/><Relationship Id="rId16" Type="http://schemas.openxmlformats.org/officeDocument/2006/relationships/tags" Target="../tags/tag487.xml"/><Relationship Id="rId17" Type="http://schemas.openxmlformats.org/officeDocument/2006/relationships/tags" Target="../tags/tag488.xml"/><Relationship Id="rId18" Type="http://schemas.openxmlformats.org/officeDocument/2006/relationships/tags" Target="../tags/tag489.xml"/><Relationship Id="rId19" Type="http://schemas.openxmlformats.org/officeDocument/2006/relationships/tags" Target="../tags/tag490.xml"/><Relationship Id="rId20" Type="http://schemas.openxmlformats.org/officeDocument/2006/relationships/tags" Target="../tags/tag491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tags" Target="../tags/tag496.xml"/><Relationship Id="rId6" Type="http://schemas.openxmlformats.org/officeDocument/2006/relationships/tags" Target="../tags/tag497.xml"/><Relationship Id="rId7" Type="http://schemas.openxmlformats.org/officeDocument/2006/relationships/tags" Target="../tags/tag498.xml"/><Relationship Id="rId8" Type="http://schemas.openxmlformats.org/officeDocument/2006/relationships/tags" Target="../tags/tag499.xml"/><Relationship Id="rId9" Type="http://schemas.openxmlformats.org/officeDocument/2006/relationships/tags" Target="../tags/tag500.xml"/><Relationship Id="rId10" Type="http://schemas.openxmlformats.org/officeDocument/2006/relationships/tags" Target="../tags/tag501.xml"/><Relationship Id="rId11" Type="http://schemas.openxmlformats.org/officeDocument/2006/relationships/tags" Target="../tags/tag502.xml"/><Relationship Id="rId12" Type="http://schemas.openxmlformats.org/officeDocument/2006/relationships/tags" Target="../tags/tag50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507.xml"/><Relationship Id="rId2" Type="http://schemas.openxmlformats.org/officeDocument/2006/relationships/tags" Target="../tags/tag508.xml"/><Relationship Id="rId3" Type="http://schemas.openxmlformats.org/officeDocument/2006/relationships/tags" Target="../tags/tag509.xml"/><Relationship Id="rId4" Type="http://schemas.openxmlformats.org/officeDocument/2006/relationships/tags" Target="../tags/tag510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511.xml"/><Relationship Id="rId2" Type="http://schemas.openxmlformats.org/officeDocument/2006/relationships/tags" Target="../tags/tag512.xml"/><Relationship Id="rId3" Type="http://schemas.openxmlformats.org/officeDocument/2006/relationships/tags" Target="../tags/tag513.xml"/><Relationship Id="rId4" Type="http://schemas.openxmlformats.org/officeDocument/2006/relationships/tags" Target="../tags/tag514.xml"/><Relationship Id="rId5" Type="http://schemas.openxmlformats.org/officeDocument/2006/relationships/tags" Target="../tags/tag515.xml"/><Relationship Id="rId6" Type="http://schemas.openxmlformats.org/officeDocument/2006/relationships/tags" Target="../tags/tag516.xml"/><Relationship Id="rId7" Type="http://schemas.openxmlformats.org/officeDocument/2006/relationships/tags" Target="../tags/tag517.xml"/><Relationship Id="rId8" Type="http://schemas.openxmlformats.org/officeDocument/2006/relationships/tags" Target="../tags/tag518.xml"/><Relationship Id="rId9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519.xml"/><Relationship Id="rId2" Type="http://schemas.openxmlformats.org/officeDocument/2006/relationships/tags" Target="../tags/tag520.xml"/><Relationship Id="rId3" Type="http://schemas.openxmlformats.org/officeDocument/2006/relationships/tags" Target="../tags/tag521.xml"/><Relationship Id="rId4" Type="http://schemas.openxmlformats.org/officeDocument/2006/relationships/tags" Target="../tags/tag522.xml"/><Relationship Id="rId5" Type="http://schemas.openxmlformats.org/officeDocument/2006/relationships/tags" Target="../tags/tag523.xml"/><Relationship Id="rId6" Type="http://schemas.openxmlformats.org/officeDocument/2006/relationships/tags" Target="../tags/tag524.xml"/><Relationship Id="rId7" Type="http://schemas.openxmlformats.org/officeDocument/2006/relationships/tags" Target="../tags/tag525.xml"/><Relationship Id="rId8" Type="http://schemas.openxmlformats.org/officeDocument/2006/relationships/tags" Target="../tags/tag526.xml"/><Relationship Id="rId9" Type="http://schemas.openxmlformats.org/officeDocument/2006/relationships/tags" Target="../tags/tag527.xml"/><Relationship Id="rId10" Type="http://schemas.openxmlformats.org/officeDocument/2006/relationships/tags" Target="../tags/tag528.xml"/><Relationship Id="rId11" Type="http://schemas.openxmlformats.org/officeDocument/2006/relationships/tags" Target="../tags/tag529.xml"/><Relationship Id="rId12" Type="http://schemas.openxmlformats.org/officeDocument/2006/relationships/tags" Target="../tags/tag530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531.xml"/><Relationship Id="rId2" Type="http://schemas.openxmlformats.org/officeDocument/2006/relationships/tags" Target="../tags/tag532.xml"/><Relationship Id="rId3" Type="http://schemas.openxmlformats.org/officeDocument/2006/relationships/tags" Target="../tags/tag53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建立科学评价体系，促进2024年初中教育的进步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建立科学评价体系的必要性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科学评价体系的构成要素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实施科学评价体系的方法和步骤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科学评价体系对初中教育的影响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建立科学评价体系面临的挑战与对策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展望未来初中教育的评价体系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建立科学评价体系的必要性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科学评价体系是提升教育质量的必要手段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科学评价体系有助于发现教学中的问题，促进教师专业发展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建立科学评价体系能够激励学生努力学习，提高学习效果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评价结果能够反映教学质量和学生的学习情况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18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科学评价体系能够引导学校和教师关注学生的全面发展，减少应试教育的影响，让每个学生都有机会展示自己的才华。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建立科学评价体系有助于确保教育资源的公平分配，减少地域和学校之间的差距。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通过科学评价，可以关注学生的个性化需求，提供更加精准的教学支持，促进教育机会的公平。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建立科学评价体系有助于提高教育质量，培养更多具备创新能力和实践精神的人才，为国家的未来发展提供有力支持。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激发学生潜能</a:t>
            </a:r>
            <a:endParaRPr altLang="en-US" lang="zh-CN"/>
          </a:p>
        </p:txBody>
      </p:sp>
      <p:sp>
        <p:nvSpPr>
          <p:cNvPr id="1049276" name="正文"/>
          <p:cNvSpPr txBox="1"/>
          <p:nvPr>
            <p:custDataLst>
              <p:tags r:id="rId1"/>
            </p:custDataLst>
          </p:nvPr>
        </p:nvSpPr>
        <p:spPr>
          <a:xfrm>
            <a:off x="3427517" y="1856671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科学评价体系能够提供准确、客观、全面的评价，帮助学生了解自己的优势和不足，激发学生的学习动力和自信心。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标题"/>
          <p:cNvSpPr txBox="1"/>
          <p:nvPr>
            <p:custDataLst>
              <p:tags r:id="rId2"/>
            </p:custDataLst>
          </p:nvPr>
        </p:nvSpPr>
        <p:spPr>
          <a:xfrm>
            <a:off x="3427517" y="1319530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3"/>
            </p:custDataLst>
          </p:nvPr>
        </p:nvSpPr>
        <p:spPr>
          <a:xfrm>
            <a:off x="3427517" y="3104335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科学评价体系能够提供有针对性的反馈和指导，帮助学生发现自己的潜能和兴趣，促进学生个性化发展。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标题"/>
          <p:cNvSpPr txBox="1"/>
          <p:nvPr>
            <p:custDataLst>
              <p:tags r:id="rId4"/>
            </p:custDataLst>
          </p:nvPr>
        </p:nvSpPr>
        <p:spPr>
          <a:xfrm>
            <a:off x="3427517" y="2567193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5"/>
            </p:custDataLst>
          </p:nvPr>
        </p:nvSpPr>
        <p:spPr>
          <a:xfrm>
            <a:off x="3427517" y="4351998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科学评价体系能够提供多元化的评价方式，鼓励学生参与评价过程，提高学生的自我评价和自我管理能力。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标题"/>
          <p:cNvSpPr txBox="1"/>
          <p:nvPr>
            <p:custDataLst>
              <p:tags r:id="rId6"/>
            </p:custDataLst>
          </p:nvPr>
        </p:nvSpPr>
        <p:spPr>
          <a:xfrm>
            <a:off x="3427517" y="3814857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7"/>
            </p:custDataLst>
          </p:nvPr>
        </p:nvSpPr>
        <p:spPr>
          <a:xfrm>
            <a:off x="3427517" y="5599661"/>
            <a:ext cx="5330616" cy="6506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科学评价体系能够促进教师改进教学方法和手段，提高教学质量和效果，进一步激发学生的潜能和学习兴趣。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标题"/>
          <p:cNvSpPr txBox="1"/>
          <p:nvPr>
            <p:custDataLst>
              <p:tags r:id="rId8"/>
            </p:custDataLst>
          </p:nvPr>
        </p:nvSpPr>
        <p:spPr>
          <a:xfrm>
            <a:off x="3427517" y="5062520"/>
            <a:ext cx="5330616" cy="5351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培养创新精神</a:t>
            </a:r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创新是现代社会发展的关键因素，科学评价体系应注重培养学生的创新意识和能力。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传统教育方式往往过于注重分数和应试能力，忽视了学生的创造性和个性发展，需要科学评价体系进行补充和完善。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科学评价体系应关注学生的实践能力和创新思维，通过多样化的评价方式激发学生的创新潜能。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建立科学评价体系有助于培养学生的创新精神和实践能力，为未来的科技发展和经济繁荣提供有力支持。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41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科学评价体系的构成要素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评价目标明确</a:t>
            </a:r>
            <a:endParaRPr altLang="en-US" lang="zh-CN"/>
          </a:p>
        </p:txBody>
      </p:sp>
      <p:sp>
        <p:nvSpPr>
          <p:cNvPr id="104949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评价目标应与教育目标相一致，旨在提高学生的综合素质和能力。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评价目标应具有可操作性，具体、明确，方便教师和学生理解和执行。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评价目标应注重学生的个体差异和个性化发展需求，避免一刀切的评价标准。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评价目标应定期进行修订和完善，以适应教育改革和社会发展的需要。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评价内容全面</a:t>
            </a:r>
            <a:endParaRPr altLang="en-US" lang="zh-CN"/>
          </a:p>
        </p:txBody>
      </p:sp>
      <p:sp>
        <p:nvSpPr>
          <p:cNvPr id="1049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知识掌握：学生对学科知识的理解和应用能力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技能熟练：学生在实践操作中的技能表现和运用能力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态度情感：学生的学习态度、情感价值观以及对社会的责任感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创新思维：学生在解决问题时的创新思维和发散思维能力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评价方法多样</a:t>
            </a:r>
            <a:endParaRPr altLang="en-US" lang="zh-CN"/>
          </a:p>
        </p:txBody>
      </p:sp>
      <p:sp>
        <p:nvSpPr>
          <p:cNvPr id="104965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定量评价与定性评价相结合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过程评价与结果评价相统一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自我评价与他人评价相互补充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形成性评价与终结性评价相互印证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评价主体多元</a:t>
            </a:r>
            <a:endParaRPr altLang="en-US" lang="zh-CN"/>
          </a:p>
        </p:txBody>
      </p:sp>
      <p:sp>
        <p:nvSpPr>
          <p:cNvPr id="10497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评价主体包括教师、学生、家长、学校等多个方面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评价主体应具备专业性，能够科学、客观地评价教育教学质量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评价主体之间应相互协作，共同推动教育教学的改进与发展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评价主体应具有代表性，能够全面反映教育教学的实际情况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83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实施科学评价体系的方法和步骤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制定评价标准</a:t>
            </a:r>
            <a:endParaRPr altLang="en-US" lang="zh-CN"/>
          </a:p>
        </p:txBody>
      </p:sp>
      <p:sp>
        <p:nvSpPr>
          <p:cNvPr id="10499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确定评价目标：明确评价的目的和重点，为制定标准提供指导。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制定具体标准：根据评价目标，制定可操作、可衡量的具体标准。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确定权重：对各项标准进行权重分配，以体现其重要程度。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制定评分细则：为各项标准制定详细的评分细则，确保评价的客观性和准确性。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确定评价主体和对象</a:t>
            </a:r>
            <a:endParaRPr altLang="en-US" lang="zh-CN"/>
          </a:p>
        </p:txBody>
      </p:sp>
      <p:sp>
        <p:nvSpPr>
          <p:cNvPr id="104999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评价主体：学校、教师、学生和家长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评价对象：课程、教学、学生和教师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评价主体和对象的确定应遵循客观、公正、全面和可操作的原则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评价主体和对象的确定应根据评价目的和评价范围进行选择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选择评价方法和技术</a:t>
            </a:r>
            <a:endParaRPr altLang="en-US" lang="zh-CN"/>
          </a:p>
        </p:txBody>
      </p:sp>
      <p:sp>
        <p:nvSpPr>
          <p:cNvPr id="1050076" name="矩形: 圆角 4"/>
          <p:cNvSpPr/>
          <p:nvPr>
            <p:custDataLst>
              <p:tags r:id="rId1"/>
            </p:custDataLst>
          </p:nvPr>
        </p:nvSpPr>
        <p:spPr>
          <a:xfrm>
            <a:off x="608330" y="3283348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"/>
            </p:custDataLst>
          </p:nvPr>
        </p:nvSpPr>
        <p:spPr>
          <a:xfrm>
            <a:off x="778278" y="3488941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确定评价目标和内容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80" name="矩形: 圆角 4"/>
          <p:cNvSpPr/>
          <p:nvPr>
            <p:custDataLst>
              <p:tags r:id="rId3"/>
            </p:custDataLst>
          </p:nvPr>
        </p:nvSpPr>
        <p:spPr>
          <a:xfrm>
            <a:off x="9016001" y="3283984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4"/>
            </p:custDataLst>
          </p:nvPr>
        </p:nvSpPr>
        <p:spPr>
          <a:xfrm>
            <a:off x="9185949" y="3489577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培训评价人员并实施评价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84" name="矩形: 圆角 4"/>
          <p:cNvSpPr/>
          <p:nvPr>
            <p:custDataLst>
              <p:tags r:id="rId5"/>
            </p:custDataLst>
          </p:nvPr>
        </p:nvSpPr>
        <p:spPr>
          <a:xfrm>
            <a:off x="3410887" y="3284621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6"/>
            </p:custDataLst>
          </p:nvPr>
        </p:nvSpPr>
        <p:spPr>
          <a:xfrm>
            <a:off x="3581472" y="3490214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选择合适的评价方法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88" name="矩形: 圆角 4"/>
          <p:cNvSpPr/>
          <p:nvPr>
            <p:custDataLst>
              <p:tags r:id="rId7"/>
            </p:custDataLst>
          </p:nvPr>
        </p:nvSpPr>
        <p:spPr>
          <a:xfrm>
            <a:off x="6213444" y="3285257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8"/>
            </p:custDataLst>
          </p:nvPr>
        </p:nvSpPr>
        <p:spPr>
          <a:xfrm>
            <a:off x="6383392" y="3490850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制定评价标准和技术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实施评价并收集数据</a:t>
            </a:r>
            <a:endParaRPr altLang="en-US" lang="zh-CN"/>
          </a:p>
        </p:txBody>
      </p:sp>
      <p:sp>
        <p:nvSpPr>
          <p:cNvPr id="1050150" name="矩形 38"/>
          <p:cNvSpPr/>
          <p:nvPr>
            <p:custDataLst>
              <p:tags r:id="rId1"/>
            </p:custDataLst>
          </p:nvPr>
        </p:nvSpPr>
        <p:spPr>
          <a:xfrm rot="204112">
            <a:off x="1363145" y="1319530"/>
            <a:ext cx="4194774" cy="2189481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39"/>
          <p:cNvSpPr/>
          <p:nvPr>
            <p:custDataLst>
              <p:tags r:id="rId2"/>
            </p:custDataLst>
          </p:nvPr>
        </p:nvSpPr>
        <p:spPr>
          <a:xfrm>
            <a:off x="1367992" y="1320222"/>
            <a:ext cx="4194774" cy="218948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TextBox 2"/>
          <p:cNvSpPr txBox="1"/>
          <p:nvPr>
            <p:custDataLst>
              <p:tags r:id="rId3"/>
            </p:custDataLst>
          </p:nvPr>
        </p:nvSpPr>
        <p:spPr>
          <a:xfrm>
            <a:off x="1611037" y="1491254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确定评价目标和标准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56" name="矩形 100"/>
          <p:cNvSpPr/>
          <p:nvPr>
            <p:custDataLst>
              <p:tags r:id="rId4"/>
            </p:custDataLst>
          </p:nvPr>
        </p:nvSpPr>
        <p:spPr>
          <a:xfrm rot="204112">
            <a:off x="6622192" y="1319530"/>
            <a:ext cx="4194774" cy="2189481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矩形 101"/>
          <p:cNvSpPr/>
          <p:nvPr>
            <p:custDataLst>
              <p:tags r:id="rId5"/>
            </p:custDataLst>
          </p:nvPr>
        </p:nvSpPr>
        <p:spPr>
          <a:xfrm>
            <a:off x="6627731" y="1320222"/>
            <a:ext cx="4194774" cy="2189481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TextBox 2"/>
          <p:cNvSpPr txBox="1"/>
          <p:nvPr>
            <p:custDataLst>
              <p:tags r:id="rId6"/>
            </p:custDataLst>
          </p:nvPr>
        </p:nvSpPr>
        <p:spPr>
          <a:xfrm>
            <a:off x="6871469" y="1491254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设计评价工具和方案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62" name="矩形 122"/>
          <p:cNvSpPr/>
          <p:nvPr>
            <p:custDataLst>
              <p:tags r:id="rId7"/>
            </p:custDataLst>
          </p:nvPr>
        </p:nvSpPr>
        <p:spPr>
          <a:xfrm rot="204112">
            <a:off x="1363145" y="4059497"/>
            <a:ext cx="4194774" cy="2189481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123"/>
          <p:cNvSpPr/>
          <p:nvPr>
            <p:custDataLst>
              <p:tags r:id="rId8"/>
            </p:custDataLst>
          </p:nvPr>
        </p:nvSpPr>
        <p:spPr>
          <a:xfrm>
            <a:off x="1367992" y="4060189"/>
            <a:ext cx="4194774" cy="218948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TextBox 2"/>
          <p:cNvSpPr txBox="1"/>
          <p:nvPr>
            <p:custDataLst>
              <p:tags r:id="rId9"/>
            </p:custDataLst>
          </p:nvPr>
        </p:nvSpPr>
        <p:spPr>
          <a:xfrm>
            <a:off x="1610344" y="4231221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实施评价并收集数据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68" name="矩形 89"/>
          <p:cNvSpPr/>
          <p:nvPr>
            <p:custDataLst>
              <p:tags r:id="rId10"/>
            </p:custDataLst>
          </p:nvPr>
        </p:nvSpPr>
        <p:spPr>
          <a:xfrm rot="204112">
            <a:off x="6622192" y="4059497"/>
            <a:ext cx="4194774" cy="2189481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矩形 90"/>
          <p:cNvSpPr/>
          <p:nvPr>
            <p:custDataLst>
              <p:tags r:id="rId11"/>
            </p:custDataLst>
          </p:nvPr>
        </p:nvSpPr>
        <p:spPr>
          <a:xfrm>
            <a:off x="6627731" y="4060189"/>
            <a:ext cx="4194774" cy="2189481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TextBox 2"/>
          <p:cNvSpPr txBox="1"/>
          <p:nvPr>
            <p:custDataLst>
              <p:tags r:id="rId12"/>
            </p:custDataLst>
          </p:nvPr>
        </p:nvSpPr>
        <p:spPr>
          <a:xfrm>
            <a:off x="6870084" y="4231221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分析数据并得出结论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分析评价结果并提出改进建议</a:t>
            </a:r>
            <a:endParaRPr altLang="en-US" lang="zh-CN"/>
          </a:p>
        </p:txBody>
      </p:sp>
      <p:sp>
        <p:nvSpPr>
          <p:cNvPr id="105023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收集数据：通过考试、问卷、观察等方式收集评价所需的数据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分析数据：运用统计分析等方法，对收集到的数据进行处理和分析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制定改进计划：根据分析结果，制定具体的改进计划和措施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实施改进计划：将改进计划付诸实践，并持续监测和评估实施效果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31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科学评价体系对初中教育的影响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提高教师专业素养</a:t>
            </a:r>
            <a:endParaRPr altLang="en-US" lang="zh-CN"/>
          </a:p>
        </p:txBody>
      </p:sp>
      <p:sp>
        <p:nvSpPr>
          <p:cNvPr id="1050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科学评价体系能够激励教师不断学习和提升自身专业素养。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评价体系中的指标体系能够引导教师关注学生全面发展，注重培养学生的创新能力和实践能力。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教师专业素养的提高有助于提升教学质量，促进初中教育的整体进步。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评价体系中的反馈机制有助于教师发现自身不足，针对性地改进教学方法和策略。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50488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科学评价体系能够全面评估学生的知识、技能和能力，发现学生的潜力和特长。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科学评价体系能够提供个性化的教育建议，帮助学生更好地规划未来发展方向。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科学评价体系能够激励学生积极参与各种教育活动，提高综合素质和实践能力。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科学评价体系能够加强家校合作，促进家长对教育的理解和支持，共同关注学生的成长。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提升学校管理水平</a:t>
            </a:r>
            <a:endParaRPr altLang="en-US" lang="zh-CN"/>
          </a:p>
        </p:txBody>
      </p:sp>
      <p:sp>
        <p:nvSpPr>
          <p:cNvPr id="105057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科学评价体系能够促进学校管理水平的提升，提高教学质量。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科学评价体系能够激发学校教职工的工作积极性，增强团队协作能力。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通过评价体系的反馈，学校可以及时调整管理策略，提高管理效率。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评价体系中的各项指标可以为学校管理提供参考，优化管理流程。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加强家校合作与沟通</a:t>
            </a:r>
            <a:endParaRPr altLang="en-US" lang="zh-CN"/>
          </a:p>
        </p:txBody>
      </p:sp>
      <p:sp>
        <p:nvSpPr>
          <p:cNvPr id="1050672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74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7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促进信息共享：加强学校与家庭之间的信息交流，共同关注学生的成长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80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8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提升教育质量：家长参与教育活动，协助学校提升教学质量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86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8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增强家长期望：提高家长对孩子的期望值，激励学生努力学习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92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9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促进家校关系：建立良好的家校关系，共同为学生的成长创造良好的环境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7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建立科学评价体系面临的挑战与对策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挑战：如何确保评价的公正性和客观性</a:t>
            </a:r>
            <a:endParaRPr altLang="en-US" lang="zh-CN"/>
          </a:p>
        </p:txBody>
      </p:sp>
      <p:sp>
        <p:nvSpPr>
          <p:cNvPr id="105083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3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3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制定明确的评价标准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3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3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建立评价监督机制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4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培训评价人员，提高评价能力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4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引入第三方评价机构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对策：加强评价人员的培训和监管，建立评价质量保障机制</a:t>
            </a:r>
            <a:endParaRPr altLang="en-US" lang="zh-CN"/>
          </a:p>
        </p:txBody>
      </p:sp>
      <p:sp>
        <p:nvSpPr>
          <p:cNvPr id="1050912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14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16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对策：加强评价人员的培训和监管，建立评价质量保障机制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18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20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22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对策：制定科学合理的评价标准，确保评价的客观性和公正性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24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26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28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对策：采用多样化的评价方式，全面了解学生的学习情况和发展潜力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30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32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3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对策：建立有效的反馈机制，及时调整教学策略，提高教学质量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挑战：如何平衡量化评价与质性评价的关系</a:t>
            </a:r>
            <a:endParaRPr altLang="en-US" lang="zh-CN"/>
          </a:p>
        </p:txBody>
      </p:sp>
      <p:sp>
        <p:nvSpPr>
          <p:cNvPr id="1050994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6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8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量化评价：注重数据和指标，易于衡量和比较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000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2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4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质性评价：关注学生的个性、情感和价值观，难以量化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006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8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0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平衡方法：结合两种评价方式，发挥各自优势，相互补充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012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4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具体措施：制定科学合理的评价指标体系，兼顾量化评价与质性评价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对策：采用多种评价方法相结合，充分发挥各自优势</a:t>
            </a:r>
            <a:endParaRPr altLang="en-US" lang="zh-CN"/>
          </a:p>
        </p:txBody>
      </p:sp>
      <p:sp>
        <p:nvSpPr>
          <p:cNvPr id="105107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7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8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8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8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8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8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9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9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9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9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9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0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0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0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0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0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1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1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对策：采用多种评价方法相结合，充分发挥各自优势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对策：注重评价结果的应用和反馈，促进教育教学的改进和提高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对策：加强评价数据的收集和处理，提高评价的准确性和可靠性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对策：建立科学合理的评价指标体系，确保评价的客观性和公正性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挑战：如何应对评价过程中的技术难题</a:t>
            </a:r>
            <a:endParaRPr altLang="en-US" lang="zh-CN"/>
          </a:p>
        </p:txBody>
      </p:sp>
      <p:sp>
        <p:nvSpPr>
          <p:cNvPr id="10511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挑战：如何应对评价过程中的技术难题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挑战：如何平衡各方利益，确保评价的公正性和客观性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对策：建立健全的监督机制，加强评价过程的透明度和公开性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对策：加强技术研发，提高评价体系的科学性和准确性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对策：加强技术支持和资源建设，提高评价效率和质量</a:t>
            </a:r>
            <a:endParaRPr altLang="en-US" lang="zh-CN"/>
          </a:p>
        </p:txBody>
      </p:sp>
      <p:sp>
        <p:nvSpPr>
          <p:cNvPr id="105127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7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8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对策：加强技术支持和资源建设，提高评价效率和质量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28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8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8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对策：建立多维度评价体系，关注学生全面发展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28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9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9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对策：加强教师培训，提高评价意识和能力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29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9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对策：建立数据共享平台，促进评价结果的应用和反馈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5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135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展望未来初中教育的评价体系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评价体系的发展趋势</a:t>
            </a:r>
            <a:endParaRPr altLang="en-US" lang="zh-CN"/>
          </a:p>
        </p:txBody>
      </p:sp>
      <p:sp>
        <p:nvSpPr>
          <p:cNvPr id="1051434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多元化评价：从单一的考试成绩评价转向关注学生的综合素质和个性发展。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36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过程性评价：加强对学生的学习过程和成长过程的监测和评估，及时反馈指导。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38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以能力为导向：注重学生的实际应用能力和问题解决能力的评价，强调知识的迁移和运用。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40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信息化评价：利用信息技术手段，建立学生电子档案，实现评价数据的实时采集和分析。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加强国际交流与合作，借鉴先进经验</a:t>
            </a:r>
            <a:endParaRPr altLang="en-US" lang="zh-CN"/>
          </a:p>
        </p:txBody>
      </p:sp>
      <p:sp>
        <p:nvSpPr>
          <p:cNvPr id="105150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0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0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0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引进国际优质教育资源，提升初中教育质量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开展国际教育交流活动，分享教育理念和经验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参与国际教育评价标准制定，提高评价体系的国际认可度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借鉴国际先进教育评价理念和方法，完善我国初中教育评价体系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注重培养学生的创新能力和实践能力，引导学校和教师关注学生的个性化发展需求</a:t>
            </a:r>
            <a:endParaRPr altLang="en-US" lang="zh-CN"/>
          </a:p>
        </p:txBody>
      </p:sp>
      <p:sp>
        <p:nvSpPr>
          <p:cNvPr id="10515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创新能力和实践能力是未来社会所需的重要能力，应在评价体系中得到充分体现。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个性化发展需求是每个学生独特的成长需求，评价体系应关注并支持学生的个性化发展。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8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创新能力和实践能力的评价可以通过项目式学习、探究性学习等方式进行，关注学生的实际操作和问题解决能力。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个性化发展需求的评价需要关注学生的兴趣、特长、需求等方面，采用多元评价方式，如自我评价、同伴评价等。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6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7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0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5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50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5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53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533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2024-01-01T10:10:07Z</dcterms:created>
  <dcterms:modified xsi:type="dcterms:W3CDTF">2024-01-01T10:10:07Z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ff5475e3f9d14998b4afb041436e5ebd_21</vt:lpwstr>
  </property>
</Properties>
</file>