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351" r:id="rId1"/>
    <p:sldMasterId id="2147493388" r:id="rId2"/>
  </p:sldMasterIdLst>
  <p:notesMasterIdLst>
    <p:notesMasterId r:id="rId3"/>
  </p:notesMasterIdLst>
  <p:sldIdLst>
    <p:sldId id="4831" r:id="rId4"/>
    <p:sldId id="4834" r:id="rId5"/>
    <p:sldId id="4837" r:id="rId6"/>
    <p:sldId id="4840" r:id="rId7"/>
    <p:sldId id="4846" r:id="rId9"/>
    <p:sldId id="4849" r:id="rId10"/>
    <p:sldId id="4852" r:id="rId11"/>
    <p:sldId id="4855" r:id="rId12"/>
    <p:sldId id="4861" r:id="rId14"/>
    <p:sldId id="4864" r:id="rId15"/>
    <p:sldId id="4867" r:id="rId16"/>
    <p:sldId id="4870" r:id="rId17"/>
    <p:sldId id="4873" r:id="rId18"/>
    <p:sldId id="4879" r:id="rId20"/>
    <p:sldId id="4882" r:id="rId21"/>
    <p:sldId id="4885" r:id="rId22"/>
    <p:sldId id="4888" r:id="rId23"/>
    <p:sldId id="4891" r:id="rId24"/>
    <p:sldId id="4897" r:id="rId26"/>
    <p:sldId id="4900" r:id="rId27"/>
    <p:sldId id="4903" r:id="rId28"/>
    <p:sldId id="4906" r:id="rId29"/>
    <p:sldId id="4909" r:id="rId30"/>
    <p:sldId id="4915" r:id="rId32"/>
    <p:sldId id="4918" r:id="rId33"/>
    <p:sldId id="4921" r:id="rId34"/>
    <p:sldId id="4924" r:id="rId35"/>
    <p:sldId id="4927" r:id="rId36"/>
    <p:sldId id="4933" r:id="rId38"/>
    <p:sldId id="4936" r:id="rId39"/>
    <p:sldId id="4939" r:id="rId40"/>
    <p:sldId id="4942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352" r:id="rId1"/>
    <p:sldLayoutId id="2147493353" r:id="rId2"/>
    <p:sldLayoutId id="2147493354" r:id="rId3"/>
    <p:sldLayoutId id="2147493355" r:id="rId4"/>
    <p:sldLayoutId id="2147493356" r:id="rId5"/>
    <p:sldLayoutId id="2147493357" r:id="rId6"/>
    <p:sldLayoutId id="2147493358" r:id="rId7"/>
    <p:sldLayoutId id="2147493359" r:id="rId8"/>
    <p:sldLayoutId id="2147493360" r:id="rId9"/>
    <p:sldLayoutId id="2147493361" r:id="rId10"/>
    <p:sldLayoutId id="214749336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389" r:id="rId1"/>
    <p:sldLayoutId id="2147493390" r:id="rId2"/>
    <p:sldLayoutId id="2147493391" r:id="rId3"/>
    <p:sldLayoutId id="2147493392" r:id="rId4"/>
    <p:sldLayoutId id="2147493393" r:id="rId5"/>
    <p:sldLayoutId id="2147493394" r:id="rId6"/>
    <p:sldLayoutId id="2147493395" r:id="rId7"/>
    <p:sldLayoutId id="2147493396" r:id="rId8"/>
    <p:sldLayoutId id="2147493397" r:id="rId9"/>
    <p:sldLayoutId id="2147493398" r:id="rId10"/>
    <p:sldLayoutId id="214749339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tags" Target="../tags/tag167.xml"/><Relationship Id="rId14" Type="http://schemas.openxmlformats.org/officeDocument/2006/relationships/tags" Target="../tags/tag168.xml"/><Relationship Id="rId15" Type="http://schemas.openxmlformats.org/officeDocument/2006/relationships/tags" Target="../tags/tag169.xml"/><Relationship Id="rId16" Type="http://schemas.openxmlformats.org/officeDocument/2006/relationships/tags" Target="../tags/tag170.xml"/><Relationship Id="rId17" Type="http://schemas.openxmlformats.org/officeDocument/2006/relationships/tags" Target="../tags/tag171.xml"/><Relationship Id="rId18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tags" Target="../tags/tag211.xml"/><Relationship Id="rId18" Type="http://schemas.openxmlformats.org/officeDocument/2006/relationships/tags" Target="../tags/tag212.xml"/><Relationship Id="rId1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tags" Target="../tags/tag315.xml"/><Relationship Id="rId18" Type="http://schemas.openxmlformats.org/officeDocument/2006/relationships/tags" Target="../tags/tag316.xml"/><Relationship Id="rId19" Type="http://schemas.openxmlformats.org/officeDocument/2006/relationships/tags" Target="../tags/tag317.xml"/><Relationship Id="rId20" Type="http://schemas.openxmlformats.org/officeDocument/2006/relationships/tags" Target="../tags/tag318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tags" Target="../tags/tag346.xml"/><Relationship Id="rId14" Type="http://schemas.openxmlformats.org/officeDocument/2006/relationships/tags" Target="../tags/tag347.xml"/><Relationship Id="rId15" Type="http://schemas.openxmlformats.org/officeDocument/2006/relationships/tags" Target="../tags/tag348.xml"/><Relationship Id="rId16" Type="http://schemas.openxmlformats.org/officeDocument/2006/relationships/tags" Target="../tags/tag349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tags" Target="../tags/tag362.xml"/><Relationship Id="rId14" Type="http://schemas.openxmlformats.org/officeDocument/2006/relationships/tags" Target="../tags/tag363.xml"/><Relationship Id="rId15" Type="http://schemas.openxmlformats.org/officeDocument/2006/relationships/tags" Target="../tags/tag364.xml"/><Relationship Id="rId16" Type="http://schemas.openxmlformats.org/officeDocument/2006/relationships/tags" Target="../tags/tag365.xml"/><Relationship Id="rId17" Type="http://schemas.openxmlformats.org/officeDocument/2006/relationships/tags" Target="../tags/tag366.xml"/><Relationship Id="rId18" Type="http://schemas.openxmlformats.org/officeDocument/2006/relationships/tags" Target="../tags/tag367.xml"/><Relationship Id="rId19" Type="http://schemas.openxmlformats.org/officeDocument/2006/relationships/tags" Target="../tags/tag368.xml"/><Relationship Id="rId20" Type="http://schemas.openxmlformats.org/officeDocument/2006/relationships/tags" Target="../tags/tag369.xml"/><Relationship Id="rId21" Type="http://schemas.openxmlformats.org/officeDocument/2006/relationships/tags" Target="../tags/tag370.xml"/><Relationship Id="rId22" Type="http://schemas.openxmlformats.org/officeDocument/2006/relationships/tags" Target="../tags/tag371.xml"/><Relationship Id="rId23" Type="http://schemas.openxmlformats.org/officeDocument/2006/relationships/tags" Target="../tags/tag372.xml"/><Relationship Id="rId24" Type="http://schemas.openxmlformats.org/officeDocument/2006/relationships/tags" Target="../tags/tag373.xml"/><Relationship Id="rId25" Type="http://schemas.openxmlformats.org/officeDocument/2006/relationships/tags" Target="../tags/tag374.xml"/><Relationship Id="rId26" Type="http://schemas.openxmlformats.org/officeDocument/2006/relationships/tags" Target="../tags/tag375.xml"/><Relationship Id="rId27" Type="http://schemas.openxmlformats.org/officeDocument/2006/relationships/tags" Target="../tags/tag376.xml"/><Relationship Id="rId28" Type="http://schemas.openxmlformats.org/officeDocument/2006/relationships/tags" Target="../tags/tag377.xml"/><Relationship Id="rId29" Type="http://schemas.openxmlformats.org/officeDocument/2006/relationships/tags" Target="../tags/tag378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tags" Target="../tags/tag406.xml"/><Relationship Id="rId14" Type="http://schemas.openxmlformats.org/officeDocument/2006/relationships/tags" Target="../tags/tag407.xml"/><Relationship Id="rId15" Type="http://schemas.openxmlformats.org/officeDocument/2006/relationships/tags" Target="../tags/tag408.xml"/><Relationship Id="rId16" Type="http://schemas.openxmlformats.org/officeDocument/2006/relationships/tags" Target="../tags/tag409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0.xml"/><Relationship Id="rId2" Type="http://schemas.openxmlformats.org/officeDocument/2006/relationships/tags" Target="../tags/tag411.xml"/><Relationship Id="rId3" Type="http://schemas.openxmlformats.org/officeDocument/2006/relationships/tags" Target="../tags/tag412.xml"/><Relationship Id="rId4" Type="http://schemas.openxmlformats.org/officeDocument/2006/relationships/tags" Target="../tags/tag413.xml"/><Relationship Id="rId5" Type="http://schemas.openxmlformats.org/officeDocument/2006/relationships/tags" Target="../tags/tag414.xml"/><Relationship Id="rId6" Type="http://schemas.openxmlformats.org/officeDocument/2006/relationships/tags" Target="../tags/tag415.xml"/><Relationship Id="rId7" Type="http://schemas.openxmlformats.org/officeDocument/2006/relationships/tags" Target="../tags/tag416.xml"/><Relationship Id="rId8" Type="http://schemas.openxmlformats.org/officeDocument/2006/relationships/tags" Target="../tags/tag417.xml"/><Relationship Id="rId9" Type="http://schemas.openxmlformats.org/officeDocument/2006/relationships/tags" Target="../tags/tag418.xml"/><Relationship Id="rId10" Type="http://schemas.openxmlformats.org/officeDocument/2006/relationships/tags" Target="../tags/tag419.xml"/><Relationship Id="rId11" Type="http://schemas.openxmlformats.org/officeDocument/2006/relationships/tags" Target="../tags/tag420.xml"/><Relationship Id="rId12" Type="http://schemas.openxmlformats.org/officeDocument/2006/relationships/tags" Target="../tags/tag421.xml"/><Relationship Id="rId13" Type="http://schemas.openxmlformats.org/officeDocument/2006/relationships/tags" Target="../tags/tag422.xml"/><Relationship Id="rId14" Type="http://schemas.openxmlformats.org/officeDocument/2006/relationships/tags" Target="../tags/tag423.xml"/><Relationship Id="rId15" Type="http://schemas.openxmlformats.org/officeDocument/2006/relationships/tags" Target="../tags/tag424.xml"/><Relationship Id="rId16" Type="http://schemas.openxmlformats.org/officeDocument/2006/relationships/tags" Target="../tags/tag425.xml"/><Relationship Id="rId17" Type="http://schemas.openxmlformats.org/officeDocument/2006/relationships/tags" Target="../tags/tag426.xml"/><Relationship Id="rId18" Type="http://schemas.openxmlformats.org/officeDocument/2006/relationships/tags" Target="../tags/tag427.xml"/><Relationship Id="rId19" Type="http://schemas.openxmlformats.org/officeDocument/2006/relationships/tags" Target="../tags/tag428.xml"/><Relationship Id="rId20" Type="http://schemas.openxmlformats.org/officeDocument/2006/relationships/tags" Target="../tags/tag429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tags" Target="../tags/tag433.xml"/><Relationship Id="rId5" Type="http://schemas.openxmlformats.org/officeDocument/2006/relationships/tags" Target="../tags/tag434.xml"/><Relationship Id="rId6" Type="http://schemas.openxmlformats.org/officeDocument/2006/relationships/tags" Target="../tags/tag435.xml"/><Relationship Id="rId7" Type="http://schemas.openxmlformats.org/officeDocument/2006/relationships/tags" Target="../tags/tag436.xml"/><Relationship Id="rId8" Type="http://schemas.openxmlformats.org/officeDocument/2006/relationships/tags" Target="../tags/tag437.xml"/><Relationship Id="rId9" Type="http://schemas.openxmlformats.org/officeDocument/2006/relationships/tags" Target="../tags/tag438.xml"/><Relationship Id="rId10" Type="http://schemas.openxmlformats.org/officeDocument/2006/relationships/tags" Target="../tags/tag439.xml"/><Relationship Id="rId11" Type="http://schemas.openxmlformats.org/officeDocument/2006/relationships/tags" Target="../tags/tag440.xml"/><Relationship Id="rId12" Type="http://schemas.openxmlformats.org/officeDocument/2006/relationships/tags" Target="../tags/tag441.xml"/><Relationship Id="rId13" Type="http://schemas.openxmlformats.org/officeDocument/2006/relationships/tags" Target="../tags/tag442.xml"/><Relationship Id="rId14" Type="http://schemas.openxmlformats.org/officeDocument/2006/relationships/tags" Target="../tags/tag443.xml"/><Relationship Id="rId1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44.xml"/><Relationship Id="rId2" Type="http://schemas.openxmlformats.org/officeDocument/2006/relationships/tags" Target="../tags/tag445.xml"/><Relationship Id="rId3" Type="http://schemas.openxmlformats.org/officeDocument/2006/relationships/tags" Target="../tags/tag44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强化领导者决策能力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决策过程与技巧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决策能力的重要性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提升决策能力的途径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决策中的常见误区与对策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领导者在决策中的责任与担当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决策能力的重要性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领导者的核心能力</a:t>
            </a:r>
            <a:endParaRPr altLang="en-US" lang="zh-CN"/>
          </a:p>
        </p:txBody>
      </p:sp>
      <p:sp>
        <p:nvSpPr>
          <p:cNvPr id="104911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决策能力：领导者需要具备快速、准确、科学的决策能力，以应对复杂多变的市场环境和竞争挑战。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沟通能力：领导者需要具备优秀的沟通能力，能够清晰、准确地传达自己的想法和意图，并能够倾听他人的意见和建议。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领导力：领导者需要具备领导力，能够带领团队实现共同的目标和愿景，激发团队成员的积极性和创造力。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创新能力：领导者需要具备创新能力，能够不断探索新的思路和方法，推动组织的持续发展和进步。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决策对组织发展的影响</a:t>
            </a:r>
            <a:endParaRPr altLang="en-US" lang="zh-CN"/>
          </a:p>
        </p:txBody>
      </p:sp>
      <p:sp>
        <p:nvSpPr>
          <p:cNvPr id="104915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正确的决策能够使组织在竞争中保持领先地位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错误的决策可能导致组织陷入困境甚至破产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决策正确与否直接决定组织的生存与发展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决策能力是领导者必备的核心能力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成功领导者决策的特点</a:t>
            </a:r>
            <a:endParaRPr altLang="en-US" lang="zh-CN"/>
          </a:p>
        </p:txBody>
      </p:sp>
      <p:sp>
        <p:nvSpPr>
          <p:cNvPr id="1049216" name="Freeform 1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536443"/>
            <a:ext cx="2060965" cy="1321077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3 h 3426"/>
              <a:gd name="T4" fmla="*/ 5259 w 5260"/>
              <a:gd name="T5" fmla="*/ 0 h 3426"/>
              <a:gd name="T6" fmla="*/ 0 w 5260"/>
              <a:gd name="T7" fmla="*/ 2074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3"/>
                </a:lnTo>
                <a:lnTo>
                  <a:pt x="5259" y="0"/>
                </a:lnTo>
                <a:lnTo>
                  <a:pt x="0" y="2074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049218" name="Freeform 2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325432"/>
            <a:ext cx="2060965" cy="1321077"/>
          </a:xfrm>
          <a:custGeom>
            <a:avLst/>
            <a:gdLst>
              <a:gd name="T0" fmla="*/ 0 w 5260"/>
              <a:gd name="T1" fmla="*/ 3424 h 3425"/>
              <a:gd name="T2" fmla="*/ 5259 w 5260"/>
              <a:gd name="T3" fmla="*/ 1352 h 3425"/>
              <a:gd name="T4" fmla="*/ 5259 w 5260"/>
              <a:gd name="T5" fmla="*/ 0 h 3425"/>
              <a:gd name="T6" fmla="*/ 0 w 5260"/>
              <a:gd name="T7" fmla="*/ 2074 h 3425"/>
              <a:gd name="T8" fmla="*/ 0 w 5260"/>
              <a:gd name="T9" fmla="*/ 3424 h 3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5">
                <a:moveTo>
                  <a:pt x="0" y="3424"/>
                </a:moveTo>
                <a:lnTo>
                  <a:pt x="5259" y="1352"/>
                </a:lnTo>
                <a:lnTo>
                  <a:pt x="5259" y="0"/>
                </a:lnTo>
                <a:lnTo>
                  <a:pt x="0" y="2074"/>
                </a:lnTo>
                <a:lnTo>
                  <a:pt x="0" y="3424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049220" name="Freeform 2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3114422"/>
            <a:ext cx="2060965" cy="1321077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222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899759"/>
            <a:ext cx="2060965" cy="1324478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049224" name="Freeform 2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1522440"/>
            <a:ext cx="2060965" cy="535574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26" name="Freeform 2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2321779"/>
            <a:ext cx="2060965" cy="535574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5259 w 5260"/>
              <a:gd name="T9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28" name="Freeform 2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38200" y="3110769"/>
            <a:ext cx="2060965" cy="535574"/>
          </a:xfrm>
          <a:custGeom>
            <a:avLst/>
            <a:gdLst>
              <a:gd name="T0" fmla="*/ 5259 w 5260"/>
              <a:gd name="T1" fmla="*/ 1351 h 1352"/>
              <a:gd name="T2" fmla="*/ 0 w 5260"/>
              <a:gd name="T3" fmla="*/ 1351 h 1352"/>
              <a:gd name="T4" fmla="*/ 0 w 5260"/>
              <a:gd name="T5" fmla="*/ 0 h 1352"/>
              <a:gd name="T6" fmla="*/ 5259 w 5260"/>
              <a:gd name="T7" fmla="*/ 0 h 1352"/>
              <a:gd name="T8" fmla="*/ 5259 w 5260"/>
              <a:gd name="T9" fmla="*/ 1351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2">
                <a:moveTo>
                  <a:pt x="5259" y="1351"/>
                </a:moveTo>
                <a:lnTo>
                  <a:pt x="0" y="1351"/>
                </a:lnTo>
                <a:lnTo>
                  <a:pt x="0" y="0"/>
                </a:lnTo>
                <a:lnTo>
                  <a:pt x="5259" y="0"/>
                </a:lnTo>
                <a:lnTo>
                  <a:pt x="5259" y="1351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30" name="Freeform 2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38200" y="3901585"/>
            <a:ext cx="2060965" cy="53383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32" name="Freeform 22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38200" y="4688748"/>
            <a:ext cx="2060965" cy="1324478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049234" name="Freeform 27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38200" y="5477738"/>
            <a:ext cx="2060965" cy="535574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36" name="Freeform 26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4690575"/>
            <a:ext cx="2060965" cy="53383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38" name="正文"/>
          <p:cNvSpPr txBox="1"/>
          <p:nvPr>
            <p:custDataLst>
              <p:tags r:id="rId12"/>
            </p:custDataLst>
          </p:nvPr>
        </p:nvSpPr>
        <p:spPr>
          <a:xfrm>
            <a:off x="2974438" y="1500524"/>
            <a:ext cx="8380072" cy="56816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明确目标：领导者需要明确目标，并确保所有决策都与组织的目标保持一致。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40" name="正文"/>
          <p:cNvSpPr txBox="1"/>
          <p:nvPr>
            <p:custDataLst>
              <p:tags r:id="rId13"/>
            </p:custDataLst>
          </p:nvPr>
        </p:nvSpPr>
        <p:spPr>
          <a:xfrm>
            <a:off x="2974438" y="2256030"/>
            <a:ext cx="8380072" cy="60730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充分信息：领导者需要收集充分的信息，以便做出明智的决策。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42" name="正文"/>
          <p:cNvSpPr txBox="1"/>
          <p:nvPr>
            <p:custDataLst>
              <p:tags r:id="rId14"/>
            </p:custDataLst>
          </p:nvPr>
        </p:nvSpPr>
        <p:spPr>
          <a:xfrm>
            <a:off x="2974438" y="3050499"/>
            <a:ext cx="8380072" cy="60730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理性分析：领导者需要理性分析问题，避免情绪干扰，确保决策的科学性和准确性。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44" name="正文"/>
          <p:cNvSpPr txBox="1"/>
          <p:nvPr>
            <p:custDataLst>
              <p:tags r:id="rId15"/>
            </p:custDataLst>
          </p:nvPr>
        </p:nvSpPr>
        <p:spPr>
          <a:xfrm>
            <a:off x="2974438" y="3844968"/>
            <a:ext cx="8380072" cy="60730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风险意识：领导者需要有风险意识，并能够预测潜在的风险，制定相应的应对措施。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46" name="正文"/>
          <p:cNvSpPr txBox="1"/>
          <p:nvPr>
            <p:custDataLst>
              <p:tags r:id="rId16"/>
            </p:custDataLst>
          </p:nvPr>
        </p:nvSpPr>
        <p:spPr>
          <a:xfrm>
            <a:off x="2974438" y="4639436"/>
            <a:ext cx="8380072" cy="60730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团队协作：领导者需要与团队成员协作，共同制定决策，并确保所有人对决策的理解和支持。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48" name="正文"/>
          <p:cNvSpPr txBox="1"/>
          <p:nvPr>
            <p:custDataLst>
              <p:tags r:id="rId17"/>
            </p:custDataLst>
          </p:nvPr>
        </p:nvSpPr>
        <p:spPr>
          <a:xfrm>
            <a:off x="2974438" y="5433905"/>
            <a:ext cx="8380072" cy="60730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灵活调整：领导者需要灵活调整决策，以适应不断变化的环境和情况。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决策过程与技巧</a:t>
            </a:r>
            <a:endParaRPr altLang="en-US" dirty="0" lang="zh-CN"/>
          </a:p>
        </p:txBody>
      </p:sp>
      <p:sp>
        <p:nvSpPr>
          <p:cNvPr id="10492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决策制定前的准备工作</a:t>
            </a:r>
            <a:endParaRPr altLang="en-US" lang="zh-CN"/>
          </a:p>
        </p:txBody>
      </p:sp>
      <p:sp>
        <p:nvSpPr>
          <p:cNvPr id="104937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8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明确决策目标：明确决策的目的和目标，确保决策与组织战略相符。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收集信息：收集与决策相关的信息，包括市场、竞争对手、客户需求等方面的数据。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分析问题：对收集到的信息进行分析，识别出问题的关键因素和潜在风险。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制定备选方案：根据分析结果，制定多个备选方案，为决策提供更多选择。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收集信息和评估风险</a:t>
            </a:r>
            <a:endParaRPr altLang="en-US" lang="zh-CN"/>
          </a:p>
        </p:txBody>
      </p:sp>
      <p:sp>
        <p:nvSpPr>
          <p:cNvPr id="104943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评估风险：对可能出现的风险进行预测和评估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收集信息：通过多种渠道获取与决策相关的信息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制定备选方案：根据信息评估结果制定多个备选方案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确定最优方案：在备选方案中选择最符合目标要求的方案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制定多个备选方案</a:t>
            </a:r>
            <a:endParaRPr altLang="en-US" lang="zh-CN"/>
          </a:p>
        </p:txBody>
      </p:sp>
      <p:sp>
        <p:nvSpPr>
          <p:cNvPr id="1049490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92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494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收集信息：全面了解问题，收集相关数据和信息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98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00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分析问题：对问题进行深入分析，找出关键因素和潜在风险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04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06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制定备选方案：提出多个可能的解决方案，包括不同角度和层面的方案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10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12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评估备选方案：对每个方案进行评估，包括优缺点、可行性、风险等方面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16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18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做出决策：根据评估结果，选择最佳方案并做出决策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67"/>
          <p:cNvSpPr/>
          <p:nvPr>
            <p:custDataLst>
              <p:tags r:id="rId16"/>
            </p:custDataLst>
          </p:nvPr>
        </p:nvSpPr>
        <p:spPr>
          <a:xfrm>
            <a:off x="6638935" y="4588784"/>
            <a:ext cx="4714719" cy="1190244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22" name="矩形 68"/>
          <p:cNvSpPr/>
          <p:nvPr>
            <p:custDataLst>
              <p:tags r:id="rId17"/>
            </p:custDataLst>
          </p:nvPr>
        </p:nvSpPr>
        <p:spPr>
          <a:xfrm>
            <a:off x="6289686" y="4588784"/>
            <a:ext cx="170321" cy="1190244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24" name="文本框 69"/>
          <p:cNvSpPr txBox="1"/>
          <p:nvPr>
            <p:custDataLst>
              <p:tags r:id="rId18"/>
            </p:custDataLst>
          </p:nvPr>
        </p:nvSpPr>
        <p:spPr>
          <a:xfrm>
            <a:off x="6819094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实施决策：将决策付诸实践，确保决策的有效实施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决策的执行与调整</a:t>
            </a:r>
            <a:endParaRPr altLang="en-US" lang="zh-CN"/>
          </a:p>
        </p:txBody>
      </p:sp>
      <p:sp>
        <p:nvSpPr>
          <p:cNvPr id="10495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决策执行：明确目标，制定计划，分配资源，监督执行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调整策略：根据实际情况，灵活调整决策，确保实现目标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反馈机制：建立有效的反馈机制，及时了解执行情况，调整决策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风险管理：识别潜在风险，制定应对措施，降低决策执行过程中的风险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提升决策能力的途径</a:t>
            </a:r>
            <a:endParaRPr altLang="en-US" dirty="0" lang="zh-CN"/>
          </a:p>
        </p:txBody>
      </p:sp>
      <p:sp>
        <p:nvSpPr>
          <p:cNvPr id="10496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学习与培训</a:t>
            </a:r>
            <a:endParaRPr altLang="en-US" lang="zh-CN"/>
          </a:p>
        </p:txBody>
      </p:sp>
      <p:sp>
        <p:nvSpPr>
          <p:cNvPr id="104971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案例分析：通过分析成功和失败的案例，总结经验教训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决策理论学习：学习决策科学理论，掌握决策方法和技巧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模拟训练：通过模拟实际场景进行决策训练，提高应对能力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参加培训课程：参加专业培训课程，提升决策能力和素质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实践经验积累</a:t>
            </a:r>
            <a:endParaRPr altLang="en-US" lang="zh-CN"/>
          </a:p>
        </p:txBody>
      </p:sp>
      <p:sp>
        <p:nvSpPr>
          <p:cNvPr id="104976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不断尝试：通过实践来积累经验，不断尝试新的方法和技术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反思总结：在实践中不断反思和总结经验教训，不断完善自己的决策能力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借鉴他人经验：向他人学习，借鉴他们的经验和教训，避免重蹈覆辙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持续学习：不断学习新的知识和技能，提高自己的综合素质和决策能力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借助专业咨询</a:t>
            </a:r>
            <a:endParaRPr altLang="en-US" lang="zh-CN"/>
          </a:p>
        </p:txBody>
      </p:sp>
      <p:sp>
        <p:nvSpPr>
          <p:cNvPr id="104981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寻求专业咨询机构的帮助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1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聘请专业的决策顾问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2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参加专业培训课程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2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阅读相关书籍和资料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培养批判性思维</a:t>
            </a:r>
            <a:endParaRPr altLang="en-US" lang="zh-CN"/>
          </a:p>
        </p:txBody>
      </p:sp>
      <p:sp>
        <p:nvSpPr>
          <p:cNvPr id="10498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7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定义与特点：解释批判性思维的含义及特点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7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重要性：阐述培养批判性思维对于领导者决策能力的重要性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8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培养方法：介绍如何培养批判性思维的方法和技巧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9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实践应用：说明批判性思维在领导者决策中的应用和实践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决策中的常见误区与对策</a:t>
            </a:r>
            <a:endParaRPr altLang="en-US" dirty="0" lang="zh-CN"/>
          </a:p>
        </p:txBody>
      </p:sp>
      <p:sp>
        <p:nvSpPr>
          <p:cNvPr id="10499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过度自信或过度保守</a:t>
            </a:r>
            <a:endParaRPr altLang="en-US" lang="zh-CN"/>
          </a:p>
        </p:txBody>
      </p:sp>
      <p:sp>
        <p:nvSpPr>
          <p:cNvPr id="105002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2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常见表现：对自身能力和判断过于自信，忽视风险和不确定性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3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影响：可能导致决策失误，错失机会或造成损失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3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对策：保持谦逊和开放心态，充分考虑各种可能性，寻求他人意见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4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实践建议：定期反思自身决策过程，及时调整策略，避免陷入过度自信或过度保守的误区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忽视长期影响和后果</a:t>
            </a:r>
            <a:endParaRPr altLang="en-US" lang="zh-CN"/>
          </a:p>
        </p:txBody>
      </p:sp>
      <p:sp>
        <p:nvSpPr>
          <p:cNvPr id="105008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9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案例分析：某公司因忽视长期影响而失败的例子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总结：领导者需要具备长远眼光，考虑决策的长期影响和后果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常见误区：只关注短期利益，忽视长期影响和后果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对策：增强战略眼光，考虑长远利益，避免短期行为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缺乏透明度和沟通</a:t>
            </a:r>
            <a:endParaRPr altLang="en-US" lang="zh-CN"/>
          </a:p>
        </p:txBody>
      </p:sp>
      <p:sp>
        <p:nvSpPr>
          <p:cNvPr id="105014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领导者与团队成员之间沟通不足，导致信息传递不畅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决策过程不透明，缺乏公开透明的信息共享机制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缺乏有效的反馈机制，无法及时了解决策执行情况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针对不同观点和意见缺乏充分讨论，导致决策失误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应对策略和解决方案</a:t>
            </a:r>
            <a:endParaRPr altLang="en-US" lang="zh-CN"/>
          </a:p>
        </p:txBody>
      </p:sp>
      <p:sp>
        <p:nvSpPr>
          <p:cNvPr id="1050194" name="椭圆 28"/>
          <p:cNvSpPr/>
          <p:nvPr>
            <p:custDataLst>
              <p:tags r:id="rId1"/>
            </p:custDataLst>
          </p:nvPr>
        </p:nvSpPr>
        <p:spPr>
          <a:xfrm>
            <a:off x="9277246" y="2822293"/>
            <a:ext cx="1897414" cy="1897414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6" name="椭圆 29"/>
          <p:cNvSpPr/>
          <p:nvPr>
            <p:custDataLst>
              <p:tags r:id="rId2"/>
            </p:custDataLst>
          </p:nvPr>
        </p:nvSpPr>
        <p:spPr>
          <a:xfrm>
            <a:off x="9489289" y="2860070"/>
            <a:ext cx="256146" cy="25614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8" name="正文"/>
          <p:cNvSpPr txBox="1"/>
          <p:nvPr>
            <p:custDataLst>
              <p:tags r:id="rId3"/>
            </p:custDataLst>
          </p:nvPr>
        </p:nvSpPr>
        <p:spPr>
          <a:xfrm>
            <a:off x="9532550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及时调整和修正决策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00" name="弧形 58"/>
          <p:cNvSpPr/>
          <p:nvPr>
            <p:custDataLst>
              <p:tags r:id="rId4"/>
            </p:custDataLst>
          </p:nvPr>
        </p:nvSpPr>
        <p:spPr>
          <a:xfrm>
            <a:off x="9098107" y="2643153"/>
            <a:ext cx="2256215" cy="225621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2" name="椭圆 30"/>
          <p:cNvSpPr/>
          <p:nvPr>
            <p:custDataLst>
              <p:tags r:id="rId5"/>
            </p:custDataLst>
          </p:nvPr>
        </p:nvSpPr>
        <p:spPr>
          <a:xfrm>
            <a:off x="7516319" y="2822293"/>
            <a:ext cx="1897414" cy="1897414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4" name="椭圆 31"/>
          <p:cNvSpPr/>
          <p:nvPr>
            <p:custDataLst>
              <p:tags r:id="rId6"/>
            </p:custDataLst>
          </p:nvPr>
        </p:nvSpPr>
        <p:spPr>
          <a:xfrm>
            <a:off x="7767358" y="2860070"/>
            <a:ext cx="256146" cy="25614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6" name="正文"/>
          <p:cNvSpPr txBox="1"/>
          <p:nvPr>
            <p:custDataLst>
              <p:tags r:id="rId7"/>
            </p:custDataLst>
          </p:nvPr>
        </p:nvSpPr>
        <p:spPr>
          <a:xfrm>
            <a:off x="7810619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避免个人偏见和情绪干扰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弧形 57"/>
          <p:cNvSpPr/>
          <p:nvPr>
            <p:custDataLst>
              <p:tags r:id="rId8"/>
            </p:custDataLst>
          </p:nvPr>
        </p:nvSpPr>
        <p:spPr>
          <a:xfrm>
            <a:off x="838200" y="2643153"/>
            <a:ext cx="2256215" cy="225621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0" name="椭圆 22"/>
          <p:cNvSpPr/>
          <p:nvPr>
            <p:custDataLst>
              <p:tags r:id="rId9"/>
            </p:custDataLst>
          </p:nvPr>
        </p:nvSpPr>
        <p:spPr>
          <a:xfrm>
            <a:off x="5935140" y="2822293"/>
            <a:ext cx="1897414" cy="1897414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椭圆 23"/>
          <p:cNvSpPr/>
          <p:nvPr>
            <p:custDataLst>
              <p:tags r:id="rId10"/>
            </p:custDataLst>
          </p:nvPr>
        </p:nvSpPr>
        <p:spPr>
          <a:xfrm>
            <a:off x="6185570" y="2860070"/>
            <a:ext cx="256146" cy="25614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4" name="正文"/>
          <p:cNvSpPr txBox="1"/>
          <p:nvPr>
            <p:custDataLst>
              <p:tags r:id="rId11"/>
            </p:custDataLst>
          </p:nvPr>
        </p:nvSpPr>
        <p:spPr>
          <a:xfrm>
            <a:off x="6229441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寻求专业意见和建议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16" name="椭圆 24"/>
          <p:cNvSpPr/>
          <p:nvPr>
            <p:custDataLst>
              <p:tags r:id="rId12"/>
            </p:custDataLst>
          </p:nvPr>
        </p:nvSpPr>
        <p:spPr>
          <a:xfrm>
            <a:off x="4353962" y="2822293"/>
            <a:ext cx="1897414" cy="1897414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椭圆 25"/>
          <p:cNvSpPr/>
          <p:nvPr>
            <p:custDataLst>
              <p:tags r:id="rId13"/>
            </p:custDataLst>
          </p:nvPr>
        </p:nvSpPr>
        <p:spPr>
          <a:xfrm>
            <a:off x="4604391" y="2860070"/>
            <a:ext cx="256146" cy="25614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0" name="正文"/>
          <p:cNvSpPr txBox="1"/>
          <p:nvPr>
            <p:custDataLst>
              <p:tags r:id="rId14"/>
            </p:custDataLst>
          </p:nvPr>
        </p:nvSpPr>
        <p:spPr>
          <a:xfrm>
            <a:off x="4648262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考虑多种选择和可能性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椭圆 7"/>
          <p:cNvSpPr/>
          <p:nvPr>
            <p:custDataLst>
              <p:tags r:id="rId15"/>
            </p:custDataLst>
          </p:nvPr>
        </p:nvSpPr>
        <p:spPr>
          <a:xfrm>
            <a:off x="2772173" y="2822293"/>
            <a:ext cx="1897414" cy="1897414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4" name="椭圆 9"/>
          <p:cNvSpPr/>
          <p:nvPr>
            <p:custDataLst>
              <p:tags r:id="rId16"/>
            </p:custDataLst>
          </p:nvPr>
        </p:nvSpPr>
        <p:spPr>
          <a:xfrm>
            <a:off x="3023212" y="2860070"/>
            <a:ext cx="256146" cy="25614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6" name="正文"/>
          <p:cNvSpPr txBox="1"/>
          <p:nvPr>
            <p:custDataLst>
              <p:tags r:id="rId17"/>
            </p:custDataLst>
          </p:nvPr>
        </p:nvSpPr>
        <p:spPr>
          <a:xfrm>
            <a:off x="3066474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充分收集信息和数据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28" name="椭圆 5"/>
          <p:cNvSpPr/>
          <p:nvPr>
            <p:custDataLst>
              <p:tags r:id="rId18"/>
            </p:custDataLst>
          </p:nvPr>
        </p:nvSpPr>
        <p:spPr>
          <a:xfrm>
            <a:off x="1011855" y="2822293"/>
            <a:ext cx="1897414" cy="1897414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0" name="椭圆 4"/>
          <p:cNvSpPr/>
          <p:nvPr>
            <p:custDataLst>
              <p:tags r:id="rId19"/>
            </p:custDataLst>
          </p:nvPr>
        </p:nvSpPr>
        <p:spPr>
          <a:xfrm>
            <a:off x="1262285" y="2860070"/>
            <a:ext cx="256146" cy="25614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2" name="正文"/>
          <p:cNvSpPr txBox="1"/>
          <p:nvPr>
            <p:custDataLst>
              <p:tags r:id="rId20"/>
            </p:custDataLst>
          </p:nvPr>
        </p:nvSpPr>
        <p:spPr>
          <a:xfrm>
            <a:off x="1306156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制定明确的决策目标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领导者在决策中的责任与担当</a:t>
            </a:r>
            <a:endParaRPr altLang="en-US" dirty="0" lang="zh-CN"/>
          </a:p>
        </p:txBody>
      </p:sp>
      <p:sp>
        <p:nvSpPr>
          <p:cNvPr id="10502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对组织目标的清晰认识</a:t>
            </a:r>
            <a:endParaRPr altLang="en-US" lang="zh-CN"/>
          </a:p>
        </p:txBody>
      </p:sp>
      <p:sp>
        <p:nvSpPr>
          <p:cNvPr id="10503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6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明确组织的长远目标和短期目标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7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了解组织的核心价值观和使命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7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掌握组织的关键业务和战略方向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7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8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对组织的优势和劣势有清晰的认识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对团队成员的信任与支持</a:t>
            </a:r>
            <a:endParaRPr altLang="en-US" lang="zh-CN"/>
          </a:p>
        </p:txBody>
      </p:sp>
      <p:sp>
        <p:nvSpPr>
          <p:cNvPr id="10504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促进团队协作：领导者应促进团队成员之间的协作，提高团队的凝聚力和效率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建立互信关系：领导者应与团队成员建立互信关系，给予他们充分的信任和支持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激发团队士气：领导者应通过激励和鼓舞团队成员，激发他们的士气和斗志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承担决策责任：领导者在决策中应勇于承担责任，为团队成员提供支持和帮助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对失败和挫折的接受与应对</a:t>
            </a:r>
            <a:endParaRPr altLang="en-US" lang="zh-CN"/>
          </a:p>
        </p:txBody>
      </p:sp>
      <p:sp>
        <p:nvSpPr>
          <p:cNvPr id="105049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9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9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9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9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0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0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0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0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0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1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1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1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1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1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2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2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2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2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领导者应具备接受失败和挫折的勇气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领导者应保持积极心态，激励团队成员共同面对挑战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领导者应积极寻求解决方案，并勇于承担责任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失败和挫折是成长的机会，领导者应从中汲取经验教训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对组织文化的塑造和传承</a:t>
            </a:r>
            <a:endParaRPr altLang="en-US" lang="zh-CN"/>
          </a:p>
        </p:txBody>
      </p:sp>
      <p:sp>
        <p:nvSpPr>
          <p:cNvPr id="10505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领导者在塑造组织文化中的责任：通过自身的言行和决策，树立榜样和价值观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领导者在传承组织文化中的担当：培养和激励员工，传承组织的优良传统和文化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组织文化对决策的影响：组织文化能够影响领导者的决策思维和方式，以及员工的执行力和创造力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领导者在塑造和传承组织文化中的关键作用：领导者需要具备文化意识和领导能力，推动组织文化的不断发展和创新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6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强化领导者决策能力的重要性</a:t>
            </a:r>
            <a:endParaRPr altLang="en-US" lang="zh-CN"/>
          </a:p>
        </p:txBody>
      </p:sp>
      <p:sp>
        <p:nvSpPr>
          <p:cNvPr id="10507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促进组织变革：领导者具备决策能力，能够更好地应对变革，推动组织的持续发展。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提升组织绩效：有效决策能够提高组织的整体绩效，促进目标的实现。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增强组织凝聚力：领导者通过明智的决策，能够增强团队成员的凝聚力和向心力。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增强组织竞争力：在竞争激烈的市场环境中，领导者的决策能力是组织取得竞争优势的关键。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未来发展趋势和挑战</a:t>
            </a:r>
            <a:endParaRPr altLang="en-US" lang="zh-CN"/>
          </a:p>
        </p:txBody>
      </p:sp>
      <p:sp>
        <p:nvSpPr>
          <p:cNvPr id="10507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未来发展趋势：数字化、智能化、绿色化等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应对策略：加强技术创新、提高人才培养质量、加强企业合作等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总结：强化领导者决策能力，把握未来发展趋势和挑战，为企业发展提供有力支持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面临的挑战：技术更新换代、市场竞争加剧、人才短缺等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持续学习和自我提升的必要性</a:t>
            </a:r>
            <a:endParaRPr altLang="en-US" lang="zh-CN"/>
          </a:p>
        </p:txBody>
      </p:sp>
      <p:sp>
        <p:nvSpPr>
          <p:cNvPr id="105086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6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7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7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7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培养创新思维，提高解决问题的能力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87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7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8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关注行业动态，了解最新趋势和政策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8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8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8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自我反思和总结，不断改进工作方式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88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9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9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不断学习新知识，提高决策能力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2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93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5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5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5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5*l_h_i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5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5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5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5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5*l_h_i*1_6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70_5*l_h_a*1_6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70_5*l_h_a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5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0_5*l_h_f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5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5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0_5*l_h_f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70_5*l_h_f*1_6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7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2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6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447_5*l_h_i*1_6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47_5*l_h_i*1_6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7_5*l_h_f*1_6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5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447_5*l_h_i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47_5*l_h_i*1_5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7_5*l_h_f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5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5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5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5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5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5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5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5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5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5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5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5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5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2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9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46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2023-12-19T18:35:35Z</dcterms:created>
  <dcterms:modified xsi:type="dcterms:W3CDTF">2023-12-19T18:35:35Z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555f6faf8394499291c4cd4502a927d2_21</vt:lpwstr>
  </property>
</Properties>
</file>