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829" r:id="rId1"/>
    <p:sldMasterId id="2147496866" r:id="rId2"/>
  </p:sldMasterIdLst>
  <p:notesMasterIdLst>
    <p:notesMasterId r:id="rId3"/>
  </p:notesMasterIdLst>
  <p:sldIdLst>
    <p:sldId id="6560" r:id="rId4"/>
    <p:sldId id="6563" r:id="rId5"/>
    <p:sldId id="6566" r:id="rId6"/>
    <p:sldId id="6569" r:id="rId7"/>
    <p:sldId id="6575" r:id="rId9"/>
    <p:sldId id="6578" r:id="rId10"/>
    <p:sldId id="6581" r:id="rId11"/>
    <p:sldId id="6584" r:id="rId12"/>
    <p:sldId id="6590" r:id="rId14"/>
    <p:sldId id="6593" r:id="rId15"/>
    <p:sldId id="6596" r:id="rId16"/>
    <p:sldId id="6599" r:id="rId17"/>
    <p:sldId id="6602" r:id="rId18"/>
    <p:sldId id="6608" r:id="rId20"/>
    <p:sldId id="6611" r:id="rId21"/>
    <p:sldId id="6614" r:id="rId22"/>
    <p:sldId id="6617" r:id="rId23"/>
    <p:sldId id="6620" r:id="rId24"/>
    <p:sldId id="6626" r:id="rId26"/>
    <p:sldId id="6629" r:id="rId27"/>
    <p:sldId id="6632" r:id="rId28"/>
    <p:sldId id="6635" r:id="rId29"/>
    <p:sldId id="6638" r:id="rId30"/>
    <p:sldId id="6644" r:id="rId32"/>
    <p:sldId id="6647" r:id="rId33"/>
    <p:sldId id="6650" r:id="rId34"/>
    <p:sldId id="6654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30" r:id="rId1"/>
    <p:sldLayoutId id="2147496831" r:id="rId2"/>
    <p:sldLayoutId id="2147496832" r:id="rId3"/>
    <p:sldLayoutId id="2147496833" r:id="rId4"/>
    <p:sldLayoutId id="2147496834" r:id="rId5"/>
    <p:sldLayoutId id="2147496835" r:id="rId6"/>
    <p:sldLayoutId id="2147496836" r:id="rId7"/>
    <p:sldLayoutId id="2147496837" r:id="rId8"/>
    <p:sldLayoutId id="2147496838" r:id="rId9"/>
    <p:sldLayoutId id="2147496839" r:id="rId10"/>
    <p:sldLayoutId id="21474968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67" r:id="rId1"/>
    <p:sldLayoutId id="2147496868" r:id="rId2"/>
    <p:sldLayoutId id="2147496869" r:id="rId3"/>
    <p:sldLayoutId id="2147496870" r:id="rId4"/>
    <p:sldLayoutId id="2147496871" r:id="rId5"/>
    <p:sldLayoutId id="2147496872" r:id="rId6"/>
    <p:sldLayoutId id="2147496873" r:id="rId7"/>
    <p:sldLayoutId id="2147496874" r:id="rId8"/>
    <p:sldLayoutId id="2147496875" r:id="rId9"/>
    <p:sldLayoutId id="2147496876" r:id="rId10"/>
    <p:sldLayoutId id="21474968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tags" Target="../tags/tag270.xml"/><Relationship Id="rId18" Type="http://schemas.openxmlformats.org/officeDocument/2006/relationships/tags" Target="../tags/tag271.xml"/><Relationship Id="rId19" Type="http://schemas.openxmlformats.org/officeDocument/2006/relationships/tags" Target="../tags/tag272.xml"/><Relationship Id="rId20" Type="http://schemas.openxmlformats.org/officeDocument/2006/relationships/tags" Target="../tags/tag273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tags" Target="../tags/tag388.xml"/><Relationship Id="rId14" Type="http://schemas.openxmlformats.org/officeDocument/2006/relationships/tags" Target="../tags/tag389.xml"/><Relationship Id="rId15" Type="http://schemas.openxmlformats.org/officeDocument/2006/relationships/tags" Target="../tags/tag390.xml"/><Relationship Id="rId16" Type="http://schemas.openxmlformats.org/officeDocument/2006/relationships/tags" Target="../tags/tag391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企业管理的环境保护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环境保护的重要性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企业管理的环保措施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企业管理的环保实践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企业管理的环保成果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企业管理的环保挑战与未来发展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环境保护的重要性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环境保护的定义和意义</a:t>
            </a:r>
            <a:endParaRPr altLang="en-US" lang="zh-CN"/>
          </a:p>
        </p:txBody>
      </p:sp>
      <p:sp>
        <p:nvSpPr>
          <p:cNvPr id="1049022" name="文本框 53"/>
          <p:cNvSpPr/>
          <p:nvPr>
            <p:custDataLst>
              <p:tags r:id="rId1"/>
            </p:custDataLst>
          </p:nvPr>
        </p:nvSpPr>
        <p:spPr bwMode="auto">
          <a:xfrm>
            <a:off x="2895707" y="1364400"/>
            <a:ext cx="4267057" cy="426195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 fontScale="76250"/>
          </a:bodyPr>
          <a:p>
            <a:pPr algn="l" lvl="0">
              <a:buClrTx/>
              <a:buSzTx/>
              <a:buFontTx/>
            </a:pPr>
            <a:r>
              <a:rPr altLang="en-US" b="1" dirty="0" sz="1600" lang="zh-CN" spc="1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定义：环境保护是指采取一系列措施，减少人类活动对自然环境的破坏和污染，保护生态环境和生物多样性</a:t>
            </a:r>
            <a:endParaRPr altLang="en-US" b="1" dirty="0" sz="1600" lang="zh-CN" spc="1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024" name="文本框 17"/>
          <p:cNvSpPr txBox="1"/>
          <p:nvPr>
            <p:custDataLst>
              <p:tags r:id="rId2"/>
            </p:custDataLst>
          </p:nvPr>
        </p:nvSpPr>
        <p:spPr>
          <a:xfrm>
            <a:off x="2905915" y="1790595"/>
            <a:ext cx="4255148" cy="551247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单击添加正文，文字是思想的提炼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49026" name="文本框 53"/>
          <p:cNvSpPr/>
          <p:nvPr>
            <p:custDataLst>
              <p:tags r:id="rId3"/>
            </p:custDataLst>
          </p:nvPr>
        </p:nvSpPr>
        <p:spPr bwMode="auto">
          <a:xfrm>
            <a:off x="4647276" y="4431135"/>
            <a:ext cx="4273012" cy="426195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 fontScale="76250"/>
          </a:bodyPr>
          <a:p>
            <a:pPr algn="l" lvl="0">
              <a:buClrTx/>
              <a:buSzTx/>
              <a:buFontTx/>
            </a:pPr>
            <a:r>
              <a:rPr altLang="en-US" b="1" dirty="0" sz="1600" lang="zh-CN" spc="1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促进可持续发展：环境保护是实现可持续发展的重要手段，通过保护环境可以保障经济的长期发展和社会的稳定</a:t>
            </a:r>
            <a:endParaRPr altLang="en-US" b="1" dirty="0" sz="1600" lang="zh-CN" spc="1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028" name="文本框 17"/>
          <p:cNvSpPr txBox="1"/>
          <p:nvPr>
            <p:custDataLst>
              <p:tags r:id="rId4"/>
            </p:custDataLst>
          </p:nvPr>
        </p:nvSpPr>
        <p:spPr>
          <a:xfrm>
            <a:off x="4657484" y="4857330"/>
            <a:ext cx="4262804" cy="551247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单击添加正文，文字是思想的提炼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49030" name="文本框 53"/>
          <p:cNvSpPr/>
          <p:nvPr>
            <p:custDataLst>
              <p:tags r:id="rId5"/>
            </p:custDataLst>
          </p:nvPr>
        </p:nvSpPr>
        <p:spPr bwMode="auto">
          <a:xfrm>
            <a:off x="3331260" y="2129170"/>
            <a:ext cx="4193898" cy="426195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 fontScale="70000"/>
          </a:bodyPr>
          <a:p>
            <a:pPr algn="l" lvl="0">
              <a:buClrTx/>
              <a:buSzTx/>
              <a:buFontTx/>
            </a:pPr>
            <a:r>
              <a:rPr altLang="en-US" b="1" dirty="0" sz="1600" lang="zh-CN" spc="100">
                <a:solidFill>
                  <a:schemeClr val="accent2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意义：保护生态环境和人类健康，促进可持续发展，实现经济效益、社会效益和环境效益的统一  环境保护的重要性</a:t>
            </a:r>
            <a:endParaRPr altLang="en-US" b="1" dirty="0" sz="1600" lang="zh-CN" spc="100">
              <a:solidFill>
                <a:schemeClr val="accent2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032" name="文本框 17"/>
          <p:cNvSpPr txBox="1"/>
          <p:nvPr>
            <p:custDataLst>
              <p:tags r:id="rId6"/>
            </p:custDataLst>
          </p:nvPr>
        </p:nvSpPr>
        <p:spPr>
          <a:xfrm>
            <a:off x="3341468" y="2555365"/>
            <a:ext cx="4183690" cy="551247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环境保护的重要性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49034" name="文本框 53"/>
          <p:cNvSpPr/>
          <p:nvPr>
            <p:custDataLst>
              <p:tags r:id="rId7"/>
            </p:custDataLst>
          </p:nvPr>
        </p:nvSpPr>
        <p:spPr bwMode="auto">
          <a:xfrm>
            <a:off x="3764261" y="2893089"/>
            <a:ext cx="4204957" cy="426195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 fontScale="76250"/>
          </a:bodyPr>
          <a:p>
            <a:pPr algn="l" lvl="0">
              <a:buClrTx/>
              <a:buSzTx/>
              <a:buFontTx/>
            </a:pPr>
            <a:r>
              <a:rPr altLang="en-US" b="1" dirty="0" sz="1600" lang="zh-CN" spc="1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减少环境污染：保护环境可以减少工业、农业、交通等各个领域对环境的污染，保障人类生存的基本条件</a:t>
            </a:r>
            <a:endParaRPr altLang="en-US" b="1" dirty="0" sz="1600" lang="zh-CN" spc="1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036" name="文本框 17"/>
          <p:cNvSpPr txBox="1"/>
          <p:nvPr>
            <p:custDataLst>
              <p:tags r:id="rId8"/>
            </p:custDataLst>
          </p:nvPr>
        </p:nvSpPr>
        <p:spPr>
          <a:xfrm>
            <a:off x="3774469" y="3319284"/>
            <a:ext cx="4194749" cy="551247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单击添加正文，文字是思想的提炼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49038" name="文本框 53"/>
          <p:cNvSpPr/>
          <p:nvPr>
            <p:custDataLst>
              <p:tags r:id="rId9"/>
            </p:custDataLst>
          </p:nvPr>
        </p:nvSpPr>
        <p:spPr bwMode="auto">
          <a:xfrm>
            <a:off x="4197262" y="3662112"/>
            <a:ext cx="4177735" cy="426195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100">
                <a:solidFill>
                  <a:schemeClr val="accent2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维护生态平衡：环境保护可以维护生态系统的平衡，保护生物多样性，防止物种灭绝和生态系统的崩溃</a:t>
            </a:r>
            <a:endParaRPr altLang="en-US" b="1" dirty="0" sz="1100" lang="zh-CN" spc="100">
              <a:solidFill>
                <a:schemeClr val="accent2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040" name="文本框 17"/>
          <p:cNvSpPr txBox="1"/>
          <p:nvPr>
            <p:custDataLst>
              <p:tags r:id="rId10"/>
            </p:custDataLst>
          </p:nvPr>
        </p:nvSpPr>
        <p:spPr>
          <a:xfrm>
            <a:off x="4207470" y="4088307"/>
            <a:ext cx="4168378" cy="551247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单击添加正文，文字是思想的提炼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49042" name="文本框 53"/>
          <p:cNvSpPr/>
          <p:nvPr>
            <p:custDataLst>
              <p:tags r:id="rId11"/>
            </p:custDataLst>
          </p:nvPr>
        </p:nvSpPr>
        <p:spPr bwMode="auto">
          <a:xfrm>
            <a:off x="5024131" y="5200158"/>
            <a:ext cx="4273012" cy="426195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 fontScale="76250"/>
          </a:bodyPr>
          <a:p>
            <a:pPr algn="l" lvl="0">
              <a:buClrTx/>
              <a:buSzTx/>
              <a:buFontTx/>
            </a:pPr>
            <a:r>
              <a:rPr altLang="en-US" b="1" dirty="0" sz="1600" lang="zh-CN" spc="100">
                <a:solidFill>
                  <a:schemeClr val="accent2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提高生活质量：环境保护可以改善空气、水质、土壤等环境质量，提高人们的生活质量，保障人们的健康和幸福</a:t>
            </a:r>
            <a:endParaRPr altLang="en-US" b="1" dirty="0" sz="1600" lang="zh-CN" spc="100">
              <a:solidFill>
                <a:schemeClr val="accent2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044" name="文本框 17"/>
          <p:cNvSpPr txBox="1"/>
          <p:nvPr>
            <p:custDataLst>
              <p:tags r:id="rId12"/>
            </p:custDataLst>
          </p:nvPr>
        </p:nvSpPr>
        <p:spPr>
          <a:xfrm>
            <a:off x="5034340" y="5626353"/>
            <a:ext cx="4262804" cy="551247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单击添加正文，文字是思想的提炼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环境保护与企业管理之间的关系</a:t>
            </a:r>
            <a:endParaRPr altLang="en-US" lang="zh-CN"/>
          </a:p>
        </p:txBody>
      </p:sp>
      <p:sp>
        <p:nvSpPr>
          <p:cNvPr id="10490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环境保护是企业社会责任的重要组成部分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环境保护与企业管理相互促进、共同发展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环境保护有助于提升企业形象和品牌价值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企业管理需要关注环境保护，实现可持续发展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环境保护对企业发展的影响</a:t>
            </a:r>
            <a:endParaRPr altLang="en-US" lang="zh-CN"/>
          </a:p>
        </p:txBody>
      </p:sp>
      <p:sp>
        <p:nvSpPr>
          <p:cNvPr id="1049138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9091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增强竞争力：积极的环境保护措施可以使企业在激烈的市场竞争中脱颖而出，吸引更多的投资和合作伙伴。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42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9091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促进创新：环境保护可以推动企业进行技术创新和产品升级，以满足更加严格的环保法规和市场要求。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46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9091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提升企业形象：积极的环境保护措施可以提升企业的公众形象，增强消费者对企业的信任和好感度。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50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9091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降低生产成本：有效的环境保护可以降低企业的生产成本，例如减少能源消耗、降低废物处理费用等。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企业管理的环保措施</a:t>
            </a:r>
            <a:endParaRPr altLang="en-US" dirty="0" lang="zh-CN"/>
          </a:p>
        </p:txBody>
      </p:sp>
      <p:sp>
        <p:nvSpPr>
          <p:cNvPr id="10491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制定环保政策</a:t>
            </a:r>
            <a:endParaRPr altLang="en-US" lang="zh-CN"/>
          </a:p>
        </p:txBody>
      </p:sp>
      <p:sp>
        <p:nvSpPr>
          <p:cNvPr id="10492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明确环保目标：制定具体的环保目标，如减少污染、节约能源等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制定环保措施：针对不同的污染源和能源消耗，制定相应的环保措施，如采用环保材料、优化生产流程等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建立环保制度：建立完善的环保制度，确保环保措施的有效执行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加强监管和考核：对环保措施的执行情况进行监管和考核，确保达到预期的环保目标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加强环保宣传教育</a:t>
            </a:r>
            <a:endParaRPr altLang="en-US" lang="zh-CN"/>
          </a:p>
        </p:txBody>
      </p:sp>
      <p:sp>
        <p:nvSpPr>
          <p:cNvPr id="104930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倡导绿色办公理念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建立环保宣传机制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开展环保培训活动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提高员工环保意识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实施绿色生产</a:t>
            </a:r>
            <a:endParaRPr altLang="en-US" lang="zh-CN"/>
          </a:p>
        </p:txBody>
      </p:sp>
      <p:sp>
        <p:nvSpPr>
          <p:cNvPr id="10493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减少资源消耗：通过提高生产效率、优化生产流程等方式降低原材料和能源的消耗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循环利用资源：对生产过程中产生的废弃物进行回收、再利用和处理，降低对环境的影响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建立绿色供应链：与供应商合作，推动绿色生产和采购，共同降低环境影响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降低环境污染：采用环保技术和设备，减少生产过程中产生的废弃物和污染物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推广环保技术</a:t>
            </a:r>
            <a:endParaRPr altLang="en-US" lang="zh-CN"/>
          </a:p>
        </p:txBody>
      </p:sp>
      <p:sp>
        <p:nvSpPr>
          <p:cNvPr id="10494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环保技术的重要性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推广环保技术对企业和社会的影响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环保技术在企业管理中的应用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推广环保技术的途径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企业管理的环保实践</a:t>
            </a:r>
            <a:endParaRPr altLang="en-US" dirty="0" lang="zh-CN"/>
          </a:p>
        </p:txBody>
      </p:sp>
      <p:sp>
        <p:nvSpPr>
          <p:cNvPr id="10495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绿色采购</a:t>
            </a:r>
            <a:endParaRPr altLang="en-US" lang="zh-CN"/>
          </a:p>
        </p:txBody>
      </p:sp>
      <p:sp>
        <p:nvSpPr>
          <p:cNvPr id="10495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定义：在采购过程中，注重环保因素，选择环保友好型供应商和产品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目的：降低企业运营对环境的影响，提高资源利用效率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实践方法：制定绿色采购政策，建立绿色供应商评价体系，推广环保产品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意义：促进企业可持续发展，提升企业形象和竞争力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绿色生产</a:t>
            </a:r>
            <a:endParaRPr altLang="en-US" lang="zh-CN"/>
          </a:p>
        </p:txBody>
      </p:sp>
      <p:sp>
        <p:nvSpPr>
          <p:cNvPr id="10496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定义：绿色生产是指在生产过程中采用环保技术和设备，减少对环境的污染和破坏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目标：实现资源的高效利用和废弃物的减量化、无害化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措施：采用清洁能源、优化生产流程、提高资源利用效率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意义：促进企业可持续发展，提高企业形象和竞争力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绿色销售</a:t>
            </a:r>
            <a:endParaRPr altLang="en-US" lang="zh-CN"/>
          </a:p>
        </p:txBody>
      </p:sp>
      <p:sp>
        <p:nvSpPr>
          <p:cNvPr id="10497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定义：绿色销售是指企业在销售过程中，注重环保、节约资源，推广绿色产品，减少对环境的污染和破坏。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措施：企业可以通过推广绿色产品、采用环保包装、开展环保宣传等方式来实施绿色销售。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意义：绿色销售不仅有利于企业的可持续发展，也有助于提高整个社会的环保意识，促进环境保护事业的发展。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目标：通过绿色销售，提高企业的环保形象，吸引更多的消费者，同时促进可持续发展。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绿色回收</a:t>
            </a:r>
            <a:endParaRPr altLang="en-US" lang="zh-CN"/>
          </a:p>
        </p:txBody>
      </p:sp>
      <p:sp>
        <p:nvSpPr>
          <p:cNvPr id="10497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定义：企业通过回收利用废弃物，减少对环境的污染和资源的浪费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实践方法：建立回收体系，分类回收废弃物，加强技术研发和应用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案例分析：介绍一些企业在绿色回收方面的成功实践和经验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意义：降低生产成本，提高资源利用效率，促进可持续发展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企业管理的环保成果</a:t>
            </a:r>
            <a:endParaRPr altLang="en-US" dirty="0" lang="zh-CN"/>
          </a:p>
        </p:txBody>
      </p:sp>
      <p:sp>
        <p:nvSpPr>
          <p:cNvPr id="10498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环保效益的提升</a:t>
            </a:r>
            <a:endParaRPr altLang="en-US" lang="zh-CN"/>
          </a:p>
        </p:txBody>
      </p:sp>
      <p:sp>
        <p:nvSpPr>
          <p:cNvPr id="10499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促进可持续发展：积极推广绿色生产理念，推动企业可持续发展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减少污染排放：通过采用环保技术和设备，降低生产过程中的污染排放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提高资源利用效率：优化生产流程，减少资源浪费，提高资源利用效率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提升企业形象：积极参与环保公益事业，提升企业形象和品牌价值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企业形象的改善</a:t>
            </a:r>
            <a:endParaRPr altLang="en-US" lang="zh-CN"/>
          </a:p>
        </p:txBody>
      </p:sp>
      <p:sp>
        <p:nvSpPr>
          <p:cNvPr id="10500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环保意识的提升：企业注重环保，积极履行社会责任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环保成果的展示：企业通过宣传、展示环保成果，提升品牌形象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环保合作的开展：企业与政府、社会组织等开展环保合作，共同推动环保事业发展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环保行动的落实：企业采取一系列环保措施，如减少排放、节约能源等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社会责任的履行</a:t>
            </a:r>
            <a:endParaRPr altLang="en-US" lang="zh-CN"/>
          </a:p>
        </p:txBody>
      </p:sp>
      <p:sp>
        <p:nvSpPr>
          <p:cNvPr id="10500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绿色供应链管理和绿色采购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环保政策的制定和实施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节能减排和资源循环利用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环保公益事业和社会责任报告的发布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可持续发展的推动</a:t>
            </a:r>
            <a:endParaRPr altLang="en-US" lang="zh-CN"/>
          </a:p>
        </p:txBody>
      </p:sp>
      <p:sp>
        <p:nvSpPr>
          <p:cNvPr id="105014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环保政策：企业制定并执行环保政策，确保可持续发展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绿色生产：采用环保技术和设备，减少生产过程中的污染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资源回收：对废弃物进行分类回收，提高资源利用率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社会责任：企业积极履行社会责任，推动可持续发展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企业管理的环保挑战与未来发展</a:t>
            </a:r>
            <a:endParaRPr altLang="en-US" dirty="0" lang="zh-CN"/>
          </a:p>
        </p:txBody>
      </p:sp>
      <p:sp>
        <p:nvSpPr>
          <p:cNvPr id="10501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当前面临的环保挑战</a:t>
            </a:r>
            <a:endParaRPr altLang="en-US" lang="zh-CN"/>
          </a:p>
        </p:txBody>
      </p:sp>
      <p:sp>
        <p:nvSpPr>
          <p:cNvPr id="10502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环保意识不断提高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环保法规日益严格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环保技术不断创新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环保成本不断上升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未来发展的趋势与方向</a:t>
            </a:r>
            <a:endParaRPr altLang="en-US" lang="zh-CN"/>
          </a:p>
        </p:txBody>
      </p:sp>
      <p:sp>
        <p:nvSpPr>
          <p:cNvPr id="10503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绿色低碳发展：企业需要关注环保，推动绿色低碳发展，减少对环境的影响。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循环经济：企业需要采取循环经济的模式，实现资源的有效利用和节约。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数字化转型：企业需要借助数字化技术，提高生产效率，降低能源消耗和排放。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社会责任：企业需要积极履行社会责任，关注员工健康和社区环境，推动可持续发展。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企业管理的环保创新与探索</a:t>
            </a:r>
            <a:endParaRPr altLang="en-US" lang="zh-CN"/>
          </a:p>
        </p:txBody>
      </p:sp>
      <p:sp>
        <p:nvSpPr>
          <p:cNvPr id="10503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环保创新的未来发展：随着环保意识的不断提高，企业需要不断加强环保创新，以适应未来发展的需要。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环保创新的重要性：企业需要积极探索新的环保技术和方法，以降低对环境的影响。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环保创新的实践：企业可以通过采用绿色生产技术、推广循环经济、加强能源管理等措施，实现环保创新。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环保创新的社会责任：企业需要积极履行社会责任，推动环保事业的发展，为建设美丽中国做出贡献。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3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43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3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24_5*l_h_a*1_1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24_5*l_h_f*1_1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124_5*l_h_a*1_5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124_5*l_h_f*1_5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24_5*l_h_a*1_2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24_5*l_h_f*1_2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24_5*l_h_a*1_3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24_5*l_h_f*1_3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24_5*l_h_a*1_4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24_5*l_h_f*1_4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124_5*l_h_a*1_6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124_5*l_h_f*1_6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5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2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9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5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96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2023-12-19T14:56:34Z</dcterms:created>
  <dcterms:modified xsi:type="dcterms:W3CDTF">2023-12-19T14:56:34Z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6ffeecc774e0414fa182a897d8d9a6c8_21</vt:lpwstr>
  </property>
</Properties>
</file>