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30" r:id="rId1"/>
    <p:sldMasterId id="2147485767" r:id="rId2"/>
  </p:sldMasterIdLst>
  <p:notesMasterIdLst>
    <p:notesMasterId r:id="rId3"/>
  </p:notesMasterIdLst>
  <p:sldIdLst>
    <p:sldId id="1263" r:id="rId4"/>
    <p:sldId id="1266" r:id="rId5"/>
    <p:sldId id="1269" r:id="rId6"/>
    <p:sldId id="1272" r:id="rId7"/>
    <p:sldId id="1278" r:id="rId9"/>
    <p:sldId id="1281" r:id="rId10"/>
    <p:sldId id="1284" r:id="rId11"/>
    <p:sldId id="1287" r:id="rId12"/>
    <p:sldId id="1293" r:id="rId14"/>
    <p:sldId id="1296" r:id="rId15"/>
    <p:sldId id="1299" r:id="rId16"/>
    <p:sldId id="1302" r:id="rId17"/>
    <p:sldId id="1305" r:id="rId18"/>
    <p:sldId id="1311" r:id="rId20"/>
    <p:sldId id="1314" r:id="rId21"/>
    <p:sldId id="1317" r:id="rId22"/>
    <p:sldId id="1320" r:id="rId23"/>
    <p:sldId id="1323" r:id="rId24"/>
    <p:sldId id="1329" r:id="rId26"/>
    <p:sldId id="1332" r:id="rId27"/>
    <p:sldId id="1335" r:id="rId28"/>
    <p:sldId id="1338" r:id="rId29"/>
    <p:sldId id="1341" r:id="rId30"/>
    <p:sldId id="1347" r:id="rId32"/>
    <p:sldId id="1350" r:id="rId33"/>
    <p:sldId id="1353" r:id="rId34"/>
    <p:sldId id="1356" r:id="rId35"/>
    <p:sldId id="135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31" r:id="rId1"/>
    <p:sldLayoutId id="2147485732" r:id="rId2"/>
    <p:sldLayoutId id="2147485733" r:id="rId3"/>
    <p:sldLayoutId id="2147485734" r:id="rId4"/>
    <p:sldLayoutId id="2147485735" r:id="rId5"/>
    <p:sldLayoutId id="2147485736" r:id="rId6"/>
    <p:sldLayoutId id="2147485737" r:id="rId7"/>
    <p:sldLayoutId id="2147485738" r:id="rId8"/>
    <p:sldLayoutId id="2147485739" r:id="rId9"/>
    <p:sldLayoutId id="2147485740" r:id="rId10"/>
    <p:sldLayoutId id="21474857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68" r:id="rId1"/>
    <p:sldLayoutId id="2147485769" r:id="rId2"/>
    <p:sldLayoutId id="2147485770" r:id="rId3"/>
    <p:sldLayoutId id="2147485771" r:id="rId4"/>
    <p:sldLayoutId id="2147485772" r:id="rId5"/>
    <p:sldLayoutId id="2147485773" r:id="rId6"/>
    <p:sldLayoutId id="2147485774" r:id="rId7"/>
    <p:sldLayoutId id="2147485775" r:id="rId8"/>
    <p:sldLayoutId id="2147485776" r:id="rId9"/>
    <p:sldLayoutId id="2147485777" r:id="rId10"/>
    <p:sldLayoutId id="21474857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tags" Target="../tags/tag368.xml"/><Relationship Id="rId22" Type="http://schemas.openxmlformats.org/officeDocument/2006/relationships/tags" Target="../tags/tag369.xml"/><Relationship Id="rId23" Type="http://schemas.openxmlformats.org/officeDocument/2006/relationships/tags" Target="../tags/tag370.xml"/><Relationship Id="rId24" Type="http://schemas.openxmlformats.org/officeDocument/2006/relationships/tags" Target="../tags/tag371.xml"/><Relationship Id="rId25" Type="http://schemas.openxmlformats.org/officeDocument/2006/relationships/tags" Target="../tags/tag372.xml"/><Relationship Id="rId26" Type="http://schemas.openxmlformats.org/officeDocument/2006/relationships/tags" Target="../tags/tag373.xml"/><Relationship Id="rId27" Type="http://schemas.openxmlformats.org/officeDocument/2006/relationships/tags" Target="../tags/tag374.xml"/><Relationship Id="rId28" Type="http://schemas.openxmlformats.org/officeDocument/2006/relationships/tags" Target="../tags/tag375.xml"/><Relationship Id="rId29" Type="http://schemas.openxmlformats.org/officeDocument/2006/relationships/tags" Target="../tags/tag376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中药行业工作总结与展望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中药行业的工作内容与成果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中药行业发展概述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中药行业的问题与挑战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中药行业的未来展望与发展策略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中药行业的工作建议与展望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中药行业发展概述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中药行业的历史与现状</a:t>
            </a:r>
            <a:endParaRPr altLang="en-US" lang="zh-CN"/>
          </a:p>
        </p:txBody>
      </p:sp>
      <p:sp>
        <p:nvSpPr>
          <p:cNvPr id="10491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中药行业的起源与早期发展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中药行业在现代的崛起与发展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中药行业在国内外市场的现状与竞争格局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中药行业面临的挑战与机遇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中药行业的发展趋势</a:t>
            </a:r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政策环境：国家对中药行业的支持力度不断加大，为中药行业的发展提供了有力保障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市场需求：随着人们对健康生活的追求和对中药疗效的认可，中药市场需求不断增长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技术创新：中药行业在技术创新方面取得了显著进展，为中药产品的研发和生产提供了有力支持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国际化发展：中药行业积极推进国际化发展，加强与国际市场的交流与合作，为中药行业的未来发展打开了新的空间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中药行业的重要性和意义</a:t>
            </a:r>
            <a:endParaRPr altLang="en-US" lang="zh-CN"/>
          </a:p>
        </p:txBody>
      </p:sp>
      <p:sp>
        <p:nvSpPr>
          <p:cNvPr id="1049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中药行业是中华民族传统医学的重要组成部分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中药行业对于弘扬中华文化、推动中医药国际化具有重要意义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中药行业对于促进经济发展、推动就业等方面也具有积极作用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中药行业在医疗保健、健康养生等方面具有独特优势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中药行业的工作内容与成果</a:t>
            </a:r>
            <a:endParaRPr altLang="en-US" dirty="0" lang="zh-CN"/>
          </a:p>
        </p:txBody>
      </p:sp>
      <p:sp>
        <p:nvSpPr>
          <p:cNvPr id="1049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中药种植与采摘</a:t>
            </a:r>
            <a:endParaRPr altLang="en-US" lang="zh-CN"/>
          </a:p>
        </p:txBody>
      </p:sp>
      <p:sp>
        <p:nvSpPr>
          <p:cNvPr id="10493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中药种植：选择合适的中药材进行种植，包括种子选择、土壤处理、施肥、灌溉等环节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中药采摘：根据中药材的生长情况和药用价值，选择合适的采摘时间和方法，确保药材质量和产量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种植技术：不断引进和推广先进的种植技术，提高中药材的产量和质量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采摘技术：采用先进的采摘设备和技术，提高采摘效率和药材质量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中药炮制与加工</a:t>
            </a:r>
            <a:endParaRPr altLang="en-US" lang="zh-CN"/>
          </a:p>
        </p:txBody>
      </p:sp>
      <p:sp>
        <p:nvSpPr>
          <p:cNvPr id="10494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炮制目的：降低毒性、增强药效、提高安全性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中药炮制：对中药材进行加工、炮制，使其达到药效最大化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加工方法：清洗、切制、炮炙等，提高中药材质量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成果展示：介绍中药炮制与加工在中药行业中的成果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中药研发与生产</a:t>
            </a:r>
            <a:endParaRPr altLang="en-US" lang="zh-CN"/>
          </a:p>
        </p:txBody>
      </p:sp>
      <p:sp>
        <p:nvSpPr>
          <p:cNvPr id="10494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中药研发：包括中药材的种植、采摘、炮制等环节，以及中药制剂的研发和生产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中药市场监管：加强中药市场的监管，规范中药市场的秩序，保障公众用药安全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中药质量控制：通过建立完善的质量控制体系，确保中药产品的质量和安全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中药生产：包括中药饮片、中药配方颗粒、中药制剂等产品的生产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中药销售与推广</a:t>
            </a:r>
            <a:endParaRPr altLang="en-US" lang="zh-CN"/>
          </a:p>
        </p:txBody>
      </p:sp>
      <p:sp>
        <p:nvSpPr>
          <p:cNvPr id="10495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中药销售渠道：医院、药店、电商平台等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中药推广方式：广告宣传、学术会议、社交媒体等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中药销售与推广成果：销售额增长、市场份额扩大、品牌知名度提升等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中药销售与推广挑战：市场竞争激烈、消费者认知度低、政策法规限制等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中药行业的问题与挑战</a:t>
            </a:r>
            <a:endParaRPr altLang="en-US" dirty="0" lang="zh-CN"/>
          </a:p>
        </p:txBody>
      </p:sp>
      <p:sp>
        <p:nvSpPr>
          <p:cNvPr id="10496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中药种植与采摘中的问题</a:t>
            </a:r>
            <a:endParaRPr altLang="en-US" lang="zh-CN"/>
          </a:p>
        </p:txBody>
      </p:sp>
      <p:sp>
        <p:nvSpPr>
          <p:cNvPr id="10497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采摘标准不一：缺乏统一的标准和规范，影响药材质量和疗效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种植技术落后：传统种植方式效率低下，缺乏现代化技术应用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生态环境恶化：过度开发和污染导致中药材生长环境恶化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采摘成本高昂：人工采摘成本高，且效率低下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中药炮制与加工中的问题</a:t>
            </a:r>
            <a:endParaRPr altLang="en-US" lang="zh-CN"/>
          </a:p>
        </p:txBody>
      </p:sp>
      <p:sp>
        <p:nvSpPr>
          <p:cNvPr id="10497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加工设备落后：传统加工设备效率低下，易受污染，影响中药质量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炮制方法不规范：缺乏统一的标准和规范，导致炮制效果不稳定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炮制技术传承不足：传统炮制技术面临失传，缺乏专业人才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监管不力：对中药炮制与加工环节的监管不足，存在安全隐患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中药研发与生产中的问题</a:t>
            </a:r>
            <a:endParaRPr altLang="en-US" lang="zh-CN"/>
          </a:p>
        </p:txBody>
      </p:sp>
      <p:sp>
        <p:nvSpPr>
          <p:cNvPr id="10498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研发周期长：中药研发需要经过长时间的研究和试验，才能确定其有效性和安全性。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生产成本高：中药生产需要使用大量的天然原料，而且生产工艺复杂，导致生产成本较高。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质量控制难度大：中药的质量控制需要考虑到多种因素，如原料的质量、生产工艺的稳定性等，难度较大。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缺乏标准化和规范化：中药行业缺乏统一的标准和规范，导致不同企业之间的产品质量差异较大。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中药销售与推广中的问题</a:t>
            </a:r>
            <a:endParaRPr altLang="en-US" lang="zh-CN"/>
          </a:p>
        </p:txBody>
      </p:sp>
      <p:sp>
        <p:nvSpPr>
          <p:cNvPr id="10498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中药销售渠道有限：目前中药主要通过医院、药店等传统渠道销售，缺乏现代化的销售模式和渠道。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中药推广难度较大：由于中药的疗效和作用机制不如西药明确，因此推广难度较大，需要加强中药的基础研究和临床试验。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中药市场竞争激烈：随着中药市场的不断扩大，竞争也日益激烈，需要加强品牌建设和市场推广。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中药质量参差不齐：由于中药材的质量和来源不同，导致中药的质量参差不齐，需要加强中药材的监管和质量控制。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中药行业的未来展望与发展策略</a:t>
            </a:r>
            <a:endParaRPr altLang="en-US" dirty="0" lang="zh-CN"/>
          </a:p>
        </p:txBody>
      </p:sp>
      <p:sp>
        <p:nvSpPr>
          <p:cNvPr id="1049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推动中药现代化发展</a:t>
            </a:r>
            <a:endParaRPr altLang="en-US" lang="zh-CN"/>
          </a:p>
        </p:txBody>
      </p:sp>
      <p:sp>
        <p:nvSpPr>
          <p:cNvPr id="10500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加强中药研发与技术创新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推动中药产业与国际接轨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培养中药人才，提高专业素质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加强中药监管，保障药品安全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加强中药国际交流与合作</a:t>
            </a:r>
            <a:endParaRPr altLang="en-US" lang="zh-CN"/>
          </a:p>
        </p:txBody>
      </p:sp>
      <p:sp>
        <p:nvSpPr>
          <p:cNvPr id="10500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推动中药国际化发展：加强与国际社会的交流与合作，推动中药在国际市场的认可和应用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加强中药国际研发合作：与国际科研机构和企业开展中药研发合作，共同推动中药的创新和发展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推广中药文化：通过各种渠道宣传和推广中药文化，提高中药在国际社会的认知度和影响力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建立中药国际标准：积极参与制定中药国际标准，提高中药在国际市场的竞争力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提升中药品牌形象与影响力</a:t>
            </a:r>
            <a:endParaRPr altLang="en-US" lang="zh-CN"/>
          </a:p>
        </p:txBody>
      </p:sp>
      <p:sp>
        <p:nvSpPr>
          <p:cNvPr id="10501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培养专业人才：加强中药领域的人才培养和引进，为中药行业的发展提供强有力的人才保障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推动科技创新：加大科研投入，推动中药行业的科技创新和成果转化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强化品牌建设：通过提高产品质量、创新营销策略等方式，提升中药品牌的知名度和美誉度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拓展国际市场：加强与国际市场的交流与合作，推动中药产品走向世界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创新中药产品与服务模式</a:t>
            </a:r>
            <a:endParaRPr altLang="en-US" lang="zh-CN"/>
          </a:p>
        </p:txBody>
      </p:sp>
      <p:sp>
        <p:nvSpPr>
          <p:cNvPr id="10502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个性化中药服务：根据患者的具体情况，提供个性化的中药配方和服务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创新中药产品研发：结合现代科技手段，提高中药产品的疗效和安全性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互联网+中药服务：利用互联网技术，提供便捷的中药购买、使用和咨询服务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跨界合作与融合：与其他领域的企业或机构合作，共同推动中药行业的发展与创新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中药行业的工作建议与展望</a:t>
            </a:r>
            <a:endParaRPr altLang="en-US" dirty="0" lang="zh-CN"/>
          </a:p>
        </p:txBody>
      </p:sp>
      <p:sp>
        <p:nvSpPr>
          <p:cNvPr id="1050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加强中药种植与采摘的规范化管理</a:t>
            </a:r>
            <a:endParaRPr altLang="en-US" lang="zh-CN"/>
          </a:p>
        </p:txBody>
      </p:sp>
      <p:sp>
        <p:nvSpPr>
          <p:cNvPr id="10503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建立中药种植与采摘的标准和规范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加强中药种植与采摘的技术培训和指导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建立中药种植与采摘的质量追溯体系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加强中药种植与采摘的监管和执法力度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提升中药炮制与加工的技术水平</a:t>
            </a:r>
            <a:endParaRPr altLang="en-US" lang="zh-CN"/>
          </a:p>
        </p:txBody>
      </p:sp>
      <p:sp>
        <p:nvSpPr>
          <p:cNvPr id="10504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引进先进技术：引进国内外先进的中药炮制与加工技术，提高中药品质和生产效率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加强技术创新：加大科研力度，推动中药炮制与加工技术的创新，提高中药行业的核心竞争力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培养专业人才：加强中药炮制与加工技术人才的培养和引进，为中药行业的发展提供人才保障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建立标准化体系：制定中药炮制与加工技术的标准和规范，推动中药行业的标准化发展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推动中药研发与生产的创新发展</a:t>
            </a:r>
            <a:endParaRPr altLang="en-US" lang="zh-CN"/>
          </a:p>
        </p:txBody>
      </p:sp>
      <p:sp>
        <p:nvSpPr>
          <p:cNvPr id="10504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加强中药研发，提高中药疗效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推动中药国际化发展，拓展国际市场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加强中药质量监管，保障用药安全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推动中药生产现代化，提高生产效率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拓展中药销售与推广的市场渠道</a:t>
            </a:r>
            <a:endParaRPr altLang="en-US" lang="zh-CN"/>
          </a:p>
        </p:txBody>
      </p:sp>
      <p:sp>
        <p:nvSpPr>
          <p:cNvPr id="10505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拓展线上销售渠道：利用电商平台、社交媒体等网络平台，扩大中药产品的销售范围和受众群体。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开展线下推广活动：通过举办健康讲座、义诊、体验活动等方式，提高公众对中药产品的认知度和接受度。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加强与医疗机构的合作：与医疗机构建立合作关系，为中药产品提供临床应用和推广的机会。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创新营销策略：采用多元化的营销手段，如广告宣传、品牌推广、促销活动等，提高中药产品的知名度和美誉度。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9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3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83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2023-12-17T11:43:45Z</dcterms:created>
  <dcterms:modified xsi:type="dcterms:W3CDTF">2023-12-17T11:43:45Z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801064098a8b40f5ad1a1151bed47936_21</vt:lpwstr>
  </property>
</Properties>
</file>