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05" r:id="rId1"/>
    <p:sldMasterId id="2147500242" r:id="rId2"/>
  </p:sldMasterIdLst>
  <p:notesMasterIdLst>
    <p:notesMasterId r:id="rId3"/>
  </p:notesMasterIdLst>
  <p:sldIdLst>
    <p:sldId id="8178" r:id="rId4"/>
    <p:sldId id="8182" r:id="rId5"/>
    <p:sldId id="8187" r:id="rId6"/>
    <p:sldId id="8192" r:id="rId7"/>
    <p:sldId id="8199" r:id="rId9"/>
    <p:sldId id="8202" r:id="rId10"/>
    <p:sldId id="8205" r:id="rId11"/>
    <p:sldId id="8208" r:id="rId12"/>
    <p:sldId id="8212" r:id="rId13"/>
    <p:sldId id="8219" r:id="rId15"/>
    <p:sldId id="8222" r:id="rId16"/>
    <p:sldId id="8225" r:id="rId17"/>
    <p:sldId id="8228" r:id="rId18"/>
    <p:sldId id="8232" r:id="rId19"/>
    <p:sldId id="8239" r:id="rId21"/>
    <p:sldId id="8242" r:id="rId22"/>
    <p:sldId id="8245" r:id="rId23"/>
    <p:sldId id="8248" r:id="rId24"/>
    <p:sldId id="8252" r:id="rId25"/>
    <p:sldId id="8259" r:id="rId27"/>
    <p:sldId id="8262" r:id="rId28"/>
    <p:sldId id="8265" r:id="rId29"/>
    <p:sldId id="8268" r:id="rId30"/>
    <p:sldId id="8272" r:id="rId31"/>
    <p:sldId id="8279" r:id="rId33"/>
    <p:sldId id="8282" r:id="rId34"/>
    <p:sldId id="8285" r:id="rId35"/>
    <p:sldId id="8289" r:id="rId36"/>
    <p:sldId id="8296" r:id="rId38"/>
    <p:sldId id="8299" r:id="rId39"/>
    <p:sldId id="8302" r:id="rId40"/>
    <p:sldId id="8305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06" r:id="rId1"/>
    <p:sldLayoutId id="2147500207" r:id="rId2"/>
    <p:sldLayoutId id="2147500208" r:id="rId3"/>
    <p:sldLayoutId id="2147500209" r:id="rId4"/>
    <p:sldLayoutId id="2147500210" r:id="rId5"/>
    <p:sldLayoutId id="2147500211" r:id="rId6"/>
    <p:sldLayoutId id="2147500212" r:id="rId7"/>
    <p:sldLayoutId id="2147500213" r:id="rId8"/>
    <p:sldLayoutId id="2147500214" r:id="rId9"/>
    <p:sldLayoutId id="2147500215" r:id="rId10"/>
    <p:sldLayoutId id="21475002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43" r:id="rId1"/>
    <p:sldLayoutId id="2147500244" r:id="rId2"/>
    <p:sldLayoutId id="2147500245" r:id="rId3"/>
    <p:sldLayoutId id="2147500246" r:id="rId4"/>
    <p:sldLayoutId id="2147500247" r:id="rId5"/>
    <p:sldLayoutId id="2147500248" r:id="rId6"/>
    <p:sldLayoutId id="2147500249" r:id="rId7"/>
    <p:sldLayoutId id="2147500250" r:id="rId8"/>
    <p:sldLayoutId id="2147500251" r:id="rId9"/>
    <p:sldLayoutId id="2147500252" r:id="rId10"/>
    <p:sldLayoutId id="21475002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tags" Target="../tags/tag366.xml"/><Relationship Id="rId27" Type="http://schemas.openxmlformats.org/officeDocument/2006/relationships/tags" Target="../tags/tag367.xml"/><Relationship Id="rId28" Type="http://schemas.openxmlformats.org/officeDocument/2006/relationships/tags" Target="../tags/tag368.xml"/><Relationship Id="rId29" Type="http://schemas.openxmlformats.org/officeDocument/2006/relationships/tags" Target="../tags/tag369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tags" Target="../tags/tag405.xml"/><Relationship Id="rId22" Type="http://schemas.openxmlformats.org/officeDocument/2006/relationships/tags" Target="../tags/tag406.xml"/><Relationship Id="rId23" Type="http://schemas.openxmlformats.org/officeDocument/2006/relationships/tags" Target="../tags/tag407.xml"/><Relationship Id="rId24" Type="http://schemas.openxmlformats.org/officeDocument/2006/relationships/tags" Target="../tags/tag408.xml"/><Relationship Id="rId25" Type="http://schemas.openxmlformats.org/officeDocument/2006/relationships/tags" Target="../tags/tag409.xml"/><Relationship Id="rId26" Type="http://schemas.openxmlformats.org/officeDocument/2006/relationships/tags" Target="../tags/tag410.xml"/><Relationship Id="rId27" Type="http://schemas.openxmlformats.org/officeDocument/2006/relationships/tags" Target="../tags/tag411.xml"/><Relationship Id="rId28" Type="http://schemas.openxmlformats.org/officeDocument/2006/relationships/tags" Target="../tags/tag412.xml"/><Relationship Id="rId29" Type="http://schemas.openxmlformats.org/officeDocument/2006/relationships/tags" Target="../tags/tag413.xml"/><Relationship Id="rId30" Type="http://schemas.openxmlformats.org/officeDocument/2006/relationships/tags" Target="../tags/tag414.xml"/><Relationship Id="rId31" Type="http://schemas.openxmlformats.org/officeDocument/2006/relationships/tags" Target="../tags/tag415.xml"/><Relationship Id="rId32" Type="http://schemas.openxmlformats.org/officeDocument/2006/relationships/tags" Target="../tags/tag416.xml"/><Relationship Id="rId33" Type="http://schemas.openxmlformats.org/officeDocument/2006/relationships/tags" Target="../tags/tag417.xml"/><Relationship Id="rId34" Type="http://schemas.openxmlformats.org/officeDocument/2006/relationships/tags" Target="../tags/tag418.xml"/><Relationship Id="rId35" Type="http://schemas.openxmlformats.org/officeDocument/2006/relationships/tags" Target="../tags/tag419.xml"/><Relationship Id="rId3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tags" Target="../tags/tag451.xml"/><Relationship Id="rId14" Type="http://schemas.openxmlformats.org/officeDocument/2006/relationships/tags" Target="../tags/tag452.xml"/><Relationship Id="rId15" Type="http://schemas.openxmlformats.org/officeDocument/2006/relationships/tags" Target="../tags/tag453.xml"/><Relationship Id="rId16" Type="http://schemas.openxmlformats.org/officeDocument/2006/relationships/tags" Target="../tags/tag454.xml"/><Relationship Id="rId17" Type="http://schemas.openxmlformats.org/officeDocument/2006/relationships/tags" Target="../tags/tag455.xml"/><Relationship Id="rId18" Type="http://schemas.openxmlformats.org/officeDocument/2006/relationships/tags" Target="../tags/tag456.xml"/><Relationship Id="rId19" Type="http://schemas.openxmlformats.org/officeDocument/2006/relationships/tags" Target="../tags/tag457.xml"/><Relationship Id="rId20" Type="http://schemas.openxmlformats.org/officeDocument/2006/relationships/tags" Target="../tags/tag458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tags" Target="../tags/tag46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有效的企业管理沟通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企业管理沟通的重要性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企业管理沟通的障碍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企业管理沟通的技巧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企业管理沟通的策略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企业管理沟通的实践案例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企业管理沟通的重要性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促进企业内部协作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增强团队协作：良好的沟通可以促进团队成员之间的合作，增强团队协作。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提升工作效率：有效的沟通可以避免重复劳动，提高工作效率。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降低误解和冲突：有效的沟通可以减少误解和冲突，避免不必要的矛盾。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促进创新和发展：良好的沟通可以激发团队成员的创造力和创新精神，促进企业的发展。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提高决策效率</a:t>
            </a:r>
            <a:endParaRPr altLang="en-US" lang="zh-CN"/>
          </a:p>
        </p:txBody>
      </p:sp>
      <p:sp>
        <p:nvSpPr>
          <p:cNvPr id="10490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有效沟通促进信息共享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沟通不畅导致决策失误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提高决策效率的关键在于沟通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建立良好的沟通机制，确保决策的科学性和准确性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增强员工归属感的方法和措施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员工归属感可以提高工作效率和满意度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有效沟通可以增强员工对企业的认同感和归属感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员工归属感是企业稳定发展的关键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促进内部协作：有效的企业管理沟通能够加强各部门之间的协作，提高工作效率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增强外部竞争力：通过与客户、供应商等外部合作伙伴的有效沟通，能够增强企业在市场上的竞争力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激发员工积极性：良好的沟通环境能够激发员工的积极性和创造力，为企业创造更多的价值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及时解决问题：有效的沟通能够及时发现和解决企业管理中存在的问题，避免因沟通不畅而造成的损失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企业管理沟通的障碍</a:t>
            </a:r>
            <a:endParaRPr altLang="en-US" dirty="0" lang="zh-CN"/>
          </a:p>
        </p:txBody>
      </p:sp>
      <p:sp>
        <p:nvSpPr>
          <p:cNvPr id="10492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信息不对称</a:t>
            </a:r>
            <a:endParaRPr altLang="en-US" lang="zh-CN"/>
          </a:p>
        </p:txBody>
      </p:sp>
      <p:sp>
        <p:nvSpPr>
          <p:cNvPr id="10492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定义：信息不对称是指信息在不同主体之间分布不均匀，导致一方比另一方拥有更多的信息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原因：信息传递渠道不畅、信息获取成本高、信息处理能力不足等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影响：导致沟通障碍、决策失误、信任危机等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解决方法：加强信息共享、提高信息透明度、建立信任机制等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沟通方式不当</a:t>
            </a:r>
            <a:endParaRPr altLang="en-US" lang="zh-CN"/>
          </a:p>
        </p:txBody>
      </p:sp>
      <p:sp>
        <p:nvSpPr>
          <p:cNvPr id="10493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语言障碍：不同地区、不同文化背景下的语言差异可能导致沟通不畅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文化差异：不同文化背景下的价值观、信仰、习俗等方面的差异可能影响沟通效果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信息传递不畅：信息传递过程中可能存在遗漏、误解或延误，导致沟通效果不佳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沟通渠道不畅：沟通渠道不畅通或不合理，可能导致信息传递不及时或不准确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缺乏信任与尊重</a:t>
            </a:r>
            <a:endParaRPr altLang="en-US" lang="zh-CN"/>
          </a:p>
        </p:txBody>
      </p:sp>
      <p:sp>
        <p:nvSpPr>
          <p:cNvPr id="10494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信任是沟通的基础，缺乏信任会导致沟通不畅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建立信任和尊重需要双方共同努力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信任和尊重是企业管理中不可或缺的元素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尊重是沟通的前提，缺乏尊重会导致沟通失败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组织结构不合理</a:t>
            </a:r>
            <a:endParaRPr altLang="en-US" lang="zh-CN"/>
          </a:p>
        </p:txBody>
      </p:sp>
      <p:sp>
        <p:nvSpPr>
          <p:cNvPr id="10494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层级过多，信息传递不畅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组织结构僵化，缺乏灵活性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组织文化不健康，影响沟通效果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部门间沟通不畅，缺乏协作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企业管理沟通的技巧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倾听技巧</a:t>
            </a:r>
            <a:endParaRPr altLang="en-US" lang="zh-CN"/>
          </a:p>
        </p:txBody>
      </p:sp>
      <p:sp>
        <p:nvSpPr>
          <p:cNvPr id="10496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保持专注：全神贯注地倾听对方讲话，避免分心或打断对方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提问与澄清：在适当的时候提出问题或澄清对方的观点，以更好地理解对方的意图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回应反馈：通过点头、微笑等方式给予回应，让对方感受到被关注和理解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理解对方：努力理解对方的观点和情感，不要急于表达自己的看法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表达技巧</a:t>
            </a:r>
            <a:endParaRPr altLang="en-US" lang="zh-CN"/>
          </a:p>
        </p:txBody>
      </p:sp>
      <p:sp>
        <p:nvSpPr>
          <p:cNvPr id="10497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清晰简洁：用简练、明确的语言表达观点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具体生动：使用具体的例子和细节来增强表达的生动性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自信从容：保持自信，从容面对听众，不畏惧犯错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倾听反馈：积极倾听他人的反馈，及时调整自己的表达方式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反馈技巧</a:t>
            </a:r>
            <a:endParaRPr altLang="en-US" lang="zh-CN"/>
          </a:p>
        </p:txBody>
      </p:sp>
      <p:sp>
        <p:nvSpPr>
          <p:cNvPr id="10497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及时性：及时给予反馈，避免拖延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具体性：反馈内容要具体明确，避免模糊不清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建设性：反馈要具有建设性，能够提供改进意见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尊重性：尊重对方，避免伤害对方的自尊心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非语言沟通技巧</a:t>
            </a:r>
            <a:endParaRPr altLang="en-US" lang="zh-CN"/>
          </a:p>
        </p:txBody>
      </p:sp>
      <p:sp>
        <p:nvSpPr>
          <p:cNvPr id="10498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身体语言：通过肢体语言传达信息，如眼神、面部表情、姿势等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声音语调：通过语音、语调、语速等传达情感和态度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副语言：通过语气、语调等传达情感和态度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环境因素：通过环境因素如温度、光线、颜色等影响沟通效果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企业管理沟通的策略</a:t>
            </a:r>
            <a:endParaRPr altLang="en-US" dirty="0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950" name="Rectangle 6"/>
          <p:cNvSpPr/>
          <p:nvPr>
            <p:custDataLst>
              <p:tags r:id="rId1"/>
            </p:custDataLst>
          </p:nvPr>
        </p:nvSpPr>
        <p:spPr>
          <a:xfrm>
            <a:off x="968624" y="430153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52" name="Rectangle 6"/>
          <p:cNvSpPr/>
          <p:nvPr>
            <p:custDataLst>
              <p:tags r:id="rId2"/>
            </p:custDataLst>
          </p:nvPr>
        </p:nvSpPr>
        <p:spPr>
          <a:xfrm>
            <a:off x="968624" y="1626620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54" name="Rectangle 6"/>
          <p:cNvSpPr/>
          <p:nvPr>
            <p:custDataLst>
              <p:tags r:id="rId3"/>
            </p:custDataLst>
          </p:nvPr>
        </p:nvSpPr>
        <p:spPr>
          <a:xfrm>
            <a:off x="968624" y="251825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56" name="Rectangle 6"/>
          <p:cNvSpPr/>
          <p:nvPr>
            <p:custDataLst>
              <p:tags r:id="rId4"/>
            </p:custDataLst>
          </p:nvPr>
        </p:nvSpPr>
        <p:spPr>
          <a:xfrm>
            <a:off x="968624" y="3409896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58" name="Rectangle 6"/>
          <p:cNvSpPr/>
          <p:nvPr>
            <p:custDataLst>
              <p:tags r:id="rId5"/>
            </p:custDataLst>
          </p:nvPr>
        </p:nvSpPr>
        <p:spPr>
          <a:xfrm>
            <a:off x="968624" y="5193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60" name="矩形: 圆角 29"/>
          <p:cNvSpPr/>
          <p:nvPr>
            <p:custDataLst>
              <p:tags r:id="rId6"/>
            </p:custDataLst>
          </p:nvPr>
        </p:nvSpPr>
        <p:spPr>
          <a:xfrm>
            <a:off x="838200" y="251521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62" name="矩形: 圆角 30"/>
          <p:cNvSpPr/>
          <p:nvPr>
            <p:custDataLst>
              <p:tags r:id="rId7"/>
            </p:custDataLst>
          </p:nvPr>
        </p:nvSpPr>
        <p:spPr>
          <a:xfrm>
            <a:off x="838200" y="1624182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64" name="矩形: 圆角 31"/>
          <p:cNvSpPr/>
          <p:nvPr>
            <p:custDataLst>
              <p:tags r:id="rId8"/>
            </p:custDataLst>
          </p:nvPr>
        </p:nvSpPr>
        <p:spPr>
          <a:xfrm>
            <a:off x="838200" y="429848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66" name="矩形: 圆角 32"/>
          <p:cNvSpPr/>
          <p:nvPr>
            <p:custDataLst>
              <p:tags r:id="rId9"/>
            </p:custDataLst>
          </p:nvPr>
        </p:nvSpPr>
        <p:spPr>
          <a:xfrm>
            <a:off x="838200" y="3406848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68" name="矩形: 圆角 33"/>
          <p:cNvSpPr/>
          <p:nvPr>
            <p:custDataLst>
              <p:tags r:id="rId10"/>
            </p:custDataLst>
          </p:nvPr>
        </p:nvSpPr>
        <p:spPr>
          <a:xfrm>
            <a:off x="838200" y="5190124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11"/>
            </p:custDataLst>
          </p:nvPr>
        </p:nvSpPr>
        <p:spPr>
          <a:xfrm>
            <a:off x="2932909" y="1630886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明确沟通目标：在沟通之前，需要明确沟通的目标和期望结果，以便更好地指导沟通过程。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2" name="标题"/>
          <p:cNvSpPr txBox="1"/>
          <p:nvPr>
            <p:custDataLst>
              <p:tags r:id="rId12"/>
            </p:custDataLst>
          </p:nvPr>
        </p:nvSpPr>
        <p:spPr>
          <a:xfrm>
            <a:off x="937542" y="1630886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4" name="正文"/>
          <p:cNvSpPr txBox="1"/>
          <p:nvPr>
            <p:custDataLst>
              <p:tags r:id="rId13"/>
            </p:custDataLst>
          </p:nvPr>
        </p:nvSpPr>
        <p:spPr>
          <a:xfrm>
            <a:off x="2932909" y="252252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制定沟通计划：根据沟通目标和实际情况，制定详细的沟通计划，包括沟通方式、时间、地点、参与人员等。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6" name="标题"/>
          <p:cNvSpPr txBox="1"/>
          <p:nvPr>
            <p:custDataLst>
              <p:tags r:id="rId14"/>
            </p:custDataLst>
          </p:nvPr>
        </p:nvSpPr>
        <p:spPr>
          <a:xfrm>
            <a:off x="937542" y="252252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78" name="正文"/>
          <p:cNvSpPr txBox="1"/>
          <p:nvPr>
            <p:custDataLst>
              <p:tags r:id="rId15"/>
            </p:custDataLst>
          </p:nvPr>
        </p:nvSpPr>
        <p:spPr>
          <a:xfrm>
            <a:off x="2932909" y="3413552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建立沟通渠道：建立有效的沟通渠道，包括正式渠道和非正式渠道，以便员工能够随时提出问题、反馈意见和交流信息。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80" name="标题"/>
          <p:cNvSpPr txBox="1"/>
          <p:nvPr>
            <p:custDataLst>
              <p:tags r:id="rId16"/>
            </p:custDataLst>
          </p:nvPr>
        </p:nvSpPr>
        <p:spPr>
          <a:xfrm>
            <a:off x="937542" y="3413552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2" name="正文"/>
          <p:cNvSpPr txBox="1"/>
          <p:nvPr>
            <p:custDataLst>
              <p:tags r:id="rId17"/>
            </p:custDataLst>
          </p:nvPr>
        </p:nvSpPr>
        <p:spPr>
          <a:xfrm>
            <a:off x="2932909" y="430519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鼓励双向沟通：鼓励员工与领导之间进行双向沟通，以便更好地理解彼此的观点和需求，促进问题的解决和改进。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84" name="标题"/>
          <p:cNvSpPr txBox="1"/>
          <p:nvPr>
            <p:custDataLst>
              <p:tags r:id="rId18"/>
            </p:custDataLst>
          </p:nvPr>
        </p:nvSpPr>
        <p:spPr>
          <a:xfrm>
            <a:off x="937542" y="430519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86" name="正文"/>
          <p:cNvSpPr txBox="1"/>
          <p:nvPr>
            <p:custDataLst>
              <p:tags r:id="rId19"/>
            </p:custDataLst>
          </p:nvPr>
        </p:nvSpPr>
        <p:spPr>
          <a:xfrm>
            <a:off x="2932909" y="5196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及时反馈：在沟通过程中，需要及时反馈信息，以便员工能够了解自己的工作表现和公司的期望，从而更好地调整自己的工作方式和行为。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88" name="标题"/>
          <p:cNvSpPr txBox="1"/>
          <p:nvPr>
            <p:custDataLst>
              <p:tags r:id="rId20"/>
            </p:custDataLst>
          </p:nvPr>
        </p:nvSpPr>
        <p:spPr>
          <a:xfrm>
            <a:off x="937542" y="5196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营造积极的沟通氛围</a:t>
            </a:r>
            <a:endParaRPr altLang="en-US" lang="zh-CN"/>
          </a:p>
        </p:txBody>
      </p:sp>
      <p:sp>
        <p:nvSpPr>
          <p:cNvPr id="10500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建立信任：建立员工之间的信任，提高沟通效率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鼓励开放表达：鼓励员工积极表达自己的想法和意见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倾听与理解：倾听员工的想法和意见，理解他们的立场和感受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建立反馈机制：及时给予员工反馈，让他们知道自己的工作表现和需要改进的地方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制定明确的沟通目标</a:t>
            </a:r>
            <a:endParaRPr altLang="en-US" lang="zh-CN"/>
          </a:p>
        </p:txBody>
      </p:sp>
      <p:sp>
        <p:nvSpPr>
          <p:cNvPr id="10500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制定沟通的时间和地点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考虑沟通的背景和环境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明确沟通的目的和内容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确定沟通的对象和方式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选择合适的沟通方式</a:t>
            </a:r>
            <a:endParaRPr altLang="en-US" lang="zh-CN"/>
          </a:p>
        </p:txBody>
      </p:sp>
      <p:sp>
        <p:nvSpPr>
          <p:cNvPr id="10501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明确沟通目的和受众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考虑沟通的频率和时间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确定沟通方式，如书面、口头、电子邮件等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选择适当的沟通渠道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企业管理沟通的实践案例</a:t>
            </a:r>
            <a:endParaRPr altLang="en-US" dirty="0" lang="zh-CN"/>
          </a:p>
        </p:txBody>
      </p:sp>
      <p:sp>
        <p:nvSpPr>
          <p:cNvPr id="10502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029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案例名称：华为公司的内部沟通</a:t>
            </a:r>
            <a:endParaRPr altLang="en-US" lang="zh-CN"/>
          </a:p>
          <a:p>
            <a:r>
              <a:rPr altLang="en-US" lang="zh-CN"/>
              <a:t>案例背景：华为公司是一家全球知名的科技公司，其内部沟通机制对于企业的成功至关重要</a:t>
            </a:r>
            <a:endParaRPr altLang="en-US" lang="zh-CN"/>
          </a:p>
          <a:p>
            <a:r>
              <a:rPr altLang="en-US" lang="zh-CN"/>
              <a:t>案例描述：华为公司采用了多种沟通方式，包括会议、电子邮件、即时消息等，以确保内部信息的畅通</a:t>
            </a:r>
            <a:endParaRPr altLang="en-US" lang="zh-CN"/>
          </a:p>
          <a:p>
            <a:r>
              <a:rPr altLang="en-US" lang="zh-CN"/>
              <a:t>案例分析：华为公司的内部沟通机制具有高效、透明、互动的特点，有助于提高员工的工作效率和企业的竞争力  成功案例分析</a:t>
            </a:r>
            <a:endParaRPr altLang="en-US" lang="zh-CN"/>
          </a:p>
          <a:p>
            <a:pPr lvl="1"/>
            <a:r>
              <a:rPr altLang="en-US" lang="zh-CN"/>
              <a:t>成功案例分析</a:t>
            </a:r>
            <a:endParaRPr altLang="en-US" lang="zh-CN"/>
          </a:p>
          <a:p>
            <a:r>
              <a:rPr altLang="en-US" lang="zh-CN"/>
              <a:t>案例名称：阿里巴巴的跨部门协作</a:t>
            </a:r>
            <a:endParaRPr altLang="en-US" lang="zh-CN"/>
          </a:p>
          <a:p>
            <a:r>
              <a:rPr altLang="en-US" lang="zh-CN"/>
              <a:t>案例背景：阿里巴巴是一家全球领先的电子商务公司，其跨部门协作对于企业的成功至关重要</a:t>
            </a:r>
            <a:endParaRPr altLang="en-US" lang="zh-CN"/>
          </a:p>
          <a:p>
            <a:r>
              <a:rPr altLang="en-US" lang="zh-CN"/>
              <a:t>案例描述：阿里巴巴采用了多种协作方式，包括项目管理、信息共享、团队建设等，以确保各个部门之间的有效协作</a:t>
            </a:r>
            <a:endParaRPr altLang="en-US" lang="zh-CN"/>
          </a:p>
          <a:p>
            <a:r>
              <a:rPr altLang="en-US" lang="zh-CN"/>
              <a:t>案例分析：阿里巴巴的跨部门协作机制具有高效、协调、互动的特点，有助于提高企业的创新能力和市场竞争力  成功案例分析</a:t>
            </a:r>
            <a:endParaRPr altLang="en-US" lang="zh-CN"/>
          </a:p>
          <a:p>
            <a:pPr lvl="1"/>
            <a:r>
              <a:rPr altLang="en-US" lang="zh-CN"/>
              <a:t>成功案例分析</a:t>
            </a:r>
            <a:endParaRPr altLang="en-US" lang="zh-CN"/>
          </a:p>
          <a:p>
            <a:r>
              <a:rPr altLang="en-US" lang="zh-CN"/>
              <a:t>案例名称：腾讯的产品研发沟通</a:t>
            </a:r>
            <a:endParaRPr altLang="en-US" lang="zh-CN"/>
          </a:p>
          <a:p>
            <a:r>
              <a:rPr altLang="en-US" lang="zh-CN"/>
              <a:t>案例背景：腾讯是一家全球知名的互联网公司，其产品研发沟通机制对于企业的成功至关重要</a:t>
            </a:r>
            <a:endParaRPr altLang="en-US" lang="zh-CN"/>
          </a:p>
          <a:p>
            <a:r>
              <a:rPr altLang="en-US" lang="zh-CN"/>
              <a:t>案例描述：腾讯在产品研发过程中，采用了多种沟通方式，包括会议、文档、在线协作等，以确保信息的畅通和团队的协作</a:t>
            </a:r>
            <a:endParaRPr altLang="en-US" lang="zh-CN"/>
          </a:p>
          <a:p>
            <a:r>
              <a:rPr altLang="en-US" lang="zh-CN"/>
              <a:t>案例分析：腾讯的产品研发沟通机制具有高效、规范、互动的特点，有助于提高产品的质量和企业的市场竞争力  成功案例分析</a:t>
            </a:r>
            <a:endParaRPr altLang="en-US" lang="zh-CN"/>
          </a:p>
          <a:p>
            <a:pPr lvl="1"/>
            <a:r>
              <a:rPr altLang="en-US" lang="zh-CN"/>
              <a:t>成功案例分析</a:t>
            </a:r>
            <a:endParaRPr altLang="en-US" lang="zh-CN"/>
          </a:p>
          <a:p>
            <a:r>
              <a:rPr altLang="en-US" lang="zh-CN"/>
              <a:t>案例名称：谷歌的内部反馈机制</a:t>
            </a:r>
            <a:endParaRPr altLang="en-US" lang="zh-CN"/>
          </a:p>
          <a:p>
            <a:r>
              <a:rPr altLang="en-US" lang="zh-CN"/>
              <a:t>案例背景：谷歌是一家全球知名的科技公司，其内部反馈机制对于企业的成功至关重要</a:t>
            </a:r>
            <a:endParaRPr altLang="en-US" lang="zh-CN"/>
          </a:p>
          <a:p>
            <a:r>
              <a:rPr altLang="en-US" lang="zh-CN"/>
              <a:t>案例描述：谷歌在内部建立了多种反馈渠道，包括匿名反馈、360度反馈等，以确保员工能够自由地表达自己的意见和建议</a:t>
            </a:r>
            <a:endParaRPr altLang="en-US" lang="zh-CN"/>
          </a:p>
          <a:p>
            <a:r>
              <a:rPr altLang="en-US" lang="zh-CN"/>
              <a:t>案例分析：谷歌的内部反馈机制具有开放、透明、互动的特点，有助于提高员工的工作积极性和企业的创新能力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3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案例背景：介绍案例的企业背景、沟通问题及失败原因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案例描述：详细描述案例中的沟通问题、过程及结果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案例分析：分析案例中的沟通问题、原因及教训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案例启示：总结案例对企业管理沟通的启示和改进方向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改进措施及效果评估</a:t>
            </a:r>
            <a:endParaRPr altLang="en-US" lang="zh-CN"/>
          </a:p>
        </p:txBody>
      </p:sp>
      <p:sp>
        <p:nvSpPr>
          <p:cNvPr id="1050384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86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88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0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效果评估：对沟通效果进行评估，不断改进和优化沟通方式和方法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4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396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398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0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2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4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多样化沟通方式：采用多种沟通方式，如面对面、电话、邮件等，以满足不同沟通需求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08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0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12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4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6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18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及时反馈：及时给予反馈，让对方了解自己的想法和意见，促进有效沟通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2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4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26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28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0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2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明确沟通目标：制定明确的沟通计划，明确沟通目标、内容和方式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6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38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440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2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4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46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建立信任：建立良好的信任关系，提高沟通效果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0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452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未来企业管理沟通的趋势与挑战</a:t>
            </a:r>
            <a:endParaRPr altLang="en-US" dirty="0" lang="zh-CN"/>
          </a:p>
        </p:txBody>
      </p:sp>
      <p:sp>
        <p:nvSpPr>
          <p:cNvPr id="10504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数字化时代下的沟通变革</a:t>
            </a:r>
            <a:endParaRPr altLang="en-US" lang="zh-CN"/>
          </a:p>
        </p:txBody>
      </p:sp>
      <p:sp>
        <p:nvSpPr>
          <p:cNvPr id="10505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数字化时代背景下的沟通方式变革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未来企业管理沟通的趋势：实时、互动、多媒体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未来企业管理沟通面临的挑战：信息安全、隐私保护、跨文化沟通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数字化时代下沟通变革的应对策略：加强技术研发、提高信息安全意识、培养跨文化沟通能力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全球化背景下的跨文化沟通挑战</a:t>
            </a:r>
            <a:endParaRPr altLang="en-US" lang="zh-CN"/>
          </a:p>
        </p:txBody>
      </p:sp>
      <p:sp>
        <p:nvSpPr>
          <p:cNvPr id="10506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全球化趋势下的跨文化沟通需求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不同文化背景下的沟通障碍与误解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跨文化沟通中的语言、非语言因素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应对跨文化沟通挑战的策略与方法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应对未来挑战的企业管理沟通策略</a:t>
            </a:r>
            <a:endParaRPr altLang="en-US" lang="zh-CN"/>
          </a:p>
        </p:txBody>
      </p:sp>
      <p:sp>
        <p:nvSpPr>
          <p:cNvPr id="1050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建立开放、包容的企业文化，鼓励员工积极参与沟通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注重跨部门、跨层级的沟通，打破信息壁垒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培养员工的沟通技巧和领导力，提高团队凝聚力和执行力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利用先进的技术手段，如人工智能、大数据等，提高沟通效率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7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4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4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4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4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4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4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4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4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4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4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4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4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4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4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4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4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4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4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4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4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2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6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2023-12-20T03:01:14Z</dcterms:created>
  <dcterms:modified xsi:type="dcterms:W3CDTF">2023-12-20T03:01:14Z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5daec404a7324ca682833441cc08bf51_21</vt:lpwstr>
  </property>
</Properties>
</file>