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02" r:id="rId1"/>
    <p:sldMasterId id="2147484339" r:id="rId2"/>
  </p:sldMasterIdLst>
  <p:notesMasterIdLst>
    <p:notesMasterId r:id="rId3"/>
  </p:notesMasterIdLst>
  <p:sldIdLst>
    <p:sldId id="543" r:id="rId4"/>
    <p:sldId id="546" r:id="rId5"/>
    <p:sldId id="549" r:id="rId6"/>
    <p:sldId id="552" r:id="rId7"/>
    <p:sldId id="555" r:id="rId8"/>
    <p:sldId id="558" r:id="rId9"/>
    <p:sldId id="561" r:id="rId10"/>
    <p:sldId id="564" r:id="rId11"/>
    <p:sldId id="567" r:id="rId12"/>
    <p:sldId id="570" r:id="rId13"/>
    <p:sldId id="573" r:id="rId14"/>
    <p:sldId id="576" r:id="rId15"/>
    <p:sldId id="579" r:id="rId16"/>
    <p:sldId id="582" r:id="rId17"/>
    <p:sldId id="585" r:id="rId18"/>
    <p:sldId id="588" r:id="rId19"/>
    <p:sldId id="591" r:id="rId20"/>
    <p:sldId id="594" r:id="rId21"/>
    <p:sldId id="597" r:id="rId22"/>
    <p:sldId id="600" r:id="rId23"/>
    <p:sldId id="603" r:id="rId24"/>
    <p:sldId id="606" r:id="rId25"/>
    <p:sldId id="609" r:id="rId26"/>
    <p:sldId id="612" r:id="rId27"/>
    <p:sldId id="615" r:id="rId28"/>
    <p:sldId id="618" r:id="rId29"/>
    <p:sldId id="621" r:id="rId30"/>
    <p:sldId id="624" r:id="rId31"/>
    <p:sldId id="627" r:id="rId32"/>
    <p:sldId id="630" r:id="rId33"/>
    <p:sldId id="633" r:id="rId34"/>
    <p:sldId id="636" r:id="rId35"/>
    <p:sldId id="639" r:id="rId36"/>
    <p:sldId id="642" r:id="rId37"/>
    <p:sldId id="645" r:id="rId38"/>
    <p:sldId id="648" r:id="rId39"/>
    <p:sldId id="651" r:id="rId40"/>
    <p:sldId id="654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03" r:id="rId1"/>
    <p:sldLayoutId id="2147484304" r:id="rId2"/>
    <p:sldLayoutId id="2147484305" r:id="rId3"/>
    <p:sldLayoutId id="2147484306" r:id="rId4"/>
    <p:sldLayoutId id="2147484307" r:id="rId5"/>
    <p:sldLayoutId id="2147484308" r:id="rId6"/>
    <p:sldLayoutId id="2147484309" r:id="rId7"/>
    <p:sldLayoutId id="2147484310" r:id="rId8"/>
    <p:sldLayoutId id="2147484311" r:id="rId9"/>
    <p:sldLayoutId id="2147484312" r:id="rId10"/>
    <p:sldLayoutId id="21474843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智能校园引领学生走向未来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智能校园的背景和意义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智能校园的建设和发展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智能校园的应用和实践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智能校园的未来展望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智能校园的推广和普及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智能校园的背景和意义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智能校园的概念和定义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智能校园的发展历程和现状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智能校园对学生未来的影响和意义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智能校园的未来发展趋势和展望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智能校园的概念和特点</a:t>
            </a:r>
            <a:endParaRPr altLang="en-US" lang="zh-CN"/>
          </a:p>
        </p:txBody>
      </p:sp>
      <p:sp>
        <p:nvSpPr>
          <p:cNvPr id="1049118" name="矩形: 圆角 2"/>
          <p:cNvSpPr/>
          <p:nvPr>
            <p:custDataLst>
              <p:tags r:id="rId1"/>
            </p:custDataLst>
          </p:nvPr>
        </p:nvSpPr>
        <p:spPr>
          <a:xfrm>
            <a:off x="551935" y="1782606"/>
            <a:ext cx="11088027" cy="175564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20" name="Freeform 6"/>
          <p:cNvSpPr/>
          <p:nvPr>
            <p:custDataLst>
              <p:tags r:id="rId2"/>
            </p:custDataLst>
          </p:nvPr>
        </p:nvSpPr>
        <p:spPr bwMode="auto">
          <a:xfrm>
            <a:off x="551935" y="1935856"/>
            <a:ext cx="1249113" cy="144818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2" name="正文"/>
          <p:cNvSpPr txBox="1"/>
          <p:nvPr>
            <p:custDataLst>
              <p:tags r:id="rId3"/>
            </p:custDataLst>
          </p:nvPr>
        </p:nvSpPr>
        <p:spPr>
          <a:xfrm>
            <a:off x="1825589" y="1782606"/>
            <a:ext cx="9621784" cy="175564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概念：智能校园是指利用先进的信息技术，构建一个数字化、网络化、智能化的校园环境，实现教育教学的智能化和管理的现代化。</a:t>
            </a:r>
            <a:endParaRPr altLang="en-US" dirty="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4" name="矩形: 圆角 118"/>
          <p:cNvSpPr/>
          <p:nvPr>
            <p:custDataLst>
              <p:tags r:id="rId4"/>
            </p:custDataLst>
          </p:nvPr>
        </p:nvSpPr>
        <p:spPr>
          <a:xfrm>
            <a:off x="551935" y="4004095"/>
            <a:ext cx="11088027" cy="175564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26" name="正文"/>
          <p:cNvSpPr txBox="1"/>
          <p:nvPr>
            <p:custDataLst>
              <p:tags r:id="rId5"/>
            </p:custDataLst>
          </p:nvPr>
        </p:nvSpPr>
        <p:spPr>
          <a:xfrm>
            <a:off x="1825589" y="4004095"/>
            <a:ext cx="9621784" cy="175564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智能校园具有数字化、网络化、智能化、个性化、人性化等特点，能够提高教育教学的效率和质量，促进学生的全面发展。同时，智能校园还能够提高学校的管理水平和效率，为学校的可持续发展提供有力支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8" name="Freeform 6"/>
          <p:cNvSpPr/>
          <p:nvPr>
            <p:custDataLst>
              <p:tags r:id="rId6"/>
            </p:custDataLst>
          </p:nvPr>
        </p:nvSpPr>
        <p:spPr bwMode="auto">
          <a:xfrm>
            <a:off x="551935" y="4157346"/>
            <a:ext cx="1249113" cy="144818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智能校园的意义和价值</a:t>
            </a:r>
            <a:endParaRPr altLang="en-US" lang="zh-CN"/>
          </a:p>
        </p:txBody>
      </p:sp>
      <p:sp>
        <p:nvSpPr>
          <p:cNvPr id="104916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提升教育质量和效率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促进教育公平和普及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培养学生的创新能力和综合素质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推动教育信息化和现代化发展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智能校园的建设和发展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建设内容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智能管理系统建设：包括学生信息管理、教务管理、安全管理等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智能校园基础设施建设：包括校园网络、数据中心、多媒体教室等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智能教学系统建设：包括在线课程、智能教学平台、虚拟实验室等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智能服务系统建设：包括校园一卡通、智能图书馆、校园超市等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</a:t>
            </a:r>
            <a:endParaRPr altLang="en-US" lang="zh-CN"/>
          </a:p>
        </p:txBody>
      </p:sp>
      <p:sp>
        <p:nvSpPr>
          <p:cNvPr id="10493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建设数字化校园，提高教学效率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实现智能化管理，提升管理效率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营造智能化学习环境，促进学生全面发展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推动教育信息化，促进教育现代化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建设步骤</a:t>
            </a:r>
            <a:endParaRPr altLang="en-US" lang="zh-CN"/>
          </a:p>
        </p:txBody>
      </p:sp>
      <p:sp>
        <p:nvSpPr>
          <p:cNvPr id="1049438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制定建设规划：明确建设目标、范围和时间表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 flipH="1">
            <a:off x="8379038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基础设施建设：包括网络、数据中心、多媒体教室等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30"/>
          <p:cNvSpPr/>
          <p:nvPr>
            <p:custDataLst>
              <p:tags r:id="rId6"/>
            </p:custDataLst>
          </p:nvPr>
        </p:nvSpPr>
        <p:spPr>
          <a:xfrm flipH="1">
            <a:off x="8379038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应用系统建设：教学、管理、服务等方面的智能应用系统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8"/>
          <p:cNvSpPr/>
          <p:nvPr>
            <p:custDataLst>
              <p:tags r:id="rId9"/>
            </p:custDataLst>
          </p:nvPr>
        </p:nvSpPr>
        <p:spPr>
          <a:xfrm flipH="1">
            <a:off x="8379038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信息资源建设：整合各类信息资源，提高利用效率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8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保障措施：加强组织领导、资金保障、技术研发等方面的工作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8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建设成果</a:t>
            </a:r>
            <a:endParaRPr altLang="en-US" lang="zh-CN"/>
          </a:p>
        </p:txBody>
      </p:sp>
      <p:sp>
        <p:nvSpPr>
          <p:cNvPr id="104950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校园管理智能化：通过大数据、人工智能等技术实现学生管理、教务管理等方面的智能化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校园安全保障：采用智能监控、人脸识别等技术提高校园安全性和防范能力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智能校园基础设施建设：包括校园网络、智能终端、物联网设备等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信息化教学应用：利用智能技术提高教学质量和效率，如在线课程、虚拟实验室等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智能校园的应用和实践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</a:t>
            </a:r>
            <a:endParaRPr altLang="en-US" lang="zh-CN"/>
          </a:p>
        </p:txBody>
      </p:sp>
      <p:sp>
        <p:nvSpPr>
          <p:cNvPr id="10496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在线课程资源丰富，满足学生个性化需求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智能教学系统，实现精准化辅导和评估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在线考试系统，方便快捷地进行考试管理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跨地域教育资源共享，缩小城乡教育差距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智能管理</a:t>
            </a:r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智能校园管理系统：实现学生信息、课程、资源等全面管理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智能教学系统：个性化教学，提高教学效果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智能安全系统：实时监控校园安全，保障师生安全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智能后勤管理系统：提高后勤服务质量，优化校园环境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智能服务</a:t>
            </a:r>
            <a:endParaRPr altLang="en-US" lang="zh-CN"/>
          </a:p>
        </p:txBody>
      </p:sp>
      <p:sp>
        <p:nvSpPr>
          <p:cNvPr id="10497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智能图书馆：提供便捷的图书借阅、查询和推荐服务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智能教室：实现远程教学、互动教学和智能化课堂管理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智能实验室：提供实验设备预约、实验过程管理和实验数据分析等功能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智能校园卡：实现身份识别、消费支付、门禁管理等校园生活服务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智能安全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智能应急系统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智能消防系统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智能门禁系统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校园安全监控系统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物联网技术：实现校园设备的互联互通，提高校园管理的效率和便捷性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云计算技术：构建高效、稳定的云服务，为智能校园提供更加可靠的技术支持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人工智能技术：提升智能校园的智能化水平，为学生提供更加便捷的服务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大数据技术：加强数据挖掘和分析，为学校决策提供更加准确的数据支持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应用拓展领域</a:t>
            </a:r>
            <a:endParaRPr altLang="en-US" lang="zh-CN"/>
          </a:p>
        </p:txBody>
      </p:sp>
      <p:sp>
        <p:nvSpPr>
          <p:cNvPr id="10500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智能安全：利用物联网、人脸识别等技术，提高校园安全防范水平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智能教育：利用人工智能技术，为学生提供个性化、高效的学习体验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智能管理：通过大数据、云计算等技术，实现校园资源的优化配置和高效管理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智能生活：通过智能设备、智能家居等技术，为学生提供更加便捷、舒适的生活体验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人工智能技术不断升级，推动智能校园向更高层次发展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物联网技术将实现校园内各种设备的互联互通，提高管理效率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大数据技术将为智能校园提供更加精准的学生个性化服务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云计算技术将为智能校园提供更加稳定、高效的技术支持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50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挑战：技术更新迅速，需要不断跟进和学习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机遇：利用智能技术提高教育质量和效率，促进教育公平和创新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挑战：需要解决数据安全和隐私保护等问题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机遇：通过智能技术改善校园环境，提高师生生活品质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智能校园的推广和普及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推广策略</a:t>
            </a:r>
            <a:endParaRPr altLang="en-US" lang="zh-CN"/>
          </a:p>
        </p:txBody>
      </p:sp>
      <p:sp>
        <p:nvSpPr>
          <p:cNvPr id="105028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试点推广：先在部分班级或学校进行试点，通过实际应用效果来吸引更多的学校加入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宣传教育：通过校园宣传、讲座、展览等活动，向学生和家长介绍智能校园的概念和优势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合作推广：与相关企业或机构合作，共同推广智能校园，扩大影响力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政策支持：争取政府部门的政策支持，为智能校园的推广提供更多的资源和保障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普及途径</a:t>
            </a:r>
            <a:endParaRPr altLang="en-US" lang="zh-CN"/>
          </a:p>
        </p:txBody>
      </p:sp>
      <p:sp>
        <p:nvSpPr>
          <p:cNvPr id="10503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政府支持：政府加大对智能校园的投入和支持力度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学校合作：学校与科技公司合作，共同推广智能校园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社会宣传：通过媒体、社交平台等渠道宣传智能校园的优势和特点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家长参与：家长积极参与到智能校园的建设中，共同推动其普及和发展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</a:t>
            </a:r>
            <a:endParaRPr altLang="en-US" lang="zh-CN"/>
          </a:p>
        </p:txBody>
      </p:sp>
      <p:sp>
        <p:nvSpPr>
          <p:cNvPr id="10504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政府与学校合作：政府提供政策支持和资金投入，学校负责具体实施和推广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企业与学校合作：企业提供技术支持和资源支持，学校提供人才培养和项目合作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社会组织与学校合作：社会组织提供社会资源和公益支持，学校提供人才培养和项目合作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学术机构与学校合作：学术机构提供学术支持和研究成果，学校提供人才培养和项目合作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社会效益</a:t>
            </a:r>
            <a:endParaRPr altLang="en-US" lang="zh-CN"/>
          </a:p>
        </p:txBody>
      </p:sp>
      <p:sp>
        <p:nvSpPr>
          <p:cNvPr id="10504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提高教育质量：智能校园通过先进的技术手段，提高教学质量和效果，使学生更好地掌握知识和技能。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促进教育公平：智能校园的普及有助于缩小城乡、地区之间的教育差距，让更多学生享受到优质教育资源。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培养创新人才：智能校园注重培养学生的创新能力和实践能力，为未来社会培养更多高素质人才。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推动经济发展：智能校园的建设和发展需要大量的技术支持和人才保障，这将促进相关产业的发展，推动经济增长。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智能校园的案例和经验分享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5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案例三：某高中的智能教学系统推广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案例一：某中学的智能校园建设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案例二：某大学的智慧教室应用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案例四：某小学的智能安全管理系统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经验分享和交流</a:t>
            </a:r>
            <a:endParaRPr altLang="en-US" lang="zh-CN"/>
          </a:p>
        </p:txBody>
      </p:sp>
      <p:sp>
        <p:nvSpPr>
          <p:cNvPr id="105065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智能校园对学生成长的积极影响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未来智能校园的发展趋势与展望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智能校园建设过程中的挑战与应对策略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智能校园建设成功案例的介绍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案例分析和启示</a:t>
            </a:r>
            <a:endParaRPr altLang="en-US" lang="zh-CN"/>
          </a:p>
        </p:txBody>
      </p:sp>
      <p:sp>
        <p:nvSpPr>
          <p:cNvPr id="10507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案例一：某中学的智能校园建设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案例二：某大学的智能校园应用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案例分析：智能校园对学生、教师和学校的影响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启示：如何推广智能校园，为学生和教师创造更好的学习和工作环境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8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78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8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1_1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1*l_h_a*1_1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1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1_1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1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1*l_h_a*1_2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6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11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2023-12-16T04:17:55Z</dcterms:created>
  <dcterms:modified xsi:type="dcterms:W3CDTF">2023-12-16T04:17:55Z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150997570baa4a96b783200e2d19a68b_21</vt:lpwstr>
  </property>
</Properties>
</file>