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399" r:id="rId1"/>
    <p:sldMasterId id="2147486436" r:id="rId2"/>
  </p:sldMasterIdLst>
  <p:notesMasterIdLst>
    <p:notesMasterId r:id="rId3"/>
  </p:notesMasterIdLst>
  <p:sldIdLst>
    <p:sldId id="1478" r:id="rId4"/>
    <p:sldId id="1481" r:id="rId5"/>
    <p:sldId id="1484" r:id="rId6"/>
    <p:sldId id="1487" r:id="rId7"/>
    <p:sldId id="1493" r:id="rId9"/>
    <p:sldId id="1496" r:id="rId10"/>
    <p:sldId id="1499" r:id="rId11"/>
    <p:sldId id="1502" r:id="rId12"/>
    <p:sldId id="1508" r:id="rId14"/>
    <p:sldId id="1511" r:id="rId15"/>
    <p:sldId id="1514" r:id="rId16"/>
    <p:sldId id="1517" r:id="rId17"/>
    <p:sldId id="1520" r:id="rId18"/>
    <p:sldId id="1526" r:id="rId20"/>
    <p:sldId id="1529" r:id="rId21"/>
    <p:sldId id="1532" r:id="rId22"/>
    <p:sldId id="1535" r:id="rId23"/>
    <p:sldId id="1538" r:id="rId24"/>
    <p:sldId id="1544" r:id="rId26"/>
    <p:sldId id="1547" r:id="rId27"/>
    <p:sldId id="1550" r:id="rId28"/>
    <p:sldId id="1553" r:id="rId29"/>
    <p:sldId id="1559" r:id="rId31"/>
    <p:sldId id="1562" r:id="rId32"/>
    <p:sldId id="1565"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400" r:id="rId1"/>
    <p:sldLayoutId id="2147486401" r:id="rId2"/>
    <p:sldLayoutId id="2147486402" r:id="rId3"/>
    <p:sldLayoutId id="2147486403" r:id="rId4"/>
    <p:sldLayoutId id="2147486404" r:id="rId5"/>
    <p:sldLayoutId id="2147486405" r:id="rId6"/>
    <p:sldLayoutId id="2147486406" r:id="rId7"/>
    <p:sldLayoutId id="2147486407" r:id="rId8"/>
    <p:sldLayoutId id="2147486408" r:id="rId9"/>
    <p:sldLayoutId id="2147486409" r:id="rId10"/>
    <p:sldLayoutId id="214748641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437" r:id="rId1"/>
    <p:sldLayoutId id="2147486438" r:id="rId2"/>
    <p:sldLayoutId id="2147486439" r:id="rId3"/>
    <p:sldLayoutId id="2147486440" r:id="rId4"/>
    <p:sldLayoutId id="2147486441" r:id="rId5"/>
    <p:sldLayoutId id="2147486442" r:id="rId6"/>
    <p:sldLayoutId id="2147486443" r:id="rId7"/>
    <p:sldLayoutId id="2147486444" r:id="rId8"/>
    <p:sldLayoutId id="2147486445" r:id="rId9"/>
    <p:sldLayoutId id="2147486446" r:id="rId10"/>
    <p:sldLayoutId id="214748644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tags" Target="../tags/tag260.xml"/><Relationship Id="rId18" Type="http://schemas.openxmlformats.org/officeDocument/2006/relationships/tags" Target="../tags/tag261.xml"/><Relationship Id="rId19" Type="http://schemas.openxmlformats.org/officeDocument/2006/relationships/tags" Target="../tags/tag262.xml"/><Relationship Id="rId20" Type="http://schemas.openxmlformats.org/officeDocument/2006/relationships/tags" Target="../tags/tag263.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tags" Target="../tags/tag278.xml"/><Relationship Id="rId16" Type="http://schemas.openxmlformats.org/officeDocument/2006/relationships/tags" Target="../tags/tag279.xml"/><Relationship Id="rId17" Type="http://schemas.openxmlformats.org/officeDocument/2006/relationships/tags" Target="../tags/tag280.xml"/><Relationship Id="rId18" Type="http://schemas.openxmlformats.org/officeDocument/2006/relationships/tags" Target="../tags/tag281.xml"/><Relationship Id="rId19" Type="http://schemas.openxmlformats.org/officeDocument/2006/relationships/tags" Target="../tags/tag282.xml"/><Relationship Id="rId20" Type="http://schemas.openxmlformats.org/officeDocument/2006/relationships/tags" Target="../tags/tag283.xml"/><Relationship Id="rId21" Type="http://schemas.openxmlformats.org/officeDocument/2006/relationships/tags" Target="../tags/tag284.xml"/><Relationship Id="rId22" Type="http://schemas.openxmlformats.org/officeDocument/2006/relationships/tags" Target="../tags/tag285.xml"/><Relationship Id="rId23" Type="http://schemas.openxmlformats.org/officeDocument/2006/relationships/tags" Target="../tags/tag286.xml"/><Relationship Id="rId24" Type="http://schemas.openxmlformats.org/officeDocument/2006/relationships/tags" Target="../tags/tag287.xml"/><Relationship Id="rId25" Type="http://schemas.openxmlformats.org/officeDocument/2006/relationships/tags" Target="../tags/tag288.xml"/><Relationship Id="rId26" Type="http://schemas.openxmlformats.org/officeDocument/2006/relationships/tags" Target="../tags/tag289.xml"/><Relationship Id="rId27" Type="http://schemas.openxmlformats.org/officeDocument/2006/relationships/tags" Target="../tags/tag290.xml"/><Relationship Id="rId28" Type="http://schemas.openxmlformats.org/officeDocument/2006/relationships/tags" Target="../tags/tag291.xml"/><Relationship Id="rId29" Type="http://schemas.openxmlformats.org/officeDocument/2006/relationships/tags" Target="../tags/tag292.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tags" Target="../tags/tag332.xml"/><Relationship Id="rId14" Type="http://schemas.openxmlformats.org/officeDocument/2006/relationships/tags" Target="../tags/tag333.xml"/><Relationship Id="rId15" Type="http://schemas.openxmlformats.org/officeDocument/2006/relationships/tags" Target="../tags/tag334.xml"/><Relationship Id="rId16" Type="http://schemas.openxmlformats.org/officeDocument/2006/relationships/tags" Target="../tags/tag335.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人工智能在餐饮行业的应用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fontScale="8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人工智能在餐饮行业的应用背景</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fontScale="8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人工智能在餐饮行业的应用场景</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fontScale="8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人工智能在餐饮行业的优势与挑战</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75714"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人工智能在餐饮行业的未来发展前景</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总结与展望</a:t>
            </a:r>
            <a:endPar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人工智能在餐饮行业的应用背景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餐饮行业的发展趋势</a:t>
            </a:r>
            <a:endParaRPr altLang="en-US" lang="zh-CN"/>
          </a:p>
        </p:txBody>
      </p:sp>
      <p:sp>
        <p:nvSpPr>
          <p:cNvPr id="104914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市场竞争激烈：餐饮行业竞争激烈，企业需要不断创新以保持竞争优势。</a:t>
            </a:r>
            <a:endParaRPr altLang="en-US" sz="1400" lang="zh-CN" spc="150">
              <a:solidFill>
                <a:schemeClr val="tx1"/>
              </a:solidFill>
              <a:effectLst/>
              <a:latin typeface="+mn-ea"/>
              <a:sym typeface="+mn-ea"/>
            </a:endParaRPr>
          </a:p>
        </p:txBody>
      </p:sp>
      <p:sp>
        <p:nvSpPr>
          <p:cNvPr id="104915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消费者需求多样化：消费者对餐饮的需求越来越多样化，要求菜品口感、品质、服务等方面不断提升。</a:t>
            </a:r>
            <a:endParaRPr altLang="en-US" dirty="0" sz="1400" lang="zh-CN" spc="150">
              <a:solidFill>
                <a:schemeClr val="tx1"/>
              </a:solidFill>
              <a:effectLst/>
              <a:latin typeface="+mn-ea"/>
              <a:sym typeface="+mn-ea"/>
            </a:endParaRPr>
          </a:p>
        </p:txBody>
      </p:sp>
      <p:sp>
        <p:nvSpPr>
          <p:cNvPr id="1049160"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科技应用提升：随着科技的发展，人工智能、大数据等技术在餐饮行业的应用不断提升，为餐饮企业提供了更多的发展机遇。</a:t>
            </a:r>
            <a:endParaRPr altLang="en-US" sz="1400" lang="zh-CN" spc="150">
              <a:solidFill>
                <a:schemeClr val="tx1"/>
              </a:solidFill>
              <a:effectLst/>
              <a:latin typeface="+mn-ea"/>
              <a:sym typeface="+mn-ea"/>
            </a:endParaRPr>
          </a:p>
        </p:txBody>
      </p:sp>
      <p:sp>
        <p:nvSpPr>
          <p:cNvPr id="104916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绿色环保理念：越来越多的消费者关注环保和健康，餐饮企业需要注重绿色环保理念，推广健康饮食。</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14" name="标题 2"/>
          <p:cNvSpPr>
            <a:spLocks noGrp="1"/>
          </p:cNvSpPr>
          <p:nvPr>
            <p:ph type="title" idx="5"/>
          </p:nvPr>
        </p:nvSpPr>
        <p:spPr/>
        <p:txBody>
          <a:bodyPr>
            <a:normAutofit fontScale="91667"/>
          </a:bodyPr>
          <a:p>
            <a:r>
              <a:rPr altLang="en-US" lang="zh-CN"/>
              <a:t>人工智能技术的普及</a:t>
            </a:r>
            <a:endParaRPr altLang="en-US" lang="zh-CN"/>
          </a:p>
        </p:txBody>
      </p:sp>
      <p:sp>
        <p:nvSpPr>
          <p:cNvPr id="104921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人工智能技术在各个领域的应用</a:t>
            </a:r>
            <a:endParaRPr altLang="en-US" sz="1400" lang="zh-CN" spc="150">
              <a:solidFill>
                <a:schemeClr val="tx1"/>
              </a:solidFill>
              <a:effectLst/>
              <a:latin typeface="+mn-ea"/>
              <a:sym typeface="+mn-ea"/>
            </a:endParaRPr>
          </a:p>
        </p:txBody>
      </p:sp>
      <p:sp>
        <p:nvSpPr>
          <p:cNvPr id="104922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人工智能技术的发展历程</a:t>
            </a:r>
            <a:endParaRPr altLang="en-US" dirty="0" sz="1400" lang="zh-CN" spc="150">
              <a:solidFill>
                <a:schemeClr val="tx1"/>
              </a:solidFill>
              <a:effectLst/>
              <a:latin typeface="+mn-ea"/>
              <a:sym typeface="+mn-ea"/>
            </a:endParaRPr>
          </a:p>
        </p:txBody>
      </p:sp>
      <p:sp>
        <p:nvSpPr>
          <p:cNvPr id="104922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人工智能技术在餐饮行业的应用背景</a:t>
            </a:r>
            <a:endParaRPr altLang="en-US" sz="1400" lang="zh-CN" spc="150">
              <a:solidFill>
                <a:schemeClr val="tx1"/>
              </a:solidFill>
              <a:effectLst/>
              <a:latin typeface="+mn-ea"/>
              <a:sym typeface="+mn-ea"/>
            </a:endParaRPr>
          </a:p>
        </p:txBody>
      </p:sp>
      <p:sp>
        <p:nvSpPr>
          <p:cNvPr id="104923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人工智能技术对餐饮行业的影响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82" name="标题 2"/>
          <p:cNvSpPr>
            <a:spLocks noGrp="1"/>
          </p:cNvSpPr>
          <p:nvPr>
            <p:ph type="title" idx="5"/>
          </p:nvPr>
        </p:nvSpPr>
        <p:spPr/>
        <p:txBody>
          <a:bodyPr>
            <a:normAutofit fontScale="91667"/>
          </a:bodyPr>
          <a:p>
            <a:r>
              <a:rPr altLang="en-US" lang="zh-CN"/>
              <a:t>人工智能在餐饮行业的应用意义</a:t>
            </a:r>
            <a:endParaRPr altLang="en-US" lang="zh-CN"/>
          </a:p>
        </p:txBody>
      </p:sp>
      <p:sp>
        <p:nvSpPr>
          <p:cNvPr id="104928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提高餐饮服务效率：通过自动化和智能化技术，减少人工操作，提高服务速度和准确性</a:t>
            </a:r>
            <a:endParaRPr altLang="en-US" dirty="0" sz="1200" lang="zh-CN" spc="150">
              <a:solidFill>
                <a:schemeClr val="tx1">
                  <a:lumMod val="65000"/>
                  <a:lumOff val="35000"/>
                </a:schemeClr>
              </a:solidFill>
              <a:latin typeface="+mn-ea"/>
              <a:sym typeface="+mn-ea"/>
            </a:endParaRPr>
          </a:p>
        </p:txBody>
      </p:sp>
      <p:sp>
        <p:nvSpPr>
          <p:cNvPr id="104928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提升顾客体验：通过智能点餐、推荐系统等，提供更加个性化的服务，提高顾客满意度</a:t>
            </a:r>
            <a:endParaRPr altLang="en-US" dirty="0" sz="1200" lang="zh-CN" spc="150">
              <a:solidFill>
                <a:schemeClr val="tx1">
                  <a:lumMod val="65000"/>
                  <a:lumOff val="35000"/>
                </a:schemeClr>
              </a:solidFill>
              <a:latin typeface="+mn-ea"/>
              <a:sym typeface="+mn-ea"/>
            </a:endParaRPr>
          </a:p>
        </p:txBody>
      </p:sp>
      <p:sp>
        <p:nvSpPr>
          <p:cNvPr id="104928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降低运营成本：通过自动化和智能化技术，减少人力成本，提高运营效率</a:t>
            </a:r>
            <a:endParaRPr altLang="en-US" dirty="0" sz="1200" lang="zh-CN" spc="150">
              <a:solidFill>
                <a:schemeClr val="tx1">
                  <a:lumMod val="65000"/>
                  <a:lumOff val="35000"/>
                </a:schemeClr>
              </a:solidFill>
              <a:latin typeface="+mn-ea"/>
              <a:sym typeface="+mn-ea"/>
            </a:endParaRPr>
          </a:p>
        </p:txBody>
      </p:sp>
      <p:sp>
        <p:nvSpPr>
          <p:cNvPr id="104929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推动餐饮行业创新：人工智能技术的应用将推动餐饮行业向数字化、智能化方向发展，为行业带来新的商业机会和发展空间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42"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44" name="标题 6"/>
          <p:cNvSpPr>
            <a:spLocks noGrp="1"/>
          </p:cNvSpPr>
          <p:nvPr>
            <p:ph type="title" idx="1"/>
            <p:custDataLst>
              <p:tags r:id="rId2"/>
            </p:custDataLst>
          </p:nvPr>
        </p:nvSpPr>
        <p:spPr/>
        <p:txBody>
          <a:bodyPr>
            <a:normAutofit fontScale="90000"/>
          </a:bodyPr>
          <a:p>
            <a:r>
              <a:rPr altLang="en-US" lang="zh-CN"/>
              <a:t>人工智能在餐饮行业的应用场景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58" name="标题 2"/>
          <p:cNvSpPr>
            <a:spLocks noGrp="1"/>
          </p:cNvSpPr>
          <p:nvPr>
            <p:ph type="title" idx="5"/>
          </p:nvPr>
        </p:nvSpPr>
        <p:spPr/>
        <p:txBody>
          <a:bodyPr>
            <a:normAutofit fontScale="91667"/>
          </a:bodyPr>
          <a:p>
            <a:r>
              <a:rPr altLang="en-US" lang="zh-CN"/>
              <a:t>智能点餐系统</a:t>
            </a:r>
            <a:endParaRPr altLang="en-US" lang="zh-CN"/>
          </a:p>
        </p:txBody>
      </p:sp>
      <p:sp>
        <p:nvSpPr>
          <p:cNvPr id="1049460" name="正文"/>
          <p:cNvSpPr txBox="1"/>
          <p:nvPr>
            <p:custDataLst>
              <p:tags r:id="rId1"/>
            </p:custDataLst>
          </p:nvPr>
        </p:nvSpPr>
        <p:spPr>
          <a:xfrm>
            <a:off x="3190387" y="5605697"/>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优势：智能点餐系统具有快速、准确、方便等优点，能够提高餐厅的运营效率和顾客满意度，同时减少人工成本和错误率</a:t>
            </a:r>
            <a:endParaRPr altLang="en-US" dirty="0" sz="1400" lang="zh-CN" spc="150">
              <a:solidFill>
                <a:schemeClr val="tx1">
                  <a:lumMod val="65000"/>
                  <a:lumOff val="35000"/>
                </a:schemeClr>
              </a:solidFill>
              <a:latin typeface="+mn-ea"/>
              <a:sym typeface="+mn-ea"/>
            </a:endParaRPr>
          </a:p>
        </p:txBody>
      </p:sp>
      <p:sp>
        <p:nvSpPr>
          <p:cNvPr id="1049462" name="标题"/>
          <p:cNvSpPr txBox="1"/>
          <p:nvPr>
            <p:custDataLst>
              <p:tags r:id="rId2"/>
            </p:custDataLst>
          </p:nvPr>
        </p:nvSpPr>
        <p:spPr>
          <a:xfrm>
            <a:off x="3190387" y="5141077"/>
            <a:ext cx="5802070" cy="429467"/>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464" name="正文"/>
          <p:cNvSpPr txBox="1"/>
          <p:nvPr>
            <p:custDataLst>
              <p:tags r:id="rId3"/>
            </p:custDataLst>
          </p:nvPr>
        </p:nvSpPr>
        <p:spPr>
          <a:xfrm>
            <a:off x="3194175" y="4389857"/>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技术实现：智能点餐系统采用语音识别、图像识别等技术，能够快速准确地识别顾客的语音和手势指令，实现自动化点餐</a:t>
            </a:r>
            <a:endParaRPr altLang="en-US" dirty="0" sz="1400" lang="zh-CN" spc="150">
              <a:solidFill>
                <a:schemeClr val="tx1">
                  <a:lumMod val="65000"/>
                  <a:lumOff val="35000"/>
                </a:schemeClr>
              </a:solidFill>
              <a:latin typeface="+mn-ea"/>
              <a:sym typeface="+mn-ea"/>
            </a:endParaRPr>
          </a:p>
        </p:txBody>
      </p:sp>
      <p:sp>
        <p:nvSpPr>
          <p:cNvPr id="1049466" name="标题"/>
          <p:cNvSpPr txBox="1"/>
          <p:nvPr>
            <p:custDataLst>
              <p:tags r:id="rId4"/>
            </p:custDataLst>
          </p:nvPr>
        </p:nvSpPr>
        <p:spPr>
          <a:xfrm>
            <a:off x="3194175" y="3924605"/>
            <a:ext cx="5802070" cy="429467"/>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468" name="正文"/>
          <p:cNvSpPr txBox="1"/>
          <p:nvPr>
            <p:custDataLst>
              <p:tags r:id="rId5"/>
            </p:custDataLst>
          </p:nvPr>
        </p:nvSpPr>
        <p:spPr>
          <a:xfrm>
            <a:off x="3190387" y="1955651"/>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简介：智能点餐系统是一种基于人工智能技术的点餐系统，通过语音识别、图像识别等技术实现快速、准确的点餐服务</a:t>
            </a:r>
            <a:endParaRPr altLang="en-US" dirty="0" sz="1400" lang="zh-CN" spc="150">
              <a:solidFill>
                <a:schemeClr val="tx1">
                  <a:lumMod val="65000"/>
                  <a:lumOff val="35000"/>
                </a:schemeClr>
              </a:solidFill>
              <a:latin typeface="+mn-ea"/>
              <a:sym typeface="+mn-ea"/>
            </a:endParaRPr>
          </a:p>
        </p:txBody>
      </p:sp>
      <p:sp>
        <p:nvSpPr>
          <p:cNvPr id="1049470" name="标题"/>
          <p:cNvSpPr txBox="1"/>
          <p:nvPr>
            <p:custDataLst>
              <p:tags r:id="rId6"/>
            </p:custDataLst>
          </p:nvPr>
        </p:nvSpPr>
        <p:spPr>
          <a:xfrm>
            <a:off x="3190387" y="1490400"/>
            <a:ext cx="5802070" cy="429467"/>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472" name="正文"/>
          <p:cNvSpPr txBox="1"/>
          <p:nvPr>
            <p:custDataLst>
              <p:tags r:id="rId7"/>
            </p:custDataLst>
          </p:nvPr>
        </p:nvSpPr>
        <p:spPr>
          <a:xfrm>
            <a:off x="3194175" y="3172754"/>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应用场景：在餐厅内，顾客可以通过智能点餐系统直接与机器人交互，选择菜品、确认下单、支付等操作，提高点餐效率和顾客体验</a:t>
            </a:r>
            <a:endParaRPr altLang="en-US" dirty="0" sz="1400" lang="zh-CN" spc="150">
              <a:solidFill>
                <a:schemeClr val="tx1">
                  <a:lumMod val="65000"/>
                  <a:lumOff val="35000"/>
                </a:schemeClr>
              </a:solidFill>
              <a:latin typeface="+mn-ea"/>
              <a:sym typeface="+mn-ea"/>
            </a:endParaRPr>
          </a:p>
        </p:txBody>
      </p:sp>
      <p:sp>
        <p:nvSpPr>
          <p:cNvPr id="1049474" name="标题"/>
          <p:cNvSpPr txBox="1"/>
          <p:nvPr>
            <p:custDataLst>
              <p:tags r:id="rId8"/>
            </p:custDataLst>
          </p:nvPr>
        </p:nvSpPr>
        <p:spPr>
          <a:xfrm>
            <a:off x="3194175" y="2706871"/>
            <a:ext cx="5802070" cy="429467"/>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26" name="标题 2"/>
          <p:cNvSpPr>
            <a:spLocks noGrp="1"/>
          </p:cNvSpPr>
          <p:nvPr>
            <p:ph type="title" idx="5"/>
          </p:nvPr>
        </p:nvSpPr>
        <p:spPr/>
        <p:txBody>
          <a:bodyPr>
            <a:normAutofit fontScale="91667"/>
          </a:bodyPr>
          <a:p>
            <a:r>
              <a:rPr altLang="en-US" lang="zh-CN"/>
              <a:t>智能推荐系统</a:t>
            </a:r>
            <a:endParaRPr altLang="en-US" lang="zh-CN"/>
          </a:p>
        </p:txBody>
      </p:sp>
      <p:sp>
        <p:nvSpPr>
          <p:cNvPr id="1049528" name="Rectangle 6"/>
          <p:cNvSpPr/>
          <p:nvPr>
            <p:custDataLst>
              <p:tags r:id="rId1"/>
            </p:custDataLst>
          </p:nvPr>
        </p:nvSpPr>
        <p:spPr>
          <a:xfrm>
            <a:off x="810568" y="178983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30" name="Rectangle 6"/>
          <p:cNvSpPr/>
          <p:nvPr>
            <p:custDataLst>
              <p:tags r:id="rId2"/>
            </p:custDataLst>
          </p:nvPr>
        </p:nvSpPr>
        <p:spPr>
          <a:xfrm>
            <a:off x="810568" y="292527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32" name="Rectangle 6"/>
          <p:cNvSpPr/>
          <p:nvPr>
            <p:custDataLst>
              <p:tags r:id="rId3"/>
            </p:custDataLst>
          </p:nvPr>
        </p:nvSpPr>
        <p:spPr>
          <a:xfrm>
            <a:off x="810568" y="406136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34" name="Rectangle 6"/>
          <p:cNvSpPr/>
          <p:nvPr>
            <p:custDataLst>
              <p:tags r:id="rId4"/>
            </p:custDataLst>
          </p:nvPr>
        </p:nvSpPr>
        <p:spPr>
          <a:xfrm>
            <a:off x="810568" y="5196807"/>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36" name="矩形: 圆角 26"/>
          <p:cNvSpPr/>
          <p:nvPr>
            <p:custDataLst>
              <p:tags r:id="rId5"/>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538" name="矩形: 圆角 27"/>
          <p:cNvSpPr/>
          <p:nvPr>
            <p:custDataLst>
              <p:tags r:id="rId6"/>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40" name="矩形: 圆角 28"/>
          <p:cNvSpPr/>
          <p:nvPr>
            <p:custDataLst>
              <p:tags r:id="rId7"/>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542" name="矩形: 圆角 29"/>
          <p:cNvSpPr/>
          <p:nvPr>
            <p:custDataLst>
              <p:tags r:id="rId8"/>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44" name="正文"/>
          <p:cNvSpPr txBox="1"/>
          <p:nvPr>
            <p:custDataLst>
              <p:tags r:id="rId9"/>
            </p:custDataLst>
          </p:nvPr>
        </p:nvSpPr>
        <p:spPr>
          <a:xfrm>
            <a:off x="2793467" y="179428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000" lang="zh-CN" spc="150">
                <a:solidFill>
                  <a:schemeClr val="tx1">
                    <a:lumMod val="65000"/>
                    <a:lumOff val="35000"/>
                  </a:schemeClr>
                </a:solidFill>
                <a:latin typeface="+mn-ea"/>
              </a:rPr>
              <a:t>简介：智能推荐系统是一种基于人工智能技术的个性化推荐系统，可以根据用户的口味、偏好和历史消费记录等信息，为用户提供个性化的菜品推荐和菜单定制服务。</a:t>
            </a:r>
            <a:endParaRPr altLang="en-US" sz="1000" lang="zh-CN" spc="150">
              <a:solidFill>
                <a:schemeClr val="tx1">
                  <a:lumMod val="65000"/>
                  <a:lumOff val="35000"/>
                </a:schemeClr>
              </a:solidFill>
              <a:latin typeface="+mn-ea"/>
            </a:endParaRPr>
          </a:p>
        </p:txBody>
      </p:sp>
      <p:sp>
        <p:nvSpPr>
          <p:cNvPr id="1049546" name="标题"/>
          <p:cNvSpPr txBox="1"/>
          <p:nvPr>
            <p:custDataLst>
              <p:tags r:id="rId10"/>
            </p:custDataLst>
          </p:nvPr>
        </p:nvSpPr>
        <p:spPr>
          <a:xfrm>
            <a:off x="712027" y="179428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48" name="正文"/>
          <p:cNvSpPr txBox="1"/>
          <p:nvPr>
            <p:custDataLst>
              <p:tags r:id="rId11"/>
            </p:custDataLst>
          </p:nvPr>
        </p:nvSpPr>
        <p:spPr>
          <a:xfrm>
            <a:off x="2793467" y="2929728"/>
            <a:ext cx="8641705" cy="745500"/>
          </a:xfrm>
          <a:prstGeom prst="rect"/>
          <a:noFill/>
        </p:spPr>
        <p:txBody>
          <a:bodyPr anchor="ctr" anchorCtr="0" bIns="46800" lIns="90000" rIns="90000" rtlCol="0" tIns="46800" wrap="square">
            <a:normAutofit fontScale="62857" lnSpcReduction="10000"/>
          </a:bodyPr>
          <a:p>
            <a:pPr>
              <a:lnSpc>
                <a:spcPct val="130000"/>
              </a:lnSpc>
              <a:spcAft>
                <a:spcPts val="1000"/>
              </a:spcAft>
            </a:pPr>
            <a:r>
              <a:rPr altLang="en-US" sz="1400" lang="zh-CN" spc="150">
                <a:solidFill>
                  <a:schemeClr val="tx1">
                    <a:lumMod val="65000"/>
                    <a:lumOff val="35000"/>
                  </a:schemeClr>
                </a:solidFill>
                <a:latin typeface="+mn-ea"/>
              </a:rPr>
              <a:t>应用场景：在餐饮行业中，智能推荐系统可以应用于餐厅、外卖平台和美食推荐平台等场景。例如，在餐厅中，智能推荐系统可以根据用户的口味和偏好，为用户推荐适合的菜品和饮品；在外卖平台上，智能推荐系统可以根据用户的消费记录和偏好，为用户推荐合适的套餐和优惠活动；在美食推荐平台上，智能推荐系统可以根据用户的历史消费记录和偏好，为用户推荐附近的美食和餐厅。</a:t>
            </a:r>
            <a:endParaRPr altLang="en-US" sz="1400" lang="zh-CN" spc="150">
              <a:solidFill>
                <a:schemeClr val="tx1">
                  <a:lumMod val="65000"/>
                  <a:lumOff val="35000"/>
                </a:schemeClr>
              </a:solidFill>
              <a:latin typeface="+mn-ea"/>
            </a:endParaRPr>
          </a:p>
        </p:txBody>
      </p:sp>
      <p:sp>
        <p:nvSpPr>
          <p:cNvPr id="1049550" name="标题"/>
          <p:cNvSpPr txBox="1"/>
          <p:nvPr>
            <p:custDataLst>
              <p:tags r:id="rId12"/>
            </p:custDataLst>
          </p:nvPr>
        </p:nvSpPr>
        <p:spPr>
          <a:xfrm>
            <a:off x="712027" y="292972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52" name="正文"/>
          <p:cNvSpPr txBox="1"/>
          <p:nvPr>
            <p:custDataLst>
              <p:tags r:id="rId13"/>
            </p:custDataLst>
          </p:nvPr>
        </p:nvSpPr>
        <p:spPr>
          <a:xfrm>
            <a:off x="2793467" y="406517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000" lang="zh-CN" spc="150">
                <a:solidFill>
                  <a:schemeClr val="tx1">
                    <a:lumMod val="65000"/>
                    <a:lumOff val="35000"/>
                  </a:schemeClr>
                </a:solidFill>
                <a:latin typeface="+mn-ea"/>
              </a:rPr>
              <a:t>优势：智能推荐系统可以提高餐饮行业的服务质量和用户体验，同时也可以帮助餐厅提高销售额和用户满意度。通过个性化推荐和菜单定制服务，用户可以更加便捷地找到适合自己的菜品和饮品，同时也可以提高用户的满意度和忠诚度。</a:t>
            </a:r>
            <a:endParaRPr altLang="en-US" sz="1000" lang="zh-CN" spc="150">
              <a:solidFill>
                <a:schemeClr val="tx1">
                  <a:lumMod val="65000"/>
                  <a:lumOff val="35000"/>
                </a:schemeClr>
              </a:solidFill>
              <a:latin typeface="+mn-ea"/>
            </a:endParaRPr>
          </a:p>
        </p:txBody>
      </p:sp>
      <p:sp>
        <p:nvSpPr>
          <p:cNvPr id="1049554" name="标题"/>
          <p:cNvSpPr txBox="1"/>
          <p:nvPr>
            <p:custDataLst>
              <p:tags r:id="rId14"/>
            </p:custDataLst>
          </p:nvPr>
        </p:nvSpPr>
        <p:spPr>
          <a:xfrm>
            <a:off x="712027" y="406517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56" name="正文"/>
          <p:cNvSpPr txBox="1"/>
          <p:nvPr>
            <p:custDataLst>
              <p:tags r:id="rId15"/>
            </p:custDataLst>
          </p:nvPr>
        </p:nvSpPr>
        <p:spPr>
          <a:xfrm>
            <a:off x="2793467" y="5200621"/>
            <a:ext cx="8641705" cy="745500"/>
          </a:xfrm>
          <a:prstGeom prst="rect"/>
          <a:noFill/>
        </p:spPr>
        <p:txBody>
          <a:bodyPr anchor="ctr" anchorCtr="0" bIns="46800" lIns="90000" rIns="90000" rtlCol="0" tIns="46800" wrap="square">
            <a:normAutofit fontScale="62857" lnSpcReduction="10000"/>
          </a:bodyPr>
          <a:p>
            <a:pPr>
              <a:lnSpc>
                <a:spcPct val="130000"/>
              </a:lnSpc>
              <a:spcAft>
                <a:spcPts val="1000"/>
              </a:spcAft>
            </a:pPr>
            <a:r>
              <a:rPr altLang="en-US" sz="1400" lang="zh-CN" spc="150">
                <a:solidFill>
                  <a:schemeClr val="tx1">
                    <a:lumMod val="65000"/>
                    <a:lumOff val="35000"/>
                  </a:schemeClr>
                </a:solidFill>
                <a:latin typeface="+mn-ea"/>
              </a:rPr>
              <a:t>未来发展：随着人工智能技术的不断发展和普及，智能推荐系统在餐饮行业的应用也将不断扩展和深化。未来，智能推荐系统可以更加智能化、个性化和服务化，为用户提供更加便捷、高效和个性化的服务体验。同时，智能推荐系统也可以与餐饮行业的其他技术和服务相结合，形成更加完整的智能化服务体系。</a:t>
            </a:r>
            <a:endParaRPr altLang="en-US" sz="1400" lang="zh-CN" spc="150">
              <a:solidFill>
                <a:schemeClr val="tx1">
                  <a:lumMod val="65000"/>
                  <a:lumOff val="35000"/>
                </a:schemeClr>
              </a:solidFill>
              <a:latin typeface="+mn-ea"/>
            </a:endParaRPr>
          </a:p>
        </p:txBody>
      </p:sp>
      <p:sp>
        <p:nvSpPr>
          <p:cNvPr id="1049558" name="标题"/>
          <p:cNvSpPr txBox="1"/>
          <p:nvPr>
            <p:custDataLst>
              <p:tags r:id="rId16"/>
            </p:custDataLst>
          </p:nvPr>
        </p:nvSpPr>
        <p:spPr>
          <a:xfrm>
            <a:off x="712027" y="520062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10" name="标题 2"/>
          <p:cNvSpPr>
            <a:spLocks noGrp="1"/>
          </p:cNvSpPr>
          <p:nvPr>
            <p:ph type="title" idx="5"/>
          </p:nvPr>
        </p:nvSpPr>
        <p:spPr/>
        <p:txBody>
          <a:bodyPr>
            <a:normAutofit fontScale="91667"/>
          </a:bodyPr>
          <a:p>
            <a:r>
              <a:rPr altLang="en-US" lang="zh-CN"/>
              <a:t>智能厨房管理系统</a:t>
            </a:r>
            <a:endParaRPr altLang="en-US" lang="zh-CN"/>
          </a:p>
        </p:txBody>
      </p:sp>
      <p:sp>
        <p:nvSpPr>
          <p:cNvPr id="104961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功能特点：智能厨房管理系统具有多种功能特点，如自动化点餐、智能配餐、自动烹饪、自动送餐等，可以大大提高餐饮行业的效率和服务质量。</a:t>
            </a:r>
            <a:endParaRPr altLang="zh-CN" dirty="0" lang="en-US">
              <a:solidFill>
                <a:schemeClr val="dk1">
                  <a:lumMod val="80000"/>
                  <a:lumOff val="20000"/>
                </a:schemeClr>
              </a:solidFill>
              <a:latin typeface="+mn-ea"/>
              <a:sym typeface="+mn-ea"/>
            </a:endParaRPr>
          </a:p>
        </p:txBody>
      </p:sp>
      <p:sp>
        <p:nvSpPr>
          <p:cNvPr id="104962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简介：智能厨房管理系统是一种利用人工智能技术对厨房进行智能化管理的系统，可以提高餐饮行业的效率和服务质量。</a:t>
            </a:r>
            <a:endParaRPr altLang="en-US" dirty="0" lang="zh-CN">
              <a:solidFill>
                <a:schemeClr val="dk1">
                  <a:lumMod val="80000"/>
                  <a:lumOff val="20000"/>
                </a:schemeClr>
              </a:solidFill>
              <a:latin typeface="+mn-ea"/>
              <a:sym typeface="+mn-ea"/>
            </a:endParaRPr>
          </a:p>
        </p:txBody>
      </p:sp>
      <p:sp>
        <p:nvSpPr>
          <p:cNvPr id="104962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应用场景：智能厨房管理系统可以应用于多个场景，如点餐、配餐、烹饪、送餐等，通过自动化和智能化管理，提高厨房的工作效率和准确性。</a:t>
            </a:r>
            <a:endParaRPr altLang="en-US" dirty="0" lang="zh-CN">
              <a:solidFill>
                <a:schemeClr val="dk1">
                  <a:lumMod val="80000"/>
                  <a:lumOff val="20000"/>
                </a:schemeClr>
              </a:solidFill>
              <a:latin typeface="+mn-ea"/>
              <a:sym typeface="+mn-ea"/>
            </a:endParaRPr>
          </a:p>
        </p:txBody>
      </p:sp>
      <p:sp>
        <p:nvSpPr>
          <p:cNvPr id="104963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优势：智能厨房管理系统具有多种优势，如提高效率、减少错误、节省人力成本、提高服务质量等，可以为餐饮行业带来更多的商业机会和竞争优势。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94" name="标题 2"/>
          <p:cNvSpPr>
            <a:spLocks noGrp="1"/>
          </p:cNvSpPr>
          <p:nvPr>
            <p:ph type="title" idx="5"/>
          </p:nvPr>
        </p:nvSpPr>
        <p:spPr/>
        <p:txBody>
          <a:bodyPr>
            <a:normAutofit fontScale="94444"/>
          </a:bodyPr>
          <a:p>
            <a:r>
              <a:rPr altLang="en-US" lang="zh-CN"/>
              <a:t>智能配送系统</a:t>
            </a:r>
            <a:endParaRPr altLang="en-US" lang="zh-CN"/>
          </a:p>
        </p:txBody>
      </p:sp>
      <p:sp>
        <p:nvSpPr>
          <p:cNvPr id="10496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简介：智能配送系统是利用人工智能技术，实现餐饮配送的自动化和智能化。</a:t>
            </a:r>
            <a:endParaRPr altLang="en-US" dirty="0" sz="2000" lang="zh-CN" spc="150">
              <a:solidFill>
                <a:schemeClr val="tx1">
                  <a:lumMod val="85000"/>
                  <a:lumOff val="15000"/>
                </a:schemeClr>
              </a:solidFill>
              <a:latin typeface="+mn-ea"/>
              <a:sym typeface="+mn-ea"/>
            </a:endParaRPr>
          </a:p>
        </p:txBody>
      </p:sp>
      <p:sp>
        <p:nvSpPr>
          <p:cNvPr id="10497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应用场景：通过智能配送系统，餐饮企业可以实现订单处理、路线规划、配送跟踪等功能，提高配送效率和准确性。</a:t>
            </a:r>
            <a:endParaRPr altLang="en-US" dirty="0" sz="2000" lang="zh-CN" spc="150">
              <a:solidFill>
                <a:schemeClr val="tx1">
                  <a:lumMod val="85000"/>
                  <a:lumOff val="15000"/>
                </a:schemeClr>
              </a:solidFill>
              <a:latin typeface="+mn-ea"/>
              <a:sym typeface="+mn-ea"/>
            </a:endParaRPr>
          </a:p>
        </p:txBody>
      </p:sp>
      <p:sp>
        <p:nvSpPr>
          <p:cNvPr id="10497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技术支持：智能配送系统通常采用大数据、云计算、物联网等技术，实现数据的实时分析和处理。</a:t>
            </a:r>
            <a:endParaRPr altLang="en-US" dirty="0" sz="2000" lang="zh-CN" spc="150">
              <a:solidFill>
                <a:schemeClr val="tx1">
                  <a:lumMod val="85000"/>
                  <a:lumOff val="15000"/>
                </a:schemeClr>
              </a:solidFill>
              <a:latin typeface="+mn-ea"/>
              <a:sym typeface="+mn-ea"/>
            </a:endParaRPr>
          </a:p>
        </p:txBody>
      </p:sp>
      <p:sp>
        <p:nvSpPr>
          <p:cNvPr id="10497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优势：智能配送系统可以提高餐饮企业的服务质量，降低运营成本，提升客户满意度。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70"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72" name="标题 6"/>
          <p:cNvSpPr>
            <a:spLocks noGrp="1"/>
          </p:cNvSpPr>
          <p:nvPr>
            <p:ph type="title" idx="1"/>
            <p:custDataLst>
              <p:tags r:id="rId2"/>
            </p:custDataLst>
          </p:nvPr>
        </p:nvSpPr>
        <p:spPr/>
        <p:txBody>
          <a:bodyPr>
            <a:normAutofit fontScale="90000"/>
          </a:bodyPr>
          <a:p>
            <a:r>
              <a:rPr altLang="en-US" lang="zh-CN"/>
              <a:t>人工智能在餐饮行业的优势与挑战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86" name="标题 2"/>
          <p:cNvSpPr>
            <a:spLocks noGrp="1"/>
          </p:cNvSpPr>
          <p:nvPr>
            <p:ph type="title" idx="5"/>
          </p:nvPr>
        </p:nvSpPr>
        <p:spPr/>
        <p:txBody>
          <a:bodyPr>
            <a:normAutofit fontScale="91667"/>
          </a:bodyPr>
          <a:p>
            <a:r>
              <a:rPr altLang="en-US" lang="zh-CN"/>
              <a:t>提高效率与服务质量</a:t>
            </a:r>
            <a:endParaRPr altLang="en-US" lang="zh-CN"/>
          </a:p>
        </p:txBody>
      </p:sp>
      <p:sp>
        <p:nvSpPr>
          <p:cNvPr id="104988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优化人力资源配置：减少人力成本，提高服务质量和效率</a:t>
            </a:r>
            <a:endParaRPr altLang="en-US" dirty="0" sz="2400" lang="zh-CN">
              <a:latin typeface="+mn-ea"/>
              <a:ea typeface="+mn-ea"/>
            </a:endParaRPr>
          </a:p>
        </p:txBody>
      </p:sp>
      <p:sp>
        <p:nvSpPr>
          <p:cNvPr id="104990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提升顾客体验：通过智能化的服务，让顾客感受到更加便捷和个性化的用餐体验</a:t>
            </a:r>
            <a:endParaRPr altLang="en-US" dirty="0" sz="2400" lang="zh-CN">
              <a:latin typeface="+mn-ea"/>
              <a:ea typeface="+mn-ea"/>
            </a:endParaRPr>
          </a:p>
        </p:txBody>
      </p:sp>
      <p:sp>
        <p:nvSpPr>
          <p:cNvPr id="104990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自动化点餐与结算：减少人工操作，提高效率和准确性</a:t>
            </a:r>
            <a:endParaRPr altLang="en-US" dirty="0" sz="2400" lang="zh-CN">
              <a:latin typeface="+mn-ea"/>
              <a:ea typeface="+mn-ea"/>
            </a:endParaRPr>
          </a:p>
        </p:txBody>
      </p:sp>
      <p:sp>
        <p:nvSpPr>
          <p:cNvPr id="104991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个性化推荐与营销：根据顾客喜好和历史数据，提供更精准的服务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62" name="标题 2"/>
          <p:cNvSpPr>
            <a:spLocks noGrp="1"/>
          </p:cNvSpPr>
          <p:nvPr>
            <p:ph type="title" idx="5"/>
          </p:nvPr>
        </p:nvSpPr>
        <p:spPr/>
        <p:txBody>
          <a:bodyPr>
            <a:normAutofit fontScale="91667"/>
          </a:bodyPr>
          <a:p>
            <a:r>
              <a:rPr altLang="en-US" lang="zh-CN"/>
              <a:t>降低成本与人力资源</a:t>
            </a:r>
            <a:endParaRPr altLang="en-US" lang="zh-CN"/>
          </a:p>
        </p:txBody>
      </p:sp>
      <p:sp>
        <p:nvSpPr>
          <p:cNvPr id="1049964" name="矩形 15"/>
          <p:cNvSpPr/>
          <p:nvPr>
            <p:custDataLst>
              <p:tags r:id="rId1"/>
            </p:custDataLst>
          </p:nvPr>
        </p:nvSpPr>
        <p:spPr>
          <a:xfrm>
            <a:off x="723061" y="2353135"/>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降低成本：通过自动化和智能化技术，减少人力成本和原材料浪费</a:t>
            </a:r>
            <a:endParaRPr altLang="en-US" dirty="0" sz="1200" lang="zh-CN" spc="150">
              <a:solidFill>
                <a:schemeClr val="tx1">
                  <a:lumMod val="85000"/>
                  <a:lumOff val="15000"/>
                </a:schemeClr>
              </a:solidFill>
              <a:latin typeface="+mn-ea"/>
              <a:sym typeface="+mn-ea"/>
            </a:endParaRPr>
          </a:p>
        </p:txBody>
      </p:sp>
      <p:sp>
        <p:nvSpPr>
          <p:cNvPr id="1049966" name="任意多边形 17"/>
          <p:cNvSpPr/>
          <p:nvPr>
            <p:custDataLst>
              <p:tags r:id="rId2"/>
            </p:custDataLst>
          </p:nvPr>
        </p:nvSpPr>
        <p:spPr>
          <a:xfrm flipV="1">
            <a:off x="608400" y="223489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8" name="任意多边形 18"/>
          <p:cNvSpPr/>
          <p:nvPr>
            <p:custDataLst>
              <p:tags r:id="rId3"/>
            </p:custDataLst>
          </p:nvPr>
        </p:nvSpPr>
        <p:spPr>
          <a:xfrm flipH="1">
            <a:off x="9657035" y="305543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0" name="矩形 27"/>
          <p:cNvSpPr/>
          <p:nvPr>
            <p:custDataLst>
              <p:tags r:id="rId4"/>
            </p:custDataLst>
          </p:nvPr>
        </p:nvSpPr>
        <p:spPr>
          <a:xfrm>
            <a:off x="723061" y="4442109"/>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人力资源：提高生产效率和服务质量，减少人员培训和招聘成本</a:t>
            </a:r>
            <a:endParaRPr altLang="en-US" dirty="0" sz="1200" lang="zh-CN" spc="150">
              <a:solidFill>
                <a:schemeClr val="tx1">
                  <a:lumMod val="85000"/>
                  <a:lumOff val="15000"/>
                </a:schemeClr>
              </a:solidFill>
              <a:latin typeface="+mn-ea"/>
              <a:sym typeface="+mn-ea"/>
            </a:endParaRPr>
          </a:p>
        </p:txBody>
      </p:sp>
      <p:sp>
        <p:nvSpPr>
          <p:cNvPr id="1049972" name="任意多边形 29"/>
          <p:cNvSpPr/>
          <p:nvPr>
            <p:custDataLst>
              <p:tags r:id="rId5"/>
            </p:custDataLst>
          </p:nvPr>
        </p:nvSpPr>
        <p:spPr>
          <a:xfrm flipV="1">
            <a:off x="608400" y="432386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4" name="任意多边形 30"/>
          <p:cNvSpPr/>
          <p:nvPr>
            <p:custDataLst>
              <p:tags r:id="rId6"/>
            </p:custDataLst>
          </p:nvPr>
        </p:nvSpPr>
        <p:spPr>
          <a:xfrm flipH="1">
            <a:off x="9657035" y="514440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26" name="标题 2"/>
          <p:cNvSpPr>
            <a:spLocks noGrp="1"/>
          </p:cNvSpPr>
          <p:nvPr>
            <p:ph type="title" idx="5"/>
          </p:nvPr>
        </p:nvSpPr>
        <p:spPr/>
        <p:txBody>
          <a:bodyPr>
            <a:normAutofit fontScale="91667"/>
          </a:bodyPr>
          <a:p>
            <a:r>
              <a:rPr altLang="en-US" lang="zh-CN"/>
              <a:t>提升客户体验与满意度</a:t>
            </a:r>
            <a:endParaRPr altLang="en-US" lang="zh-CN"/>
          </a:p>
        </p:txBody>
      </p:sp>
      <p:sp>
        <p:nvSpPr>
          <p:cNvPr id="105002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人工智能可以提供个性化的服务，根据顾客的喜好和需求推荐菜品和提供定制化的服务</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人工智能可以通过数据分析和预测，了解顾客的消费习惯和喜好，为顾客提供更加精准的服务</a:t>
            </a:r>
            <a:endParaRPr dirty="0" sz="2000" err="1">
              <a:solidFill>
                <a:schemeClr val="tx1">
                  <a:lumMod val="75000"/>
                  <a:lumOff val="25000"/>
                </a:schemeClr>
              </a:solidFill>
              <a:latin typeface="+mn-ea"/>
              <a:ea typeface="+mn-ea"/>
              <a:cs typeface="+mn-ea"/>
              <a:sym typeface="+mn-lt"/>
            </a:endParaRPr>
          </a:p>
        </p:txBody>
      </p:sp>
      <p:sp>
        <p:nvSpPr>
          <p:cNvPr id="105004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5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人工智能可以通过智能推荐和营销，提高顾客的回头率和忠诚度，增加销售额和利润</a:t>
            </a:r>
            <a:endParaRPr dirty="0" err="1">
              <a:solidFill>
                <a:schemeClr val="tx1">
                  <a:lumMod val="75000"/>
                  <a:lumOff val="25000"/>
                </a:schemeClr>
              </a:solidFill>
              <a:latin typeface="+mn-ea"/>
              <a:ea typeface="+mn-ea"/>
              <a:cs typeface="+mn-ea"/>
              <a:sym typeface="+mn-lt"/>
            </a:endParaRPr>
          </a:p>
        </p:txBody>
      </p:sp>
      <p:sp>
        <p:nvSpPr>
          <p:cNvPr id="1050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人工智能可以通过智能点餐、语音识别等技术，提高点餐速度和准确性，减少等待时间</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18" name="标题 2"/>
          <p:cNvSpPr>
            <a:spLocks noGrp="1"/>
          </p:cNvSpPr>
          <p:nvPr>
            <p:ph type="title" idx="5"/>
          </p:nvPr>
        </p:nvSpPr>
        <p:spPr/>
        <p:txBody>
          <a:bodyPr>
            <a:normAutofit fontScale="91667"/>
          </a:bodyPr>
          <a:p>
            <a:r>
              <a:rPr altLang="en-US" lang="zh-CN"/>
              <a:t>数据安全与隐私保护问题</a:t>
            </a:r>
            <a:endParaRPr altLang="en-US" lang="zh-CN"/>
          </a:p>
        </p:txBody>
      </p:sp>
      <p:sp>
        <p:nvSpPr>
          <p:cNvPr id="105012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7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6"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数据泄露风险：人工智能在餐饮行业的应用涉及大量用户数据，存在泄露风险</a:t>
            </a:r>
            <a:endParaRPr altLang="en-US" dirty="0" sz="1200" lang="zh-CN" spc="150">
              <a:solidFill>
                <a:schemeClr val="tx1">
                  <a:lumMod val="65000"/>
                  <a:lumOff val="35000"/>
                </a:schemeClr>
              </a:solidFill>
              <a:latin typeface="+mn-ea"/>
              <a:sym typeface="+mn-ea"/>
            </a:endParaRPr>
          </a:p>
        </p:txBody>
      </p:sp>
      <p:sp>
        <p:nvSpPr>
          <p:cNvPr id="105015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技术解决方案：采用加密技术、访问控制等措施，确保数据安全和隐私保护</a:t>
            </a:r>
            <a:endParaRPr altLang="en-US" dirty="0" sz="1200" lang="zh-CN" spc="150">
              <a:solidFill>
                <a:schemeClr val="tx1">
                  <a:lumMod val="65000"/>
                  <a:lumOff val="35000"/>
                </a:schemeClr>
              </a:solidFill>
              <a:latin typeface="+mn-ea"/>
              <a:sym typeface="+mn-ea"/>
            </a:endParaRPr>
          </a:p>
        </p:txBody>
      </p:sp>
      <p:sp>
        <p:nvSpPr>
          <p:cNvPr id="105016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法律法规要求：遵守相关法律法规，确保数据安全和隐私保护</a:t>
            </a:r>
            <a:endParaRPr altLang="en-US" dirty="0" sz="1200" lang="zh-CN" spc="150">
              <a:solidFill>
                <a:schemeClr val="tx1">
                  <a:lumMod val="65000"/>
                  <a:lumOff val="35000"/>
                </a:schemeClr>
              </a:solidFill>
              <a:latin typeface="+mn-ea"/>
              <a:sym typeface="+mn-ea"/>
            </a:endParaRPr>
          </a:p>
        </p:txBody>
      </p:sp>
      <p:sp>
        <p:nvSpPr>
          <p:cNvPr id="105016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隐私保护挑战：人工智能技术可能涉及用户隐私，如点餐习惯、口味偏好等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14"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216" name="标题 6"/>
          <p:cNvSpPr>
            <a:spLocks noGrp="1"/>
          </p:cNvSpPr>
          <p:nvPr>
            <p:ph type="title" idx="1"/>
            <p:custDataLst>
              <p:tags r:id="rId2"/>
            </p:custDataLst>
          </p:nvPr>
        </p:nvSpPr>
        <p:spPr/>
        <p:txBody>
          <a:bodyPr>
            <a:normAutofit fontScale="90000"/>
          </a:bodyPr>
          <a:p>
            <a:r>
              <a:rPr altLang="en-US" lang="zh-CN"/>
              <a:t>人工智能在餐饮行业的未来发展前景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30" name="标题 2"/>
          <p:cNvSpPr>
            <a:spLocks noGrp="1"/>
          </p:cNvSpPr>
          <p:nvPr>
            <p:ph type="title" idx="5"/>
          </p:nvPr>
        </p:nvSpPr>
        <p:spPr/>
        <p:txBody>
          <a:bodyPr>
            <a:normAutofit fontScale="91667"/>
          </a:bodyPr>
          <a:p>
            <a:r>
              <a:rPr altLang="en-US" lang="zh-CN"/>
              <a:t>技术创新推动应用拓展</a:t>
            </a:r>
            <a:endParaRPr altLang="en-US" lang="zh-CN"/>
          </a:p>
        </p:txBody>
      </p:sp>
      <p:sp>
        <p:nvSpPr>
          <p:cNvPr id="105033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3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人工智能技术不断进步，为餐饮行业带来更多创新应用。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3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4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未来，人工智能将与物联网、大数据等技术结合，推动餐饮行业智能化升级。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4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4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人工智能在餐饮行业的应用将拓展到更多领域，如智能点餐、智能推荐等。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未来，人工智能将成为餐饮行业的重要支撑，提高效率、降低成本并提升用户体验。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06" name="标题 2"/>
          <p:cNvSpPr>
            <a:spLocks noGrp="1"/>
          </p:cNvSpPr>
          <p:nvPr>
            <p:ph type="title" idx="5"/>
          </p:nvPr>
        </p:nvSpPr>
        <p:spPr/>
        <p:txBody>
          <a:bodyPr>
            <a:normAutofit fontScale="91667"/>
          </a:bodyPr>
          <a:p>
            <a:r>
              <a:rPr altLang="en-US" lang="zh-CN"/>
              <a:t>跨界合作促进产业升级</a:t>
            </a:r>
            <a:endParaRPr altLang="en-US" lang="zh-CN"/>
          </a:p>
        </p:txBody>
      </p:sp>
      <p:sp>
        <p:nvSpPr>
          <p:cNvPr id="105040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1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人工智能与餐饮行业的跨界合作：探讨人工智能在餐饮行业的应用，如智能点餐、智能推荐等，促进餐饮行业的数字化转型。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1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1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产业升级的必要性：介绍人工智能在餐饮行业的应用对传统餐饮业带来的挑战和机遇，以及产业升级的必要性。</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2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2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跨界合作的优势：分析跨界合作在促进产业升级方面的优势，如技术融合、资源共享等，以及在餐饮行业中的应用案例。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2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2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未来发展趋势：探讨人工智能在餐饮行业的未来发展趋势，如个性化服务、无人餐厅等，以及跨界合作在其中的作用。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82" name="标题 2"/>
          <p:cNvSpPr>
            <a:spLocks noGrp="1"/>
          </p:cNvSpPr>
          <p:nvPr>
            <p:ph type="title" idx="5"/>
          </p:nvPr>
        </p:nvSpPr>
        <p:spPr/>
        <p:txBody>
          <a:bodyPr>
            <a:normAutofit fontScale="91667"/>
          </a:bodyPr>
          <a:p>
            <a:r>
              <a:rPr altLang="en-US" lang="zh-CN"/>
              <a:t>政策法规保障行业健康发展</a:t>
            </a:r>
            <a:endParaRPr altLang="en-US" lang="zh-CN"/>
          </a:p>
        </p:txBody>
      </p:sp>
      <p:sp>
        <p:nvSpPr>
          <p:cNvPr id="10504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加强监管和执法力度，打击非法使用人工智能技术的行为</a:t>
            </a:r>
            <a:endParaRPr altLang="zh-CN" dirty="0" lang="en-US">
              <a:solidFill>
                <a:schemeClr val="dk1">
                  <a:lumMod val="80000"/>
                  <a:lumOff val="20000"/>
                </a:schemeClr>
              </a:solidFill>
              <a:latin typeface="+mn-ea"/>
              <a:sym typeface="+mn-ea"/>
            </a:endParaRPr>
          </a:p>
        </p:txBody>
      </p:sp>
      <p:sp>
        <p:nvSpPr>
          <p:cNvPr id="10504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政府出台相关政策法规，鼓励和支持人工智能在餐饮行业的应用</a:t>
            </a:r>
            <a:endParaRPr altLang="en-US" dirty="0" lang="zh-CN">
              <a:solidFill>
                <a:schemeClr val="dk1">
                  <a:lumMod val="80000"/>
                  <a:lumOff val="20000"/>
                </a:schemeClr>
              </a:solidFill>
              <a:latin typeface="+mn-ea"/>
              <a:sym typeface="+mn-ea"/>
            </a:endParaRPr>
          </a:p>
        </p:txBody>
      </p:sp>
      <p:sp>
        <p:nvSpPr>
          <p:cNvPr id="10505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建立完善的行业标准和规范，确保人工智能技术的安全和可靠性</a:t>
            </a:r>
            <a:endParaRPr altLang="en-US" dirty="0" lang="zh-CN">
              <a:solidFill>
                <a:schemeClr val="dk1">
                  <a:lumMod val="80000"/>
                  <a:lumOff val="20000"/>
                </a:schemeClr>
              </a:solidFill>
              <a:latin typeface="+mn-ea"/>
              <a:sym typeface="+mn-ea"/>
            </a:endParaRPr>
          </a:p>
        </p:txBody>
      </p:sp>
      <p:sp>
        <p:nvSpPr>
          <p:cNvPr id="10505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推动行业自律和诚信体系建设，促进人工智能技术的良性发展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66"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568" name="标题 6"/>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82" name="标题 2"/>
          <p:cNvSpPr>
            <a:spLocks noGrp="1"/>
          </p:cNvSpPr>
          <p:nvPr>
            <p:ph type="title" idx="5"/>
          </p:nvPr>
        </p:nvSpPr>
        <p:spPr/>
        <p:txBody>
          <a:bodyPr>
            <a:normAutofit fontScale="91667"/>
          </a:bodyPr>
          <a:p>
            <a:r>
              <a:rPr altLang="en-US" lang="zh-CN"/>
              <a:t>总结人工智能在餐饮行业的应用现状与挑战</a:t>
            </a:r>
            <a:endParaRPr altLang="en-US" lang="zh-CN"/>
          </a:p>
        </p:txBody>
      </p:sp>
      <p:sp>
        <p:nvSpPr>
          <p:cNvPr id="1050684" name="文本框 3"/>
          <p:cNvSpPr txBox="1"/>
          <p:nvPr>
            <p:custDataLst>
              <p:tags r:id="rId1"/>
            </p:custDataLst>
          </p:nvPr>
        </p:nvSpPr>
        <p:spPr>
          <a:xfrm>
            <a:off x="2618183" y="4189066"/>
            <a:ext cx="6949633" cy="473322"/>
          </a:xfrm>
          <a:prstGeom prst="rect"/>
          <a:noFill/>
        </p:spPr>
        <p:txBody>
          <a:bodyPr anchor="b" anchorCtr="0" bIns="0" lIns="0" rtlCol="0" wrap="square">
            <a:normAutofit fontScale="55455"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人工智能在餐饮行业面临的挑战： - 数据隐私和安全问题 - 技术成熟度和稳定性问题 - 成本和投资回报问题 - 消费者接受度和信任度问题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686" name="正文"/>
          <p:cNvSpPr txBox="1"/>
          <p:nvPr>
            <p:custDataLst>
              <p:tags r:id="rId2"/>
            </p:custDataLst>
          </p:nvPr>
        </p:nvSpPr>
        <p:spPr>
          <a:xfrm>
            <a:off x="2618183" y="4806090"/>
            <a:ext cx="6949633" cy="144351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数据隐私和安全问题</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技术成熟度和稳定性问题</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成本和投资回报问题</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消费者接受度和信任度问题</a:t>
            </a:r>
            <a:endParaRPr altLang="en-US" dirty="0" sz="1200" lang="zh-CN" spc="150">
              <a:solidFill>
                <a:schemeClr val="tx1">
                  <a:lumMod val="65000"/>
                  <a:lumOff val="35000"/>
                </a:schemeClr>
              </a:solidFill>
              <a:latin typeface="+mn-ea"/>
              <a:sym typeface="+mn-ea"/>
            </a:endParaRPr>
          </a:p>
        </p:txBody>
      </p:sp>
      <p:sp>
        <p:nvSpPr>
          <p:cNvPr id="1050688" name="文本框 5"/>
          <p:cNvSpPr txBox="1"/>
          <p:nvPr>
            <p:custDataLst>
              <p:tags r:id="rId3"/>
            </p:custDataLst>
          </p:nvPr>
        </p:nvSpPr>
        <p:spPr>
          <a:xfrm>
            <a:off x="2618183" y="1490400"/>
            <a:ext cx="6950445" cy="473322"/>
          </a:xfrm>
          <a:prstGeom prst="rect"/>
          <a:noFill/>
        </p:spPr>
        <p:txBody>
          <a:bodyPr anchor="b" anchorCtr="0" bIns="0" lIns="0" rtlCol="0" wrap="square">
            <a:normAutofit fontScale="55455"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人工智能在餐饮行业的应用现状： - 智能点餐系统 - 智能推荐系统 - 智能库存管理 - 智能配送系统</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690" name="正文"/>
          <p:cNvSpPr txBox="1"/>
          <p:nvPr>
            <p:custDataLst>
              <p:tags r:id="rId4"/>
            </p:custDataLst>
          </p:nvPr>
        </p:nvSpPr>
        <p:spPr>
          <a:xfrm>
            <a:off x="2618183" y="2107424"/>
            <a:ext cx="6949633" cy="144351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智能点餐系统</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智能推荐系统</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智能库存管理</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智能配送系统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42" name="标题 2"/>
          <p:cNvSpPr>
            <a:spLocks noGrp="1"/>
          </p:cNvSpPr>
          <p:nvPr>
            <p:ph type="title" idx="5"/>
          </p:nvPr>
        </p:nvSpPr>
        <p:spPr/>
        <p:txBody>
          <a:bodyPr>
            <a:normAutofit fontScale="91667"/>
          </a:bodyPr>
          <a:p>
            <a:r>
              <a:rPr altLang="en-US" lang="zh-CN"/>
              <a:t>展望未来发展趋势与前景</a:t>
            </a:r>
            <a:endParaRPr altLang="en-US" lang="zh-CN"/>
          </a:p>
        </p:txBody>
      </p:sp>
      <p:sp>
        <p:nvSpPr>
          <p:cNvPr id="10507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人工智能技术不断进步，未来将更加广泛地应用于餐饮行业</a:t>
            </a:r>
            <a:endParaRPr altLang="en-US" dirty="0" sz="1200" lang="zh-CN" spc="150">
              <a:solidFill>
                <a:schemeClr val="tx1">
                  <a:lumMod val="85000"/>
                  <a:lumOff val="15000"/>
                </a:schemeClr>
              </a:solidFill>
              <a:latin typeface="+mn-ea"/>
              <a:sym typeface="+mn-ea"/>
            </a:endParaRPr>
          </a:p>
        </p:txBody>
      </p:sp>
      <p:sp>
        <p:nvSpPr>
          <p:cNvPr id="10507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智能化服务将提高餐饮行业的效率和质量，改善顾客体验</a:t>
            </a:r>
            <a:endParaRPr altLang="en-US" dirty="0" sz="1200" lang="zh-CN" spc="150">
              <a:solidFill>
                <a:schemeClr val="tx1">
                  <a:lumMod val="85000"/>
                  <a:lumOff val="15000"/>
                </a:schemeClr>
              </a:solidFill>
              <a:latin typeface="+mn-ea"/>
              <a:sym typeface="+mn-ea"/>
            </a:endParaRPr>
          </a:p>
        </p:txBody>
      </p:sp>
      <p:sp>
        <p:nvSpPr>
          <p:cNvPr id="10507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人工智能技术将推动餐饮行业的创新和变革，带来更多可能性</a:t>
            </a:r>
            <a:endParaRPr altLang="en-US" dirty="0" sz="1200" lang="zh-CN" spc="150">
              <a:solidFill>
                <a:schemeClr val="tx1">
                  <a:lumMod val="85000"/>
                  <a:lumOff val="15000"/>
                </a:schemeClr>
              </a:solidFill>
              <a:latin typeface="+mn-ea"/>
              <a:sym typeface="+mn-ea"/>
            </a:endParaRPr>
          </a:p>
        </p:txBody>
      </p:sp>
      <p:sp>
        <p:nvSpPr>
          <p:cNvPr id="10507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未来发展趋势将更加注重人工智能与人类的协作，实现人机协同发展</a:t>
            </a:r>
            <a:endParaRPr altLang="en-US" dirty="0" sz="1200" lang="zh-CN" spc="150">
              <a:solidFill>
                <a:schemeClr val="tx1">
                  <a:lumMod val="85000"/>
                  <a:lumOff val="15000"/>
                </a:schemeClr>
              </a:solidFill>
              <a:latin typeface="+mn-ea"/>
              <a:sym typeface="+mn-ea"/>
            </a:endParaRPr>
          </a:p>
        </p:txBody>
      </p:sp>
      <p:sp>
        <p:nvSpPr>
          <p:cNvPr id="10507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18"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820"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7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2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9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3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3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1*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1*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1*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1*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57.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2023-12-17T01:34:07Z</dcterms:created>
  <dcterms:modified xsi:type="dcterms:W3CDTF">2023-12-17T01:34:07Z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f33627e4c97b479a821c53141733255a_21</vt:lpwstr>
  </property>
</Properties>
</file>