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011" r:id="rId1"/>
    <p:sldMasterId id="2147494048" r:id="rId2"/>
  </p:sldMasterIdLst>
  <p:notesMasterIdLst>
    <p:notesMasterId r:id="rId3"/>
  </p:notesMasterIdLst>
  <p:sldIdLst>
    <p:sldId id="4741" r:id="rId4"/>
    <p:sldId id="4744" r:id="rId5"/>
    <p:sldId id="4747" r:id="rId6"/>
    <p:sldId id="4750" r:id="rId7"/>
    <p:sldId id="4753" r:id="rId8"/>
    <p:sldId id="4756" r:id="rId9"/>
    <p:sldId id="4759" r:id="rId10"/>
    <p:sldId id="4762" r:id="rId11"/>
    <p:sldId id="4765" r:id="rId12"/>
    <p:sldId id="4768" r:id="rId13"/>
    <p:sldId id="4771" r:id="rId14"/>
    <p:sldId id="4774" r:id="rId15"/>
    <p:sldId id="4777" r:id="rId16"/>
    <p:sldId id="4780" r:id="rId17"/>
    <p:sldId id="4783" r:id="rId18"/>
    <p:sldId id="4786" r:id="rId19"/>
    <p:sldId id="4789" r:id="rId20"/>
    <p:sldId id="4792" r:id="rId21"/>
    <p:sldId id="4795" r:id="rId22"/>
    <p:sldId id="4798" r:id="rId23"/>
    <p:sldId id="4801" r:id="rId24"/>
    <p:sldId id="4804" r:id="rId25"/>
    <p:sldId id="4807" r:id="rId26"/>
    <p:sldId id="4810" r:id="rId27"/>
    <p:sldId id="4813" r:id="rId28"/>
    <p:sldId id="4816" r:id="rId29"/>
    <p:sldId id="4819" r:id="rId30"/>
    <p:sldId id="4822" r:id="rId31"/>
    <p:sldId id="4825" r:id="rId32"/>
    <p:sldId id="4828" r:id="rId33"/>
    <p:sldId id="4831" r:id="rId34"/>
    <p:sldId id="4834" r:id="rId35"/>
    <p:sldId id="483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012" r:id="rId1"/>
    <p:sldLayoutId id="2147494013" r:id="rId2"/>
    <p:sldLayoutId id="2147494014" r:id="rId3"/>
    <p:sldLayoutId id="2147494015" r:id="rId4"/>
    <p:sldLayoutId id="2147494016" r:id="rId5"/>
    <p:sldLayoutId id="2147494017" r:id="rId6"/>
    <p:sldLayoutId id="2147494018" r:id="rId7"/>
    <p:sldLayoutId id="2147494019" r:id="rId8"/>
    <p:sldLayoutId id="2147494020" r:id="rId9"/>
    <p:sldLayoutId id="2147494021" r:id="rId10"/>
    <p:sldLayoutId id="214749402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4049" r:id="rId1"/>
    <p:sldLayoutId id="2147494050" r:id="rId2"/>
    <p:sldLayoutId id="2147494051" r:id="rId3"/>
    <p:sldLayoutId id="2147494052" r:id="rId4"/>
    <p:sldLayoutId id="2147494053" r:id="rId5"/>
    <p:sldLayoutId id="2147494054" r:id="rId6"/>
    <p:sldLayoutId id="2147494055" r:id="rId7"/>
    <p:sldLayoutId id="2147494056" r:id="rId8"/>
    <p:sldLayoutId id="2147494057" r:id="rId9"/>
    <p:sldLayoutId id="2147494058" r:id="rId10"/>
    <p:sldLayoutId id="2147494059"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tags" Target="../tags/tag328.xml"/><Relationship Id="rId18" Type="http://schemas.openxmlformats.org/officeDocument/2006/relationships/tags" Target="../tags/tag329.xml"/><Relationship Id="rId19" Type="http://schemas.openxmlformats.org/officeDocument/2006/relationships/tags" Target="../tags/tag330.xml"/><Relationship Id="rId20" Type="http://schemas.openxmlformats.org/officeDocument/2006/relationships/tags" Target="../tags/tag331.xml"/><Relationship Id="rId21" Type="http://schemas.openxmlformats.org/officeDocument/2006/relationships/tags" Target="../tags/tag332.xml"/><Relationship Id="rId22" Type="http://schemas.openxmlformats.org/officeDocument/2006/relationships/tags" Target="../tags/tag333.xml"/><Relationship Id="rId23" Type="http://schemas.openxmlformats.org/officeDocument/2006/relationships/tags" Target="../tags/tag334.xml"/><Relationship Id="rId24" Type="http://schemas.openxmlformats.org/officeDocument/2006/relationships/tags" Target="../tags/tag335.xml"/><Relationship Id="rId25" Type="http://schemas.openxmlformats.org/officeDocument/2006/relationships/tags" Target="../tags/tag336.xml"/><Relationship Id="rId26" Type="http://schemas.openxmlformats.org/officeDocument/2006/relationships/tags" Target="../tags/tag337.xml"/><Relationship Id="rId27" Type="http://schemas.openxmlformats.org/officeDocument/2006/relationships/tags" Target="../tags/tag338.xml"/><Relationship Id="rId28" Type="http://schemas.openxmlformats.org/officeDocument/2006/relationships/tags" Target="../tags/tag339.xml"/><Relationship Id="rId29" Type="http://schemas.openxmlformats.org/officeDocument/2006/relationships/tags" Target="../tags/tag340.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tags" Target="../tags/tag400.xml"/><Relationship Id="rId14" Type="http://schemas.openxmlformats.org/officeDocument/2006/relationships/tags" Target="../tags/tag401.xml"/><Relationship Id="rId15" Type="http://schemas.openxmlformats.org/officeDocument/2006/relationships/tags" Target="../tags/tag402.xml"/><Relationship Id="rId16" Type="http://schemas.openxmlformats.org/officeDocument/2006/relationships/tags" Target="../tags/tag403.xml"/><Relationship Id="rId17" Type="http://schemas.openxmlformats.org/officeDocument/2006/relationships/tags" Target="../tags/tag404.xml"/><Relationship Id="rId18" Type="http://schemas.openxmlformats.org/officeDocument/2006/relationships/tags" Target="../tags/tag405.xml"/><Relationship Id="rId19" Type="http://schemas.openxmlformats.org/officeDocument/2006/relationships/tags" Target="../tags/tag406.xml"/><Relationship Id="rId20" Type="http://schemas.openxmlformats.org/officeDocument/2006/relationships/tags" Target="../tags/tag407.xml"/><Relationship Id="rId2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初中教育中的人际关系与沟通能力的培养</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初中教育中的人际关系</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沟通能力在初中教育中的地位</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初中教育中人际关系与沟通能力的关系</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初中教育中培养良好人际关系与沟通能力的实践案例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如何将培养良好人际关系与沟通能力的理念融入初中教育体系</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结论：培养良好人际关系与沟通能力是初中教育的重要任务</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3704"/>
          </a:bodyPr>
          <a:p>
            <a:r>
              <a:rPr altLang="en-US" lang="zh-CN"/>
              <a:t>初中教育中的人际关系</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人际关系的重要性</a:t>
            </a:r>
            <a:endParaRPr altLang="en-US" lang="zh-CN"/>
          </a:p>
        </p:txBody>
      </p:sp>
      <p:sp>
        <p:nvSpPr>
          <p:cNvPr id="104890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0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6" name="TextBox 2"/>
          <p:cNvSpPr txBox="1"/>
          <p:nvPr>
            <p:custDataLst>
              <p:tags r:id="rId3"/>
            </p:custDataLst>
          </p:nvPr>
        </p:nvSpPr>
        <p:spPr>
          <a:xfrm>
            <a:off x="763381"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促进个人成长：良好的人际关系有助于培养学生的社交技能和情感智慧，促进个人成长和发展。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0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提高学习效果：学生在与同伴和教师的积极互动中，能够提高学习效果和学术成就。</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1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增强心理健康：良好的人际关系有助于缓解学生的压力和焦虑，增强心理健康和幸福感。</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4" name="TextBox 2"/>
          <p:cNvSpPr txBox="1"/>
          <p:nvPr>
            <p:custDataLst>
              <p:tags r:id="rId12"/>
            </p:custDataLst>
          </p:nvPr>
        </p:nvSpPr>
        <p:spPr>
          <a:xfrm>
            <a:off x="914446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培养未来成功：人际关系能力和沟通技巧是未来成功的重要因素，对学生未来的职业和社会生活产生积极影响。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初中阶段的人际关系特点</a:t>
            </a:r>
            <a:endParaRPr altLang="en-US" lang="zh-CN"/>
          </a:p>
        </p:txBody>
      </p:sp>
      <p:sp>
        <p:nvSpPr>
          <p:cNvPr id="104896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初中学生处于青春期，自我意识逐渐增强，开始形成自己的观点和判断力。</a:t>
            </a:r>
            <a:endParaRPr altLang="en-US" dirty="0" lang="zh-CN" spc="150">
              <a:solidFill>
                <a:schemeClr val="tx1">
                  <a:lumMod val="75000"/>
                  <a:lumOff val="25000"/>
                </a:schemeClr>
              </a:solidFill>
              <a:latin typeface="+mn-ea"/>
              <a:sym typeface="+mn-ea"/>
            </a:endParaRPr>
          </a:p>
        </p:txBody>
      </p:sp>
      <p:sp>
        <p:nvSpPr>
          <p:cNvPr id="104897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初中学生的人际关系开始变得复杂，不仅包括同龄人之间的关系，还包括与老师、家长等不同年龄段的人之间的关系。</a:t>
            </a:r>
            <a:endParaRPr altLang="en-US" dirty="0" sz="2000" lang="zh-CN" spc="150">
              <a:solidFill>
                <a:schemeClr val="tx1">
                  <a:lumMod val="75000"/>
                  <a:lumOff val="25000"/>
                </a:schemeClr>
              </a:solidFill>
              <a:latin typeface="+mn-ea"/>
              <a:sym typeface="+mn-ea"/>
            </a:endParaRPr>
          </a:p>
        </p:txBody>
      </p:sp>
      <p:sp>
        <p:nvSpPr>
          <p:cNvPr id="104897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初中学生的人际关系开始涉及到情感问题，如早恋等现象开始出现，需要关注学生的情感需求和情感表达。</a:t>
            </a:r>
            <a:endParaRPr altLang="en-US" dirty="0" lang="zh-CN" spc="150">
              <a:solidFill>
                <a:schemeClr val="tx1">
                  <a:lumMod val="75000"/>
                  <a:lumOff val="25000"/>
                </a:schemeClr>
              </a:solidFill>
              <a:latin typeface="+mn-ea"/>
              <a:sym typeface="+mn-ea"/>
            </a:endParaRPr>
          </a:p>
        </p:txBody>
      </p:sp>
      <p:sp>
        <p:nvSpPr>
          <p:cNvPr id="104898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初中学生的人际关系受到社会文化和家庭背景等多种因素的影响，需要关注学生的文化背景和家庭环境。</a:t>
            </a:r>
            <a:endParaRPr altLang="en-US" dirty="0" lang="zh-CN" spc="150">
              <a:solidFill>
                <a:schemeClr val="tx1">
                  <a:lumMod val="75000"/>
                  <a:lumOff val="25000"/>
                </a:schemeClr>
              </a:solidFill>
              <a:latin typeface="+mn-ea"/>
              <a:sym typeface="+mn-ea"/>
            </a:endParaRPr>
          </a:p>
        </p:txBody>
      </p:sp>
      <p:sp>
        <p:nvSpPr>
          <p:cNvPr id="104898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8" name="标题 2"/>
          <p:cNvSpPr>
            <a:spLocks noGrp="1"/>
          </p:cNvSpPr>
          <p:nvPr>
            <p:ph type="title" idx="1"/>
          </p:nvPr>
        </p:nvSpPr>
        <p:spPr/>
        <p:txBody>
          <a:bodyPr/>
          <a:p>
            <a:r>
              <a:rPr altLang="en-US" lang="zh-CN"/>
              <a:t>建立良好人际关系的意义</a:t>
            </a:r>
            <a:endParaRPr altLang="en-US" lang="zh-CN"/>
          </a:p>
        </p:txBody>
      </p:sp>
      <p:sp>
        <p:nvSpPr>
          <p:cNvPr id="104903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促进个人成长和丰富人际资本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提升初中生心理健康水平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4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培养未来社会所需的合作与沟通能力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提高学习和工作效率，减少人际冲突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2" name="标题 2"/>
          <p:cNvSpPr>
            <a:spLocks noGrp="1"/>
          </p:cNvSpPr>
          <p:nvPr>
            <p:ph type="title" idx="1"/>
          </p:nvPr>
        </p:nvSpPr>
        <p:spPr/>
        <p:txBody>
          <a:bodyPr/>
          <a:p>
            <a:r>
              <a:rPr altLang="en-US" lang="zh-CN"/>
              <a:t>培养良好人际关系的方法</a:t>
            </a:r>
            <a:endParaRPr altLang="en-US" lang="zh-CN"/>
          </a:p>
        </p:txBody>
      </p:sp>
      <p:sp>
        <p:nvSpPr>
          <p:cNvPr id="104909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合作与分享：在合作中分享知识和经验，共同成长和进步，是培养良好人际关系的重要途径。</a:t>
            </a:r>
            <a:endParaRPr altLang="zh-CN" dirty="0" lang="en-US">
              <a:solidFill>
                <a:schemeClr val="dk1">
                  <a:lumMod val="80000"/>
                  <a:lumOff val="20000"/>
                </a:schemeClr>
              </a:solidFill>
              <a:latin typeface="+mn-ea"/>
              <a:sym typeface="+mn-ea"/>
            </a:endParaRPr>
          </a:p>
        </p:txBody>
      </p:sp>
      <p:sp>
        <p:nvSpPr>
          <p:cNvPr id="104910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尊重与理解：建立互相尊重和理解的关系，是培养良好人际关系的基础。</a:t>
            </a:r>
            <a:endParaRPr altLang="en-US" dirty="0" sz="1600" lang="zh-CN">
              <a:solidFill>
                <a:schemeClr val="dk1">
                  <a:lumMod val="80000"/>
                  <a:lumOff val="20000"/>
                </a:schemeClr>
              </a:solidFill>
              <a:latin typeface="+mn-ea"/>
              <a:sym typeface="+mn-ea"/>
            </a:endParaRPr>
          </a:p>
        </p:txBody>
      </p:sp>
      <p:sp>
        <p:nvSpPr>
          <p:cNvPr id="104911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有效沟通：通过有效的沟通技巧，如倾听、表达和反馈，来增进彼此之间的理解和信任。</a:t>
            </a:r>
            <a:endParaRPr altLang="en-US" dirty="0" lang="zh-CN">
              <a:solidFill>
                <a:schemeClr val="dk1">
                  <a:lumMod val="80000"/>
                  <a:lumOff val="20000"/>
                </a:schemeClr>
              </a:solidFill>
              <a:latin typeface="+mn-ea"/>
              <a:sym typeface="+mn-ea"/>
            </a:endParaRPr>
          </a:p>
        </p:txBody>
      </p:sp>
      <p:sp>
        <p:nvSpPr>
          <p:cNvPr id="104911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情感支持：给予彼此情感上的支持和鼓励，增强彼此的自信心和归属感，有助于建立稳定的人际关系。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05" name=""/>
        <p:cNvGrpSpPr/>
        <p:nvPr/>
      </p:nvGrpSpPr>
      <p:grpSpPr>
        <a:xfrm>
          <a:off x="0" y="0"/>
          <a:ext cx="0" cy="0"/>
          <a:chOff x="0" y="0"/>
          <a:chExt cx="0" cy="0"/>
        </a:xfrm>
      </p:grpSpPr>
      <p:sp>
        <p:nvSpPr>
          <p:cNvPr id="1049164" name="文本占位符 4"/>
          <p:cNvSpPr>
            <a:spLocks noGrp="1"/>
          </p:cNvSpPr>
          <p:nvPr>
            <p:ph type="body" idx="2"/>
            <p:custDataLst>
              <p:tags r:id="rId1"/>
            </p:custDataLst>
          </p:nvPr>
        </p:nvSpPr>
        <p:spPr/>
        <p:txBody>
          <a:bodyPr/>
          <a:p>
            <a:r>
              <a:rPr altLang="en-US" lang="zh-CN"/>
              <a:t>Part Two</a:t>
            </a:r>
            <a:endParaRPr altLang="en-US" lang="zh-CN"/>
          </a:p>
        </p:txBody>
      </p:sp>
      <p:sp>
        <p:nvSpPr>
          <p:cNvPr id="1049166" name="标题 5"/>
          <p:cNvSpPr>
            <a:spLocks noGrp="1"/>
          </p:cNvSpPr>
          <p:nvPr>
            <p:ph type="title" idx="1"/>
            <p:custDataLst>
              <p:tags r:id="rId2"/>
            </p:custDataLst>
          </p:nvPr>
        </p:nvSpPr>
        <p:spPr/>
        <p:txBody>
          <a:bodyPr>
            <a:normAutofit fontScale="90000"/>
          </a:bodyPr>
          <a:p>
            <a:r>
              <a:rPr altLang="en-US" lang="zh-CN"/>
              <a:t>沟通能力在初中教育中的地位</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2" name="标题 2"/>
          <p:cNvSpPr>
            <a:spLocks noGrp="1"/>
          </p:cNvSpPr>
          <p:nvPr>
            <p:ph type="title" idx="1"/>
          </p:nvPr>
        </p:nvSpPr>
        <p:spPr/>
        <p:txBody>
          <a:bodyPr/>
          <a:p>
            <a:r>
              <a:rPr altLang="en-US" lang="zh-CN"/>
              <a:t>沟通能力的重要性</a:t>
            </a:r>
            <a:endParaRPr altLang="en-US" lang="zh-CN"/>
          </a:p>
        </p:txBody>
      </p:sp>
      <p:sp>
        <p:nvSpPr>
          <p:cNvPr id="104920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沟通能力是初中教育中的重要组成部分，有助于学生建立良好的人际关系，促进班级团结。</a:t>
            </a:r>
            <a:endParaRPr altLang="en-US" dirty="0" sz="2000" lang="zh-CN" spc="150">
              <a:solidFill>
                <a:schemeClr val="tx1">
                  <a:lumMod val="75000"/>
                  <a:lumOff val="25000"/>
                </a:schemeClr>
              </a:solidFill>
              <a:latin typeface="+mn-ea"/>
              <a:sym typeface="+mn-ea"/>
            </a:endParaRPr>
          </a:p>
        </p:txBody>
      </p:sp>
      <p:sp>
        <p:nvSpPr>
          <p:cNvPr id="104920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良好的沟通能力有助于学生更好地理解教师讲解的知识点，提高学习效果。</a:t>
            </a:r>
            <a:endParaRPr altLang="en-US" dirty="0" sz="2000" lang="zh-CN" spc="150">
              <a:solidFill>
                <a:schemeClr val="tx1">
                  <a:lumMod val="75000"/>
                  <a:lumOff val="25000"/>
                </a:schemeClr>
              </a:solidFill>
              <a:latin typeface="+mn-ea"/>
              <a:sym typeface="+mn-ea"/>
            </a:endParaRPr>
          </a:p>
        </p:txBody>
      </p:sp>
      <p:sp>
        <p:nvSpPr>
          <p:cNvPr id="104921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通过有效的沟通，学生可以更好地表达自己的想法和情感，增强自信心和自尊心。</a:t>
            </a:r>
            <a:endParaRPr altLang="en-US" dirty="0" sz="2000" lang="zh-CN" spc="150">
              <a:solidFill>
                <a:schemeClr val="tx1">
                  <a:lumMod val="75000"/>
                  <a:lumOff val="25000"/>
                </a:schemeClr>
              </a:solidFill>
              <a:latin typeface="+mn-ea"/>
              <a:sym typeface="+mn-ea"/>
            </a:endParaRPr>
          </a:p>
        </p:txBody>
      </p:sp>
      <p:sp>
        <p:nvSpPr>
          <p:cNvPr id="104922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沟通能力是学生未来职业发展中的关键能力，对于个人成功和社会发展具有重要意义。</a:t>
            </a:r>
            <a:endParaRPr altLang="en-US" dirty="0" sz="2000" lang="zh-CN" spc="150">
              <a:solidFill>
                <a:schemeClr val="tx1">
                  <a:lumMod val="75000"/>
                  <a:lumOff val="25000"/>
                </a:schemeClr>
              </a:solidFill>
              <a:latin typeface="+mn-ea"/>
              <a:sym typeface="+mn-ea"/>
            </a:endParaRPr>
          </a:p>
        </p:txBody>
      </p:sp>
      <p:sp>
        <p:nvSpPr>
          <p:cNvPr id="104922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6" name="标题 2"/>
          <p:cNvSpPr>
            <a:spLocks noGrp="1"/>
          </p:cNvSpPr>
          <p:nvPr>
            <p:ph type="title" idx="1"/>
          </p:nvPr>
        </p:nvSpPr>
        <p:spPr/>
        <p:txBody>
          <a:bodyPr/>
          <a:p>
            <a:r>
              <a:rPr altLang="en-US" lang="zh-CN"/>
              <a:t>初中生的沟通障碍</a:t>
            </a:r>
            <a:endParaRPr altLang="en-US" lang="zh-CN"/>
          </a:p>
        </p:txBody>
      </p:sp>
      <p:sp>
        <p:nvSpPr>
          <p:cNvPr id="10492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语言表达能力不足</a:t>
            </a:r>
            <a:endParaRPr altLang="en-US" dirty="0" sz="2000" lang="zh-CN" spc="150">
              <a:solidFill>
                <a:schemeClr val="tx1">
                  <a:lumMod val="85000"/>
                  <a:lumOff val="15000"/>
                </a:schemeClr>
              </a:solidFill>
              <a:latin typeface="+mn-ea"/>
              <a:sym typeface="+mn-ea"/>
            </a:endParaRPr>
          </a:p>
        </p:txBody>
      </p:sp>
      <p:sp>
        <p:nvSpPr>
          <p:cNvPr id="10492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情绪控制能力差</a:t>
            </a:r>
            <a:endParaRPr altLang="en-US" dirty="0" sz="2000" lang="zh-CN" spc="150">
              <a:solidFill>
                <a:schemeClr val="tx1">
                  <a:lumMod val="85000"/>
                  <a:lumOff val="15000"/>
                </a:schemeClr>
              </a:solidFill>
              <a:latin typeface="+mn-ea"/>
              <a:sym typeface="+mn-ea"/>
            </a:endParaRPr>
          </a:p>
        </p:txBody>
      </p:sp>
      <p:sp>
        <p:nvSpPr>
          <p:cNvPr id="10492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缺乏倾听能力</a:t>
            </a:r>
            <a:endParaRPr altLang="en-US" dirty="0" sz="2000" lang="zh-CN" spc="150">
              <a:solidFill>
                <a:schemeClr val="tx1">
                  <a:lumMod val="85000"/>
                  <a:lumOff val="15000"/>
                </a:schemeClr>
              </a:solidFill>
              <a:latin typeface="+mn-ea"/>
              <a:sym typeface="+mn-ea"/>
            </a:endParaRPr>
          </a:p>
        </p:txBody>
      </p:sp>
      <p:sp>
        <p:nvSpPr>
          <p:cNvPr id="10492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社交技巧不熟练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0" name="标题 2"/>
          <p:cNvSpPr>
            <a:spLocks noGrp="1"/>
          </p:cNvSpPr>
          <p:nvPr>
            <p:ph type="title" idx="1"/>
          </p:nvPr>
        </p:nvSpPr>
        <p:spPr/>
        <p:txBody>
          <a:bodyPr/>
          <a:p>
            <a:r>
              <a:rPr altLang="en-US" lang="zh-CN"/>
              <a:t>提高沟通能力的途径</a:t>
            </a:r>
            <a:endParaRPr altLang="en-US" lang="zh-CN"/>
          </a:p>
        </p:txBody>
      </p:sp>
      <p:sp>
        <p:nvSpPr>
          <p:cNvPr id="104933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学会倾听：认真听取别人的意见和建议，尊重对方的观点。</a:t>
            </a:r>
            <a:endParaRPr altLang="en-US" dirty="0" sz="2000" lang="zh-CN" spc="150">
              <a:solidFill>
                <a:schemeClr val="tx1">
                  <a:lumMod val="75000"/>
                  <a:lumOff val="25000"/>
                </a:schemeClr>
              </a:solidFill>
              <a:latin typeface="+mn-ea"/>
              <a:sym typeface="+mn-ea"/>
            </a:endParaRPr>
          </a:p>
        </p:txBody>
      </p:sp>
      <p:sp>
        <p:nvSpPr>
          <p:cNvPr id="104933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表达清晰：用简洁明了的语言表达自己的想法，避免使用模棱两可或含糊不清的措辞。</a:t>
            </a:r>
            <a:endParaRPr altLang="en-US" dirty="0" sz="2000" lang="zh-CN" spc="150">
              <a:solidFill>
                <a:schemeClr val="tx1">
                  <a:lumMod val="75000"/>
                  <a:lumOff val="25000"/>
                </a:schemeClr>
              </a:solidFill>
              <a:latin typeface="+mn-ea"/>
              <a:sym typeface="+mn-ea"/>
            </a:endParaRPr>
          </a:p>
        </p:txBody>
      </p:sp>
      <p:sp>
        <p:nvSpPr>
          <p:cNvPr id="104934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情绪管理：控制自己的情绪，避免在沟通中因为情绪波动而影响表达。</a:t>
            </a:r>
            <a:endParaRPr altLang="en-US" dirty="0" sz="2000" lang="zh-CN" spc="150">
              <a:solidFill>
                <a:schemeClr val="tx1">
                  <a:lumMod val="75000"/>
                  <a:lumOff val="25000"/>
                </a:schemeClr>
              </a:solidFill>
              <a:latin typeface="+mn-ea"/>
              <a:sym typeface="+mn-ea"/>
            </a:endParaRPr>
          </a:p>
        </p:txBody>
      </p:sp>
      <p:sp>
        <p:nvSpPr>
          <p:cNvPr id="104934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文化敏感：了解不同文化背景下的沟通习惯，尊重文化差异，避免因文化差异而产生沟通障碍。</a:t>
            </a:r>
            <a:endParaRPr altLang="en-US" dirty="0" sz="2000" lang="zh-CN" spc="150">
              <a:solidFill>
                <a:schemeClr val="tx1">
                  <a:lumMod val="75000"/>
                  <a:lumOff val="25000"/>
                </a:schemeClr>
              </a:solidFill>
              <a:latin typeface="+mn-ea"/>
              <a:sym typeface="+mn-ea"/>
            </a:endParaRPr>
          </a:p>
        </p:txBody>
      </p:sp>
      <p:sp>
        <p:nvSpPr>
          <p:cNvPr id="104935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4" name="标题 2"/>
          <p:cNvSpPr>
            <a:spLocks noGrp="1"/>
          </p:cNvSpPr>
          <p:nvPr>
            <p:ph type="title" idx="1"/>
          </p:nvPr>
        </p:nvSpPr>
        <p:spPr/>
        <p:txBody>
          <a:bodyPr/>
          <a:p>
            <a:r>
              <a:rPr altLang="en-US" lang="zh-CN"/>
              <a:t>沟通能力的培养方法</a:t>
            </a:r>
            <a:endParaRPr altLang="en-US" lang="zh-CN"/>
          </a:p>
        </p:txBody>
      </p:sp>
      <p:sp>
        <p:nvSpPr>
          <p:cNvPr id="104939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沟通能力是初中生必备的技能之一，对于学生的个人成长和未来发展至关重要。</a:t>
            </a:r>
            <a:endParaRPr altLang="en-US" dirty="0" sz="1200" lang="zh-CN" spc="150">
              <a:solidFill>
                <a:schemeClr val="tx1">
                  <a:lumMod val="65000"/>
                  <a:lumOff val="35000"/>
                </a:schemeClr>
              </a:solidFill>
              <a:latin typeface="+mn-ea"/>
              <a:sym typeface="+mn-ea"/>
            </a:endParaRPr>
          </a:p>
        </p:txBody>
      </p:sp>
      <p:sp>
        <p:nvSpPr>
          <p:cNvPr id="104939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良好的沟通能力有助于学生建立积极的人际关系，增强团队协作能力，提高学习效果。</a:t>
            </a:r>
            <a:endParaRPr altLang="en-US" dirty="0" sz="1200" lang="zh-CN" spc="150">
              <a:solidFill>
                <a:schemeClr val="tx1">
                  <a:lumMod val="65000"/>
                  <a:lumOff val="35000"/>
                </a:schemeClr>
              </a:solidFill>
              <a:latin typeface="+mn-ea"/>
              <a:sym typeface="+mn-ea"/>
            </a:endParaRPr>
          </a:p>
        </p:txBody>
      </p:sp>
      <p:sp>
        <p:nvSpPr>
          <p:cNvPr id="104940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初中阶段是培养学生沟通能力的重要时期，学校和教师应该注重培养学生的沟通技巧和社交能力。</a:t>
            </a:r>
            <a:endParaRPr altLang="en-US" dirty="0" sz="1200" lang="zh-CN" spc="150">
              <a:solidFill>
                <a:schemeClr val="tx1">
                  <a:lumMod val="65000"/>
                  <a:lumOff val="35000"/>
                </a:schemeClr>
              </a:solidFill>
              <a:latin typeface="+mn-ea"/>
              <a:sym typeface="+mn-ea"/>
            </a:endParaRPr>
          </a:p>
        </p:txBody>
      </p:sp>
      <p:sp>
        <p:nvSpPr>
          <p:cNvPr id="104940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有效的沟通技巧包括倾听、表达、非语言沟通等方面，这些技巧在初中教育中应该得到充分重视和实践。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45" name=""/>
        <p:cNvGrpSpPr/>
        <p:nvPr/>
      </p:nvGrpSpPr>
      <p:grpSpPr>
        <a:xfrm>
          <a:off x="0" y="0"/>
          <a:ext cx="0" cy="0"/>
          <a:chOff x="0" y="0"/>
          <a:chExt cx="0" cy="0"/>
        </a:xfrm>
      </p:grpSpPr>
      <p:sp>
        <p:nvSpPr>
          <p:cNvPr id="1049442"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444" name="标题 5"/>
          <p:cNvSpPr>
            <a:spLocks noGrp="1"/>
          </p:cNvSpPr>
          <p:nvPr>
            <p:ph type="title" idx="1"/>
            <p:custDataLst>
              <p:tags r:id="rId2"/>
            </p:custDataLst>
          </p:nvPr>
        </p:nvSpPr>
        <p:spPr/>
        <p:txBody>
          <a:bodyPr>
            <a:normAutofit fontScale="90000"/>
          </a:bodyPr>
          <a:p>
            <a:r>
              <a:rPr altLang="en-US" lang="zh-CN"/>
              <a:t>初中教育中人际关系与沟通能力的关系</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0" name="标题 2"/>
          <p:cNvSpPr>
            <a:spLocks noGrp="1"/>
          </p:cNvSpPr>
          <p:nvPr>
            <p:ph type="title" idx="1"/>
          </p:nvPr>
        </p:nvSpPr>
        <p:spPr/>
        <p:txBody>
          <a:bodyPr/>
          <a:p>
            <a:r>
              <a:rPr altLang="en-US" lang="zh-CN"/>
              <a:t>人际关系对沟通能力的影响</a:t>
            </a:r>
            <a:endParaRPr altLang="en-US" lang="zh-CN"/>
          </a:p>
        </p:txBody>
      </p:sp>
      <p:sp>
        <p:nvSpPr>
          <p:cNvPr id="104948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家庭背景对初中生沟通能力的影响</a:t>
            </a:r>
            <a:endParaRPr altLang="en-US" sz="1400" lang="zh-CN" spc="150">
              <a:solidFill>
                <a:schemeClr val="tx1"/>
              </a:solidFill>
              <a:effectLst/>
              <a:latin typeface="+mn-ea"/>
              <a:sym typeface="+mn-ea"/>
            </a:endParaRPr>
          </a:p>
        </p:txBody>
      </p:sp>
      <p:sp>
        <p:nvSpPr>
          <p:cNvPr id="104949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初中教育中的师生关系对沟通能力的影响</a:t>
            </a:r>
            <a:endParaRPr altLang="en-US" dirty="0" sz="1400" lang="zh-CN" spc="150">
              <a:solidFill>
                <a:schemeClr val="tx1"/>
              </a:solidFill>
              <a:effectLst/>
              <a:latin typeface="+mn-ea"/>
              <a:sym typeface="+mn-ea"/>
            </a:endParaRPr>
          </a:p>
        </p:txBody>
      </p:sp>
      <p:sp>
        <p:nvSpPr>
          <p:cNvPr id="104949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同伴关系对初中生沟通能力的影响</a:t>
            </a:r>
            <a:endParaRPr altLang="en-US" sz="1400" lang="zh-CN" spc="150">
              <a:solidFill>
                <a:schemeClr val="tx1"/>
              </a:solidFill>
              <a:effectLst/>
              <a:latin typeface="+mn-ea"/>
              <a:sym typeface="+mn-ea"/>
            </a:endParaRPr>
          </a:p>
        </p:txBody>
      </p:sp>
      <p:sp>
        <p:nvSpPr>
          <p:cNvPr id="104949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社交能力对初中生沟通能力的影响</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6" name="标题 2"/>
          <p:cNvSpPr>
            <a:spLocks noGrp="1"/>
          </p:cNvSpPr>
          <p:nvPr>
            <p:ph type="title" idx="1"/>
          </p:nvPr>
        </p:nvSpPr>
        <p:spPr/>
        <p:txBody>
          <a:bodyPr/>
          <a:p>
            <a:r>
              <a:rPr altLang="en-US" lang="zh-CN"/>
              <a:t>沟通能力对人际关系的作用</a:t>
            </a:r>
            <a:endParaRPr altLang="en-US" lang="zh-CN"/>
          </a:p>
        </p:txBody>
      </p:sp>
      <p:sp>
        <p:nvSpPr>
          <p:cNvPr id="104953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沟通能力是建立良好人际关系的基础，能够促进彼此之间的理解和信任。</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有效的沟通能力有助于解决冲突和化解矛盾，维护人际关系的稳定和和谐。</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通过沟通能力的培养，可以提升个人在人际交往中的自信和魅力，增强人际关系的质量。</a:t>
            </a:r>
            <a:endParaRPr altLang="en-US" dirty="0" sz="1200" lang="zh-CN" spc="150">
              <a:solidFill>
                <a:schemeClr val="tx1">
                  <a:lumMod val="65000"/>
                  <a:lumOff val="35000"/>
                </a:schemeClr>
              </a:solidFill>
              <a:latin typeface="+mn-ea"/>
              <a:sym typeface="+mn-ea"/>
            </a:endParaRPr>
          </a:p>
        </p:txBody>
      </p:sp>
      <p:sp>
        <p:nvSpPr>
          <p:cNvPr id="104954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良好的沟通能力对于个人的职业发展和社会融入也具有重要意义，能够拓展人脉资源，提升个人竞争力。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4" name="标题 2"/>
          <p:cNvSpPr>
            <a:spLocks noGrp="1"/>
          </p:cNvSpPr>
          <p:nvPr>
            <p:ph type="title" idx="1"/>
          </p:nvPr>
        </p:nvSpPr>
        <p:spPr/>
        <p:txBody>
          <a:bodyPr/>
          <a:p>
            <a:r>
              <a:rPr altLang="en-US" lang="zh-CN"/>
              <a:t>培养良好人际关系与沟通能力的一致性</a:t>
            </a:r>
            <a:endParaRPr altLang="en-US" lang="zh-CN"/>
          </a:p>
        </p:txBody>
      </p:sp>
      <p:sp>
        <p:nvSpPr>
          <p:cNvPr id="10495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初中教育中的目标：培养全面发展的人才，包括人际关系与沟通能力的培养</a:t>
            </a:r>
            <a:endParaRPr altLang="en-US" dirty="0" sz="1200" lang="zh-CN" spc="150">
              <a:solidFill>
                <a:schemeClr val="tx1">
                  <a:lumMod val="65000"/>
                  <a:lumOff val="35000"/>
                </a:schemeClr>
              </a:solidFill>
              <a:latin typeface="+mn-ea"/>
              <a:sym typeface="+mn-ea"/>
            </a:endParaRPr>
          </a:p>
        </p:txBody>
      </p:sp>
      <p:sp>
        <p:nvSpPr>
          <p:cNvPr id="10495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良好人际关系与沟通能力的重要性：有助于学生更好地适应社会，提高个人竞争力</a:t>
            </a:r>
            <a:endParaRPr altLang="en-US" dirty="0" sz="1200" lang="zh-CN" spc="150">
              <a:solidFill>
                <a:schemeClr val="tx1">
                  <a:lumMod val="65000"/>
                  <a:lumOff val="35000"/>
                </a:schemeClr>
              </a:solidFill>
              <a:latin typeface="+mn-ea"/>
              <a:sym typeface="+mn-ea"/>
            </a:endParaRPr>
          </a:p>
        </p:txBody>
      </p:sp>
      <p:sp>
        <p:nvSpPr>
          <p:cNvPr id="10495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培养良好人际关系的方法：加强师生互动、开展团队合作活动等</a:t>
            </a:r>
            <a:endParaRPr altLang="en-US" dirty="0" sz="1200" lang="zh-CN" spc="150">
              <a:solidFill>
                <a:schemeClr val="tx1">
                  <a:lumMod val="65000"/>
                  <a:lumOff val="35000"/>
                </a:schemeClr>
              </a:solidFill>
              <a:latin typeface="+mn-ea"/>
              <a:sym typeface="+mn-ea"/>
            </a:endParaRPr>
          </a:p>
        </p:txBody>
      </p:sp>
      <p:sp>
        <p:nvSpPr>
          <p:cNvPr id="10495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培养良好沟通能力的方法：注重口语表达、写作训练等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2" name="标题 2"/>
          <p:cNvSpPr>
            <a:spLocks noGrp="1"/>
          </p:cNvSpPr>
          <p:nvPr>
            <p:ph type="title" idx="1"/>
          </p:nvPr>
        </p:nvSpPr>
        <p:spPr/>
        <p:txBody>
          <a:bodyPr/>
          <a:p>
            <a:r>
              <a:rPr altLang="en-US" lang="zh-CN"/>
              <a:t>人际关系与沟通能力相互促进的方法</a:t>
            </a:r>
            <a:endParaRPr altLang="en-US" lang="zh-CN"/>
          </a:p>
        </p:txBody>
      </p:sp>
      <p:sp>
        <p:nvSpPr>
          <p:cNvPr id="104963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建立信任：通过真诚的交流和互相支持，建立良好的人际关系，从而提高沟通能力。</a:t>
            </a:r>
            <a:endParaRPr altLang="en-US" dirty="0" sz="1200" lang="zh-CN" spc="150">
              <a:solidFill>
                <a:schemeClr val="tx1">
                  <a:lumMod val="85000"/>
                  <a:lumOff val="15000"/>
                </a:schemeClr>
              </a:solidFill>
              <a:latin typeface="+mn-ea"/>
              <a:sym typeface="+mn-ea"/>
            </a:endParaRPr>
          </a:p>
        </p:txBody>
      </p:sp>
      <p:sp>
        <p:nvSpPr>
          <p:cNvPr id="104963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倾听与表达：学会倾听他人的意见和表达自己的想法，增强彼此的理解和沟通效果。</a:t>
            </a:r>
            <a:endParaRPr altLang="en-US" dirty="0" sz="1200" lang="zh-CN" spc="150">
              <a:solidFill>
                <a:schemeClr val="tx1">
                  <a:lumMod val="85000"/>
                  <a:lumOff val="15000"/>
                </a:schemeClr>
              </a:solidFill>
              <a:latin typeface="+mn-ea"/>
              <a:sym typeface="+mn-ea"/>
            </a:endParaRPr>
          </a:p>
        </p:txBody>
      </p:sp>
      <p:sp>
        <p:nvSpPr>
          <p:cNvPr id="104964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情绪管理：学会控制自己的情绪，避免冲突和误解，保持良好的沟通氛围。</a:t>
            </a:r>
            <a:endParaRPr altLang="en-US" dirty="0" sz="1200" lang="zh-CN" spc="150">
              <a:solidFill>
                <a:schemeClr val="tx1">
                  <a:lumMod val="85000"/>
                  <a:lumOff val="15000"/>
                </a:schemeClr>
              </a:solidFill>
              <a:latin typeface="+mn-ea"/>
              <a:sym typeface="+mn-ea"/>
            </a:endParaRPr>
          </a:p>
        </p:txBody>
      </p:sp>
      <p:sp>
        <p:nvSpPr>
          <p:cNvPr id="104964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多元化交流：利用多种方式和渠道进行交流，如面对面、电话、社交媒体等，提高沟通效率。</a:t>
            </a:r>
            <a:endParaRPr altLang="en-US" dirty="0" sz="1200" lang="zh-CN" spc="150">
              <a:solidFill>
                <a:schemeClr val="tx1">
                  <a:lumMod val="85000"/>
                  <a:lumOff val="15000"/>
                </a:schemeClr>
              </a:solidFill>
              <a:latin typeface="+mn-ea"/>
              <a:sym typeface="+mn-ea"/>
            </a:endParaRPr>
          </a:p>
        </p:txBody>
      </p:sp>
      <p:sp>
        <p:nvSpPr>
          <p:cNvPr id="104965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85" name=""/>
        <p:cNvGrpSpPr/>
        <p:nvPr/>
      </p:nvGrpSpPr>
      <p:grpSpPr>
        <a:xfrm>
          <a:off x="0" y="0"/>
          <a:ext cx="0" cy="0"/>
          <a:chOff x="0" y="0"/>
          <a:chExt cx="0" cy="0"/>
        </a:xfrm>
      </p:grpSpPr>
      <p:sp>
        <p:nvSpPr>
          <p:cNvPr id="1049696" name="文本占位符 4"/>
          <p:cNvSpPr>
            <a:spLocks noGrp="1"/>
          </p:cNvSpPr>
          <p:nvPr>
            <p:ph type="body" idx="2"/>
            <p:custDataLst>
              <p:tags r:id="rId1"/>
            </p:custDataLst>
          </p:nvPr>
        </p:nvSpPr>
        <p:spPr/>
        <p:txBody>
          <a:bodyPr/>
          <a:p>
            <a:r>
              <a:rPr altLang="en-US" lang="zh-CN"/>
              <a:t>Part Four</a:t>
            </a:r>
            <a:endParaRPr altLang="en-US" lang="zh-CN"/>
          </a:p>
        </p:txBody>
      </p:sp>
      <p:sp>
        <p:nvSpPr>
          <p:cNvPr id="1049698" name="标题 5"/>
          <p:cNvSpPr>
            <a:spLocks noGrp="1"/>
          </p:cNvSpPr>
          <p:nvPr>
            <p:ph type="title" idx="1"/>
            <p:custDataLst>
              <p:tags r:id="rId2"/>
            </p:custDataLst>
          </p:nvPr>
        </p:nvSpPr>
        <p:spPr/>
        <p:txBody>
          <a:bodyPr>
            <a:normAutofit fontScale="90000"/>
          </a:bodyPr>
          <a:p>
            <a:r>
              <a:rPr altLang="en-US" lang="zh-CN"/>
              <a:t>初中教育中培养良好人际关系与沟通能力的实践案例</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34" name="标题 2"/>
          <p:cNvSpPr>
            <a:spLocks noGrp="1"/>
          </p:cNvSpPr>
          <p:nvPr>
            <p:ph type="title" idx="1"/>
          </p:nvPr>
        </p:nvSpPr>
        <p:spPr/>
        <p:txBody>
          <a:bodyPr/>
          <a:p>
            <a:r>
              <a:rPr altLang="en-US" lang="zh-CN"/>
              <a:t>成功案例介绍</a:t>
            </a:r>
            <a:endParaRPr altLang="en-US" lang="zh-CN"/>
          </a:p>
        </p:txBody>
      </p:sp>
      <p:sp>
        <p:nvSpPr>
          <p:cNvPr id="104973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案例名称：班级团队建设活动</a:t>
            </a:r>
            <a:endParaRPr altLang="en-US" dirty="0" sz="1200" lang="zh-CN" spc="150">
              <a:solidFill>
                <a:schemeClr val="tx1">
                  <a:lumMod val="85000"/>
                  <a:lumOff val="15000"/>
                </a:schemeClr>
              </a:solidFill>
              <a:latin typeface="+mn-ea"/>
              <a:sym typeface="+mn-ea"/>
            </a:endParaRPr>
          </a:p>
        </p:txBody>
      </p:sp>
      <p:sp>
        <p:nvSpPr>
          <p:cNvPr id="104973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实施方式：通过组织各种团队游戏和活动，增进同学之间的相互了解和信任。</a:t>
            </a:r>
            <a:endParaRPr altLang="en-US" dirty="0" sz="1200" lang="zh-CN" spc="150">
              <a:solidFill>
                <a:schemeClr val="tx1">
                  <a:lumMod val="85000"/>
                  <a:lumOff val="15000"/>
                </a:schemeClr>
              </a:solidFill>
              <a:latin typeface="+mn-ea"/>
              <a:sym typeface="+mn-ea"/>
            </a:endParaRPr>
          </a:p>
        </p:txBody>
      </p:sp>
      <p:sp>
        <p:nvSpPr>
          <p:cNvPr id="104974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实施效果：有效提升了班级凝聚力和团队合作精神，改善了同学间的沟通和人际关系。</a:t>
            </a:r>
            <a:endParaRPr altLang="en-US" dirty="0" sz="1200" lang="zh-CN" spc="150">
              <a:solidFill>
                <a:schemeClr val="tx1">
                  <a:lumMod val="85000"/>
                  <a:lumOff val="15000"/>
                </a:schemeClr>
              </a:solidFill>
              <a:latin typeface="+mn-ea"/>
              <a:sym typeface="+mn-ea"/>
            </a:endParaRPr>
          </a:p>
        </p:txBody>
      </p:sp>
      <p:sp>
        <p:nvSpPr>
          <p:cNvPr id="104975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可复制性：该案例具有较高的可复制性，可以在其他班级或学校中推广。</a:t>
            </a:r>
            <a:endParaRPr altLang="en-US" dirty="0" sz="1200" lang="zh-CN" spc="150">
              <a:solidFill>
                <a:schemeClr val="tx1">
                  <a:lumMod val="85000"/>
                  <a:lumOff val="15000"/>
                </a:schemeClr>
              </a:solidFill>
              <a:latin typeface="+mn-ea"/>
              <a:sym typeface="+mn-ea"/>
            </a:endParaRPr>
          </a:p>
        </p:txBody>
      </p:sp>
      <p:sp>
        <p:nvSpPr>
          <p:cNvPr id="104975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8" name="标题 2"/>
          <p:cNvSpPr>
            <a:spLocks noGrp="1"/>
          </p:cNvSpPr>
          <p:nvPr>
            <p:ph type="title" idx="1"/>
          </p:nvPr>
        </p:nvSpPr>
        <p:spPr/>
        <p:txBody>
          <a:bodyPr/>
          <a:p>
            <a:r>
              <a:rPr altLang="en-US" lang="zh-CN"/>
              <a:t>案例分析：成功因素与经验总结</a:t>
            </a:r>
            <a:endParaRPr altLang="en-US" lang="zh-CN"/>
          </a:p>
        </p:txBody>
      </p:sp>
      <p:sp>
        <p:nvSpPr>
          <p:cNvPr id="10498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成功因素：教师引导、学生积极参与、家长支持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经验总结：注重情感交流、采用多种沟通方式、及时反馈与调整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实践效果：提升学生自信心、增强团队合作意识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未来展望：持续优化教学方法、拓展更多实践案例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2" name="标题 2"/>
          <p:cNvSpPr>
            <a:spLocks noGrp="1"/>
          </p:cNvSpPr>
          <p:nvPr>
            <p:ph type="title" idx="1"/>
          </p:nvPr>
        </p:nvSpPr>
        <p:spPr/>
        <p:txBody>
          <a:bodyPr/>
          <a:p>
            <a:r>
              <a:rPr altLang="en-US" lang="zh-CN"/>
              <a:t>案例的启示与借鉴意义</a:t>
            </a:r>
            <a:endParaRPr altLang="en-US" lang="zh-CN"/>
          </a:p>
        </p:txBody>
      </p:sp>
      <p:sp>
        <p:nvSpPr>
          <p:cNvPr id="10498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案例中如何培养学生的情感表达和倾听能力</a:t>
            </a:r>
            <a:endParaRPr altLang="zh-CN" dirty="0" lang="en-US">
              <a:solidFill>
                <a:schemeClr val="dk1">
                  <a:lumMod val="80000"/>
                  <a:lumOff val="20000"/>
                </a:schemeClr>
              </a:solidFill>
              <a:latin typeface="+mn-ea"/>
              <a:sym typeface="+mn-ea"/>
            </a:endParaRPr>
          </a:p>
        </p:txBody>
      </p:sp>
      <p:sp>
        <p:nvSpPr>
          <p:cNvPr id="10498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案例中教师如何引导学生建立良好人际关系与沟通能力</a:t>
            </a:r>
            <a:endParaRPr altLang="en-US" dirty="0" lang="zh-CN">
              <a:solidFill>
                <a:schemeClr val="dk1">
                  <a:lumMod val="80000"/>
                  <a:lumOff val="20000"/>
                </a:schemeClr>
              </a:solidFill>
              <a:latin typeface="+mn-ea"/>
              <a:sym typeface="+mn-ea"/>
            </a:endParaRPr>
          </a:p>
        </p:txBody>
      </p:sp>
      <p:sp>
        <p:nvSpPr>
          <p:cNvPr id="10498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案例中如何处理学生之间的矛盾和冲突</a:t>
            </a:r>
            <a:endParaRPr altLang="en-US" dirty="0" lang="zh-CN">
              <a:solidFill>
                <a:schemeClr val="dk1">
                  <a:lumMod val="80000"/>
                  <a:lumOff val="20000"/>
                </a:schemeClr>
              </a:solidFill>
              <a:latin typeface="+mn-ea"/>
              <a:sym typeface="+mn-ea"/>
            </a:endParaRPr>
          </a:p>
        </p:txBody>
      </p:sp>
      <p:sp>
        <p:nvSpPr>
          <p:cNvPr id="10498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案例中如何促进师生之间的互动与沟通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34" name="标题 2"/>
          <p:cNvSpPr>
            <a:spLocks noGrp="1"/>
          </p:cNvSpPr>
          <p:nvPr>
            <p:ph type="title" idx="1"/>
          </p:nvPr>
        </p:nvSpPr>
        <p:spPr/>
        <p:txBody>
          <a:bodyPr/>
          <a:p>
            <a:r>
              <a:rPr altLang="en-US" lang="zh-CN"/>
              <a:t>实践中的问题与解决方案</a:t>
            </a:r>
            <a:endParaRPr altLang="en-US" lang="zh-CN"/>
          </a:p>
        </p:txBody>
      </p:sp>
      <p:sp>
        <p:nvSpPr>
          <p:cNvPr id="10499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问题：学生缺乏沟通技巧，难以建立良好的人际关系</a:t>
            </a:r>
            <a:endParaRPr altLang="en-US" dirty="0" sz="1200" lang="zh-CN" spc="150">
              <a:solidFill>
                <a:schemeClr val="tx1">
                  <a:lumMod val="65000"/>
                  <a:lumOff val="35000"/>
                </a:schemeClr>
              </a:solidFill>
              <a:latin typeface="+mn-ea"/>
              <a:sym typeface="+mn-ea"/>
            </a:endParaRPr>
          </a:p>
        </p:txBody>
      </p:sp>
      <p:sp>
        <p:nvSpPr>
          <p:cNvPr id="10499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问题：学生之间存在矛盾和冲突</a:t>
            </a:r>
            <a:endParaRPr altLang="en-US" dirty="0" sz="1200" lang="zh-CN" spc="150">
              <a:solidFill>
                <a:schemeClr val="tx1">
                  <a:lumMod val="65000"/>
                  <a:lumOff val="35000"/>
                </a:schemeClr>
              </a:solidFill>
              <a:latin typeface="+mn-ea"/>
              <a:sym typeface="+mn-ea"/>
            </a:endParaRPr>
          </a:p>
        </p:txBody>
      </p:sp>
      <p:sp>
        <p:nvSpPr>
          <p:cNvPr id="10499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问题：教师与学生之间的沟通障碍</a:t>
            </a:r>
            <a:endParaRPr altLang="en-US" dirty="0" sz="1200" lang="zh-CN" spc="150">
              <a:solidFill>
                <a:schemeClr val="tx1">
                  <a:lumMod val="65000"/>
                  <a:lumOff val="35000"/>
                </a:schemeClr>
              </a:solidFill>
              <a:latin typeface="+mn-ea"/>
              <a:sym typeface="+mn-ea"/>
            </a:endParaRPr>
          </a:p>
        </p:txBody>
      </p:sp>
      <p:sp>
        <p:nvSpPr>
          <p:cNvPr id="10499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问题：家庭因素对人际关系的影响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49982" name="文本占位符 4"/>
          <p:cNvSpPr>
            <a:spLocks noGrp="1"/>
          </p:cNvSpPr>
          <p:nvPr>
            <p:ph type="body" idx="2"/>
            <p:custDataLst>
              <p:tags r:id="rId1"/>
            </p:custDataLst>
          </p:nvPr>
        </p:nvSpPr>
        <p:spPr/>
        <p:txBody>
          <a:bodyPr/>
          <a:p>
            <a:r>
              <a:rPr altLang="en-US" lang="zh-CN"/>
              <a:t>Part Five</a:t>
            </a:r>
            <a:endParaRPr altLang="en-US" lang="zh-CN"/>
          </a:p>
        </p:txBody>
      </p:sp>
      <p:sp>
        <p:nvSpPr>
          <p:cNvPr id="1049984" name="标题 5"/>
          <p:cNvSpPr>
            <a:spLocks noGrp="1"/>
          </p:cNvSpPr>
          <p:nvPr>
            <p:ph type="title" idx="1"/>
            <p:custDataLst>
              <p:tags r:id="rId2"/>
            </p:custDataLst>
          </p:nvPr>
        </p:nvSpPr>
        <p:spPr/>
        <p:txBody>
          <a:bodyPr>
            <a:normAutofit fontScale="90000"/>
          </a:bodyPr>
          <a:p>
            <a:r>
              <a:rPr altLang="en-US" lang="zh-CN"/>
              <a:t>如何将培养良好人际关系与沟通能力的理念融入初中教育体系</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20" name="标题 2"/>
          <p:cNvSpPr>
            <a:spLocks noGrp="1"/>
          </p:cNvSpPr>
          <p:nvPr>
            <p:ph type="title" idx="1"/>
          </p:nvPr>
        </p:nvSpPr>
        <p:spPr/>
        <p:txBody>
          <a:bodyPr/>
          <a:p>
            <a:r>
              <a:rPr altLang="en-US" lang="zh-CN"/>
              <a:t>教育理念的转变与更新</a:t>
            </a:r>
            <a:endParaRPr altLang="en-US" lang="zh-CN"/>
          </a:p>
        </p:txBody>
      </p:sp>
      <p:sp>
        <p:nvSpPr>
          <p:cNvPr id="10500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强调个人发展：关注学生的个性、情感和价值观，培养学生的自我认知和人际交往能力。</a:t>
            </a:r>
            <a:endParaRPr altLang="en-US" dirty="0" sz="2000" lang="zh-CN" spc="200">
              <a:solidFill>
                <a:schemeClr val="tx1">
                  <a:lumMod val="85000"/>
                  <a:lumOff val="15000"/>
                </a:schemeClr>
              </a:solidFill>
              <a:latin typeface="+mn-ea"/>
              <a:sym typeface="+mn-ea"/>
            </a:endParaRPr>
          </a:p>
        </p:txBody>
      </p:sp>
      <p:sp>
        <p:nvSpPr>
          <p:cNvPr id="10500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提倡合作与交流：鼓励学生之间的合作与交流，通过互动和合作来提高沟通能力和团队协作精神。</a:t>
            </a:r>
            <a:endParaRPr altLang="en-US" dirty="0" sz="2000" lang="zh-CN" spc="200">
              <a:solidFill>
                <a:schemeClr val="tx1">
                  <a:lumMod val="85000"/>
                  <a:lumOff val="15000"/>
                </a:schemeClr>
              </a:solidFill>
              <a:latin typeface="+mn-ea"/>
              <a:sym typeface="+mn-ea"/>
            </a:endParaRPr>
          </a:p>
        </p:txBody>
      </p:sp>
      <p:sp>
        <p:nvSpPr>
          <p:cNvPr id="10500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38"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重视家庭教育：加强家校合作，引导家长关注孩子的情感需求和社交能力，共同促进孩子的人际关系与沟通能力的发展。</a:t>
            </a:r>
            <a:endParaRPr altLang="en-US" dirty="0" sz="2000" lang="zh-CN" spc="200">
              <a:solidFill>
                <a:schemeClr val="tx1">
                  <a:lumMod val="85000"/>
                  <a:lumOff val="15000"/>
                </a:schemeClr>
              </a:solidFill>
              <a:latin typeface="+mn-ea"/>
              <a:sym typeface="+mn-ea"/>
            </a:endParaRPr>
          </a:p>
        </p:txBody>
      </p:sp>
      <p:sp>
        <p:nvSpPr>
          <p:cNvPr id="10500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44"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强化教师的引导作用：教师需要具备良好的人际交往和沟通能力，通过自身的示范作用来引导学生掌握正确的沟通技巧和建立良好的人际关系。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84" name="标题 2"/>
          <p:cNvSpPr>
            <a:spLocks noGrp="1"/>
          </p:cNvSpPr>
          <p:nvPr>
            <p:ph type="title" idx="1"/>
          </p:nvPr>
        </p:nvSpPr>
        <p:spPr/>
        <p:txBody>
          <a:bodyPr/>
          <a:p>
            <a:r>
              <a:rPr altLang="en-US" lang="zh-CN"/>
              <a:t>教师角色的转变与能力要求</a:t>
            </a:r>
            <a:endParaRPr altLang="en-US" lang="zh-CN"/>
          </a:p>
        </p:txBody>
      </p:sp>
      <p:sp>
        <p:nvSpPr>
          <p:cNvPr id="10500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转变传统教师角色，从单纯的知识传授者转变为学生的导师、合作者和朋友</a:t>
            </a:r>
            <a:endParaRPr altLang="en-US" dirty="0" sz="1200" lang="zh-CN" spc="150">
              <a:solidFill>
                <a:schemeClr val="tx1">
                  <a:lumMod val="85000"/>
                  <a:lumOff val="15000"/>
                </a:schemeClr>
              </a:solidFill>
              <a:latin typeface="+mn-ea"/>
              <a:sym typeface="+mn-ea"/>
            </a:endParaRPr>
          </a:p>
        </p:txBody>
      </p:sp>
      <p:sp>
        <p:nvSpPr>
          <p:cNvPr id="10500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强调教师的沟通能力，与学生建立良好的师生关系，促进有效沟通</a:t>
            </a:r>
            <a:endParaRPr altLang="en-US" dirty="0" sz="1200" lang="zh-CN" spc="150">
              <a:solidFill>
                <a:schemeClr val="tx1">
                  <a:lumMod val="85000"/>
                  <a:lumOff val="15000"/>
                </a:schemeClr>
              </a:solidFill>
              <a:latin typeface="+mn-ea"/>
              <a:sym typeface="+mn-ea"/>
            </a:endParaRPr>
          </a:p>
        </p:txBody>
      </p:sp>
      <p:sp>
        <p:nvSpPr>
          <p:cNvPr id="10500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教师需要具备良好的人际交往能力，为学生树立榜样，引导学生建立良好的人际关系</a:t>
            </a:r>
            <a:endParaRPr altLang="en-US" dirty="0" sz="1200" lang="zh-CN" spc="150">
              <a:solidFill>
                <a:schemeClr val="tx1">
                  <a:lumMod val="85000"/>
                  <a:lumOff val="15000"/>
                </a:schemeClr>
              </a:solidFill>
              <a:latin typeface="+mn-ea"/>
              <a:sym typeface="+mn-ea"/>
            </a:endParaRPr>
          </a:p>
        </p:txBody>
      </p:sp>
      <p:sp>
        <p:nvSpPr>
          <p:cNvPr id="10501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教师需要不断学习和提升自身能力，以适应教育发展的需要，更好地培养学生的沟通能力</a:t>
            </a:r>
            <a:endParaRPr altLang="en-US" dirty="0" sz="1200" lang="zh-CN" spc="150">
              <a:solidFill>
                <a:schemeClr val="tx1">
                  <a:lumMod val="85000"/>
                  <a:lumOff val="15000"/>
                </a:schemeClr>
              </a:solidFill>
              <a:latin typeface="+mn-ea"/>
              <a:sym typeface="+mn-ea"/>
            </a:endParaRPr>
          </a:p>
        </p:txBody>
      </p:sp>
      <p:sp>
        <p:nvSpPr>
          <p:cNvPr id="10501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8" name="标题 2"/>
          <p:cNvSpPr>
            <a:spLocks noGrp="1"/>
          </p:cNvSpPr>
          <p:nvPr>
            <p:ph type="title" idx="1"/>
          </p:nvPr>
        </p:nvSpPr>
        <p:spPr/>
        <p:txBody>
          <a:bodyPr/>
          <a:p>
            <a:r>
              <a:rPr altLang="en-US" lang="zh-CN"/>
              <a:t>教育方法的改进与创新</a:t>
            </a:r>
            <a:endParaRPr altLang="en-US" lang="zh-CN"/>
          </a:p>
        </p:txBody>
      </p:sp>
      <p:sp>
        <p:nvSpPr>
          <p:cNvPr id="105015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7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8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课堂互动：鼓励学生积极参与课堂讨论，培养表达能力和倾听习惯</a:t>
            </a:r>
            <a:endParaRPr altLang="en-US" dirty="0" sz="1200" lang="zh-CN" spc="150">
              <a:solidFill>
                <a:schemeClr val="tx1">
                  <a:lumMod val="65000"/>
                  <a:lumOff val="35000"/>
                </a:schemeClr>
              </a:solidFill>
              <a:latin typeface="+mn-ea"/>
              <a:sym typeface="+mn-ea"/>
            </a:endParaRPr>
          </a:p>
        </p:txBody>
      </p:sp>
      <p:sp>
        <p:nvSpPr>
          <p:cNvPr id="105018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课外拓展：组织丰富多彩的课外拓展活动，增进学生之间的了解和友谊</a:t>
            </a:r>
            <a:endParaRPr altLang="en-US" dirty="0" sz="1200" lang="zh-CN" spc="150">
              <a:solidFill>
                <a:schemeClr val="tx1">
                  <a:lumMod val="65000"/>
                  <a:lumOff val="35000"/>
                </a:schemeClr>
              </a:solidFill>
              <a:latin typeface="+mn-ea"/>
              <a:sym typeface="+mn-ea"/>
            </a:endParaRPr>
          </a:p>
        </p:txBody>
      </p:sp>
      <p:sp>
        <p:nvSpPr>
          <p:cNvPr id="105019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角色扮演：通过模拟真实场景的角色扮演，让学生体验人际关系和沟通技巧</a:t>
            </a:r>
            <a:endParaRPr altLang="en-US" dirty="0" sz="1200" lang="zh-CN" spc="150">
              <a:solidFill>
                <a:schemeClr val="tx1">
                  <a:lumMod val="65000"/>
                  <a:lumOff val="35000"/>
                </a:schemeClr>
              </a:solidFill>
              <a:latin typeface="+mn-ea"/>
              <a:sym typeface="+mn-ea"/>
            </a:endParaRPr>
          </a:p>
        </p:txBody>
      </p:sp>
      <p:sp>
        <p:nvSpPr>
          <p:cNvPr id="105019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小组合作：通过小组合作完成任务，提高学生的团队协作意识和沟通能力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2" name="标题 2"/>
          <p:cNvSpPr>
            <a:spLocks noGrp="1"/>
          </p:cNvSpPr>
          <p:nvPr>
            <p:ph type="title" idx="1"/>
          </p:nvPr>
        </p:nvSpPr>
        <p:spPr/>
        <p:txBody>
          <a:bodyPr/>
          <a:p>
            <a:r>
              <a:rPr altLang="en-US" lang="zh-CN"/>
              <a:t>教育评价体系的完善与调整</a:t>
            </a:r>
            <a:endParaRPr altLang="en-US" lang="zh-CN"/>
          </a:p>
        </p:txBody>
      </p:sp>
      <p:sp>
        <p:nvSpPr>
          <p:cNvPr id="105023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3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建立多元评价体系：将人际关系和沟通能力纳入评价标准，关注学生的全面素质发展。</a:t>
            </a:r>
            <a:endParaRPr altLang="en-US" dirty="0" sz="2000" lang="zh-CN" spc="200">
              <a:solidFill>
                <a:schemeClr val="tx1">
                  <a:lumMod val="85000"/>
                  <a:lumOff val="15000"/>
                </a:schemeClr>
              </a:solidFill>
              <a:latin typeface="+mn-ea"/>
              <a:sym typeface="+mn-ea"/>
            </a:endParaRPr>
          </a:p>
        </p:txBody>
      </p:sp>
      <p:sp>
        <p:nvSpPr>
          <p:cNvPr id="105024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4"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调整评价方式：采用形成性评价和终结性评价相结合的方式，注重学生在学习过程中的表现和进步。</a:t>
            </a:r>
            <a:endParaRPr altLang="en-US" dirty="0" sz="2000" lang="zh-CN" spc="200">
              <a:solidFill>
                <a:schemeClr val="tx1">
                  <a:lumMod val="85000"/>
                  <a:lumOff val="15000"/>
                </a:schemeClr>
              </a:solidFill>
              <a:latin typeface="+mn-ea"/>
              <a:sym typeface="+mn-ea"/>
            </a:endParaRPr>
          </a:p>
        </p:txBody>
      </p:sp>
      <p:sp>
        <p:nvSpPr>
          <p:cNvPr id="105024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强化评价反馈：及时向学生、教师和家长反馈评价结果，促进各方共同参与学生成长。</a:t>
            </a:r>
            <a:endParaRPr altLang="en-US" dirty="0" sz="2000" lang="zh-CN" spc="200">
              <a:solidFill>
                <a:schemeClr val="tx1">
                  <a:lumMod val="85000"/>
                  <a:lumOff val="15000"/>
                </a:schemeClr>
              </a:solidFill>
              <a:latin typeface="+mn-ea"/>
              <a:sym typeface="+mn-ea"/>
            </a:endParaRPr>
          </a:p>
        </p:txBody>
      </p:sp>
      <p:sp>
        <p:nvSpPr>
          <p:cNvPr id="105025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促进教师专业发展：加强教师培训，提高教师对学生人际关系和沟通能力的认识和指导能力。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65" name=""/>
        <p:cNvGrpSpPr/>
        <p:nvPr/>
      </p:nvGrpSpPr>
      <p:grpSpPr>
        <a:xfrm>
          <a:off x="0" y="0"/>
          <a:ext cx="0" cy="0"/>
          <a:chOff x="0" y="0"/>
          <a:chExt cx="0" cy="0"/>
        </a:xfrm>
      </p:grpSpPr>
      <p:sp>
        <p:nvSpPr>
          <p:cNvPr id="1050296" name="文本占位符 4"/>
          <p:cNvSpPr>
            <a:spLocks noGrp="1"/>
          </p:cNvSpPr>
          <p:nvPr>
            <p:ph type="body" idx="2"/>
            <p:custDataLst>
              <p:tags r:id="rId1"/>
            </p:custDataLst>
          </p:nvPr>
        </p:nvSpPr>
        <p:spPr/>
        <p:txBody>
          <a:bodyPr/>
          <a:p>
            <a:r>
              <a:rPr altLang="en-US" lang="zh-CN"/>
              <a:t>Part Six</a:t>
            </a:r>
            <a:endParaRPr altLang="en-US" lang="zh-CN"/>
          </a:p>
        </p:txBody>
      </p:sp>
      <p:sp>
        <p:nvSpPr>
          <p:cNvPr id="1050298" name="标题 5"/>
          <p:cNvSpPr>
            <a:spLocks noGrp="1"/>
          </p:cNvSpPr>
          <p:nvPr>
            <p:ph type="title" idx="1"/>
            <p:custDataLst>
              <p:tags r:id="rId2"/>
            </p:custDataLst>
          </p:nvPr>
        </p:nvSpPr>
        <p:spPr/>
        <p:txBody>
          <a:bodyPr>
            <a:normAutofit fontScale="90000"/>
          </a:bodyPr>
          <a:p>
            <a:r>
              <a:rPr altLang="en-US" lang="zh-CN"/>
              <a:t>结论：培养良好人际关系与沟通能力是初中教育的重要任务</a:t>
            </a:r>
            <a:endParaRPr altLang="en-US"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34" name="标题 2"/>
          <p:cNvSpPr>
            <a:spLocks noGrp="1"/>
          </p:cNvSpPr>
          <p:nvPr>
            <p:ph type="title" idx="1"/>
          </p:nvPr>
        </p:nvSpPr>
        <p:spPr/>
        <p:txBody>
          <a:bodyPr/>
          <a:p>
            <a:r>
              <a:rPr altLang="en-US" lang="zh-CN"/>
              <a:t>对初中教育发展的意义与价值</a:t>
            </a:r>
            <a:endParaRPr altLang="en-US" lang="zh-CN"/>
          </a:p>
        </p:txBody>
      </p:sp>
      <p:sp>
        <p:nvSpPr>
          <p:cNvPr id="10503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提升学生综合素质：良好的人际关系与沟通能力是学生未来发展的关键能力，有助于提升学生的综合素质。</a:t>
            </a:r>
            <a:endParaRPr altLang="en-US" dirty="0" sz="2000" lang="zh-CN" spc="150">
              <a:solidFill>
                <a:schemeClr val="tx1">
                  <a:lumMod val="85000"/>
                  <a:lumOff val="15000"/>
                </a:schemeClr>
              </a:solidFill>
              <a:latin typeface="+mn-ea"/>
              <a:sym typeface="+mn-ea"/>
            </a:endParaRPr>
          </a:p>
        </p:txBody>
      </p:sp>
      <p:sp>
        <p:nvSpPr>
          <p:cNvPr id="10503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促进教育质量提升：学校通过培养学生的人际关系与沟通能力，能够促进整体教育质量的提升。</a:t>
            </a:r>
            <a:endParaRPr altLang="en-US" dirty="0" sz="2000" lang="zh-CN" spc="150">
              <a:solidFill>
                <a:schemeClr val="tx1">
                  <a:lumMod val="85000"/>
                  <a:lumOff val="15000"/>
                </a:schemeClr>
              </a:solidFill>
              <a:latin typeface="+mn-ea"/>
              <a:sym typeface="+mn-ea"/>
            </a:endParaRPr>
          </a:p>
        </p:txBody>
      </p:sp>
      <p:sp>
        <p:nvSpPr>
          <p:cNvPr id="10503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营造和谐校园环境：良好的人际关系与沟通能力有助于减少校园冲突，营造和谐、稳定的校园环境。</a:t>
            </a:r>
            <a:endParaRPr altLang="en-US" dirty="0" sz="2000" lang="zh-CN" spc="150">
              <a:solidFill>
                <a:schemeClr val="tx1">
                  <a:lumMod val="85000"/>
                  <a:lumOff val="15000"/>
                </a:schemeClr>
              </a:solidFill>
              <a:latin typeface="+mn-ea"/>
              <a:sym typeface="+mn-ea"/>
            </a:endParaRPr>
          </a:p>
        </p:txBody>
      </p:sp>
      <p:sp>
        <p:nvSpPr>
          <p:cNvPr id="10503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培养社会责任感：通过培养学生在初中阶段的人际关系与沟通能力，能够增强学生对社会的认知和责任感。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98" name="标题 2"/>
          <p:cNvSpPr>
            <a:spLocks noGrp="1"/>
          </p:cNvSpPr>
          <p:nvPr>
            <p:ph type="title" idx="1"/>
          </p:nvPr>
        </p:nvSpPr>
        <p:spPr/>
        <p:txBody>
          <a:bodyPr/>
          <a:p>
            <a:r>
              <a:rPr altLang="en-US" lang="zh-CN"/>
              <a:t>对学生个人成长的深远影响</a:t>
            </a:r>
            <a:endParaRPr altLang="en-US" lang="zh-CN"/>
          </a:p>
        </p:txBody>
      </p:sp>
      <p:sp>
        <p:nvSpPr>
          <p:cNvPr id="10504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提升学生自信心和自尊心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增强学生社交能力和合作精神</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帮助学生建立积极的人际关系和情感支持系统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为学生未来的职业发展和社会融入奠定基础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62" name="标题 2"/>
          <p:cNvSpPr>
            <a:spLocks noGrp="1"/>
          </p:cNvSpPr>
          <p:nvPr>
            <p:ph type="title" idx="1"/>
          </p:nvPr>
        </p:nvSpPr>
        <p:spPr/>
        <p:txBody>
          <a:bodyPr/>
          <a:p>
            <a:r>
              <a:rPr altLang="en-US" lang="zh-CN"/>
              <a:t>对社会发展的积极作用</a:t>
            </a:r>
            <a:endParaRPr altLang="en-US" lang="zh-CN"/>
          </a:p>
        </p:txBody>
      </p:sp>
      <p:sp>
        <p:nvSpPr>
          <p:cNvPr id="105046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6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6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2"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培养社会责任感：通过培养良好的人际关系与沟通能力，学生能够更好地理解团队合作的重要性，增强社会责任感。</a:t>
            </a:r>
            <a:endParaRPr altLang="en-US" sz="1400" lang="zh-CN" spc="150">
              <a:solidFill>
                <a:schemeClr val="tx1"/>
              </a:solidFill>
              <a:effectLst/>
              <a:latin typeface="+mn-ea"/>
              <a:sym typeface="+mn-ea"/>
            </a:endParaRPr>
          </a:p>
        </p:txBody>
      </p:sp>
      <p:sp>
        <p:nvSpPr>
          <p:cNvPr id="1050474"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促进个体成长：良好的人际关系与沟通能力有助于学生在初中阶段更好地适应学校生活，提高学习效果，促进个体成长。</a:t>
            </a:r>
            <a:endParaRPr altLang="en-US" dirty="0" sz="1400" lang="zh-CN" spc="150">
              <a:solidFill>
                <a:schemeClr val="tx1"/>
              </a:solidFill>
              <a:effectLst/>
              <a:latin typeface="+mn-ea"/>
              <a:sym typeface="+mn-ea"/>
            </a:endParaRPr>
          </a:p>
        </p:txBody>
      </p:sp>
      <p:sp>
        <p:nvSpPr>
          <p:cNvPr id="1050476"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提升社会文明程度：具备良好的人际关系与沟通能力有助于减少校园冲突，营造和谐友好的校园氛围，进而提升社会文明程度。</a:t>
            </a:r>
            <a:endParaRPr altLang="en-US" sz="1400" lang="zh-CN" spc="150">
              <a:solidFill>
                <a:schemeClr val="tx1"/>
              </a:solidFill>
              <a:effectLst/>
              <a:latin typeface="+mn-ea"/>
              <a:sym typeface="+mn-ea"/>
            </a:endParaRPr>
          </a:p>
        </p:txBody>
      </p:sp>
      <p:sp>
        <p:nvSpPr>
          <p:cNvPr id="1050478"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推动社会发展：培养良好的人际关系与沟通能力有助于培养学生的合作精神和社会适应能力，为未来的社会发展做出积极贡献。</a:t>
            </a:r>
            <a:endParaRPr altLang="en-US" sz="1400" lang="zh-CN" spc="150">
              <a:solidFill>
                <a:schemeClr val="tx1"/>
              </a:solidFill>
              <a:effectLst/>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18" name="标题 2"/>
          <p:cNvSpPr>
            <a:spLocks noGrp="1"/>
          </p:cNvSpPr>
          <p:nvPr>
            <p:ph type="title" idx="1"/>
          </p:nvPr>
        </p:nvSpPr>
        <p:spPr/>
        <p:txBody>
          <a:bodyPr/>
          <a:p>
            <a:r>
              <a:rPr altLang="en-US" lang="zh-CN"/>
              <a:t>对未来教育的启示与展望</a:t>
            </a:r>
            <a:endParaRPr altLang="en-US" lang="zh-CN"/>
          </a:p>
        </p:txBody>
      </p:sp>
      <p:sp>
        <p:nvSpPr>
          <p:cNvPr id="105052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重视学生人际交往与沟通能力的培养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提倡多元化教育模式，关注学生个性化发展</a:t>
            </a:r>
            <a:endParaRPr dirty="0" sz="2000" err="1">
              <a:solidFill>
                <a:schemeClr val="tx1">
                  <a:lumMod val="75000"/>
                  <a:lumOff val="25000"/>
                </a:schemeClr>
              </a:solidFill>
              <a:latin typeface="+mn-ea"/>
              <a:ea typeface="+mn-ea"/>
              <a:cs typeface="+mn-ea"/>
              <a:sym typeface="+mn-lt"/>
            </a:endParaRPr>
          </a:p>
        </p:txBody>
      </p:sp>
      <p:sp>
        <p:nvSpPr>
          <p:cNvPr id="105054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4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加强家庭教育与社会教育的合作与交流</a:t>
            </a:r>
            <a:endParaRPr dirty="0" sz="2000" err="1">
              <a:solidFill>
                <a:schemeClr val="tx1">
                  <a:lumMod val="75000"/>
                  <a:lumOff val="25000"/>
                </a:schemeClr>
              </a:solidFill>
              <a:latin typeface="+mn-ea"/>
              <a:ea typeface="+mn-ea"/>
              <a:cs typeface="+mn-ea"/>
              <a:sym typeface="+mn-lt"/>
            </a:endParaRPr>
          </a:p>
        </p:txBody>
      </p:sp>
      <p:sp>
        <p:nvSpPr>
          <p:cNvPr id="10505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强化师生之间的互动与沟通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305" name=""/>
        <p:cNvGrpSpPr/>
        <p:nvPr/>
      </p:nvGrpSpPr>
      <p:grpSpPr>
        <a:xfrm>
          <a:off x="0" y="0"/>
          <a:ext cx="0" cy="0"/>
          <a:chOff x="0" y="0"/>
          <a:chExt cx="0" cy="0"/>
        </a:xfrm>
      </p:grpSpPr>
      <p:sp>
        <p:nvSpPr>
          <p:cNvPr id="1050598" name="标题 2"/>
          <p:cNvSpPr>
            <a:spLocks noGrp="1"/>
          </p:cNvSpPr>
          <p:nvPr>
            <p:ph type="title" idx="2"/>
            <p:custDataLst>
              <p:tags r:id="rId1"/>
            </p:custDataLst>
          </p:nvPr>
        </p:nvSpPr>
        <p:spPr/>
        <p:txBody>
          <a:bodyPr/>
          <a:p>
            <a:r>
              <a:rPr altLang="en-US" lang="zh-CN"/>
              <a:t>感谢观看</a:t>
            </a:r>
            <a:endParaRPr altLang="en-US" lang="zh-CN"/>
          </a:p>
        </p:txBody>
      </p:sp>
      <p:sp>
        <p:nvSpPr>
          <p:cNvPr id="1050600"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4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8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55.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4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410.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2024-01-01T08:18:39Z</dcterms:created>
  <dcterms:modified xsi:type="dcterms:W3CDTF">2024-01-01T08:18:39Z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a6d203e77fb34d089ad06fb6d75ef9c7_21</vt:lpwstr>
  </property>
</Properties>
</file>