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732" r:id="rId1"/>
    <p:sldMasterId id="2147489769" r:id="rId2"/>
  </p:sldMasterIdLst>
  <p:notesMasterIdLst>
    <p:notesMasterId r:id="rId3"/>
  </p:notesMasterIdLst>
  <p:sldIdLst>
    <p:sldId id="3070" r:id="rId4"/>
    <p:sldId id="3075" r:id="rId5"/>
    <p:sldId id="3079" r:id="rId6"/>
    <p:sldId id="3082" r:id="rId7"/>
    <p:sldId id="3085" r:id="rId8"/>
    <p:sldId id="3088" r:id="rId9"/>
    <p:sldId id="3091" r:id="rId10"/>
    <p:sldId id="3094" r:id="rId11"/>
    <p:sldId id="3097" r:id="rId12"/>
    <p:sldId id="3100" r:id="rId13"/>
    <p:sldId id="3103" r:id="rId14"/>
    <p:sldId id="3106" r:id="rId15"/>
    <p:sldId id="3109" r:id="rId16"/>
    <p:sldId id="3112" r:id="rId17"/>
    <p:sldId id="3115" r:id="rId18"/>
    <p:sldId id="3118" r:id="rId19"/>
    <p:sldId id="3121" r:id="rId20"/>
    <p:sldId id="3124" r:id="rId21"/>
    <p:sldId id="3127" r:id="rId22"/>
    <p:sldId id="3130" r:id="rId23"/>
    <p:sldId id="3133" r:id="rId24"/>
    <p:sldId id="3136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pn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image" Target="../media/image4.png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tags" Target="../tags/tag24.xml"/><Relationship Id="rId12" Type="http://schemas.openxmlformats.org/officeDocument/2006/relationships/tags" Target="../tags/tag25.xml"/><Relationship Id="rId13" Type="http://schemas.openxmlformats.org/officeDocument/2006/relationships/tags" Target="../tags/tag26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image" Target="../media/image5.png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tags" Target="../tags/tag33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2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tags" Target="../tags/tag57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image" Target="../media/image2.png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pn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2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1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-1270"/>
            <a:ext cx="12192635" cy="685927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4" hasCustomPrompt="1"/>
            <p:custDataLst>
              <p:tags r:id="rId3"/>
            </p:custDataLst>
          </p:nvPr>
        </p:nvSpPr>
        <p:spPr>
          <a:xfrm>
            <a:off x="1090295" y="4211955"/>
            <a:ext cx="8445500" cy="60960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2000" i="0" kern="1200" kumimoji="0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lt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18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89318" y="2575243"/>
            <a:ext cx="0" cy="3109595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1090295" y="1407795"/>
            <a:ext cx="8445500" cy="274193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000" i="0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70" name="文本占位符 6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48080" y="5031105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67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n-ea"/>
                <a:ea typeface="+mn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17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330" y="1393190"/>
            <a:ext cx="10968990" cy="485648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未标题-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5482" b="6231"/>
          <a:stretch>
            <a:fillRect/>
          </a:stretch>
        </p:blipFill>
        <p:spPr>
          <a:xfrm>
            <a:off x="635" y="0"/>
            <a:ext cx="12191365" cy="6858000"/>
          </a:xfrm>
          <a:prstGeom prst="rect"/>
        </p:spPr>
      </p:pic>
      <p:sp>
        <p:nvSpPr>
          <p:cNvPr id="1048688" name="副标题"/>
          <p:cNvSpPr txBox="1">
            <a:spLocks noGrp="1"/>
          </p:cNvSpPr>
          <p:nvPr>
            <p:ph type="body" idx="7" hasCustomPrompt="1"/>
            <p:custDataLst>
              <p:tags r:id="rId3"/>
            </p:custDataLst>
          </p:nvPr>
        </p:nvSpPr>
        <p:spPr>
          <a:xfrm>
            <a:off x="4165600" y="1511300"/>
            <a:ext cx="3860800" cy="4603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n-lt"/>
                <a:ea typeface="宋体" pitchFamily="2" charset="-122"/>
                <a:cs typeface="+mn-lt"/>
                <a:sym typeface="思源宋体 CN Heavy" panose="02020900000000000000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6" hasCustomPrompt="1"/>
            <p:custDataLst>
              <p:tags r:id="rId4"/>
            </p:custDataLst>
          </p:nvPr>
        </p:nvSpPr>
        <p:spPr>
          <a:xfrm>
            <a:off x="3353435" y="221615"/>
            <a:ext cx="5485765" cy="1343660"/>
          </a:xfrm>
          <a:prstGeom prst="rect"/>
          <a:noFill/>
        </p:spPr>
        <p:txBody>
          <a:bodyPr anchor="b" anchorCtr="0" bIns="45720" lIns="91440" rIns="91440" rtlCol="0" tIns="45720" wrap="non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1" cap="none" dirty="0" sz="56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effectLst/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1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94550" y="1739900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10200000" scaled="1"/>
            </a:gra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3145737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912235" y="1740535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20940000" scaled="1"/>
            </a:gradFill>
            <a:prstDash val="solid"/>
            <a:miter lim="800000"/>
            <a:tailEnd type="oval"/>
          </a:ln>
          <a:effectLst/>
        </p:spPr>
      </p:cxnSp>
      <p:pic>
        <p:nvPicPr>
          <p:cNvPr id="2097161" name="图片 5" descr="00VCG41N1373297067 [转换]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3955415" y="5412740"/>
            <a:ext cx="920750" cy="920750"/>
          </a:xfrm>
          <a:prstGeom prst="rect"/>
        </p:spPr>
      </p:pic>
      <p:pic>
        <p:nvPicPr>
          <p:cNvPr id="2097163" name="图片 6" descr="00VCG41N1373297067 [转换]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8">
            <a:alphaModFix amt="78000"/>
          </a:blip>
          <a:stretch>
            <a:fillRect/>
          </a:stretch>
        </p:blipFill>
        <p:spPr>
          <a:xfrm>
            <a:off x="5061585" y="5986780"/>
            <a:ext cx="649605" cy="649605"/>
          </a:xfrm>
          <a:prstGeom prst="rect"/>
        </p:spPr>
      </p:pic>
      <p:pic>
        <p:nvPicPr>
          <p:cNvPr id="2097165" name="图片 53" descr="00VCG41N1373297067 [转换]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8">
            <a:alphaModFix amt="80000"/>
          </a:blip>
          <a:stretch>
            <a:fillRect/>
          </a:stretch>
        </p:blipFill>
        <p:spPr>
          <a:xfrm>
            <a:off x="8540115" y="5334000"/>
            <a:ext cx="412750" cy="4127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4590" r="22213" b="3704"/>
          <a:stretch>
            <a:fillRect/>
          </a:stretch>
        </p:blipFill>
        <p:spPr>
          <a:xfrm flipH="1" flipV="1">
            <a:off x="0" y="0"/>
            <a:ext cx="12192635" cy="6858000"/>
          </a:xfrm>
          <a:prstGeom prst="rect"/>
        </p:spPr>
      </p:pic>
      <p:pic>
        <p:nvPicPr>
          <p:cNvPr id="2097169" name="图片 8" descr="0VCG41N1373297067 [转换]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8620125" y="22225"/>
            <a:ext cx="3546475" cy="261239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5153025" y="1303655"/>
            <a:ext cx="5520055" cy="1845945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8800" i="0" kern="1200" kumimoji="0" lang="en-US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5153025" y="3149600"/>
            <a:ext cx="5520055" cy="185991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0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0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39" name="直接连接符 173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4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393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173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3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5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133665"/>
            <a:ext cx="10969200" cy="3384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3383" r="6951" b="609"/>
          <a:stretch>
            <a:fillRect/>
          </a:stretch>
        </p:blipFill>
        <p:spPr>
          <a:xfrm>
            <a:off x="0" y="8255"/>
            <a:ext cx="12192635" cy="6859270"/>
          </a:xfrm>
          <a:prstGeom prst="rect"/>
        </p:spPr>
      </p:pic>
      <p:cxnSp>
        <p:nvCxnSpPr>
          <p:cNvPr id="3145747" name="直接连接符 8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889318" y="3157538"/>
            <a:ext cx="0" cy="2527300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238250" y="2146935"/>
            <a:ext cx="7200265" cy="198247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54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文本占位符 6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38250" y="4401820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1.xml"/><Relationship Id="rId13" Type="http://schemas.openxmlformats.org/officeDocument/2006/relationships/image" Target="../media/image2.png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20" Type="http://schemas.openxmlformats.org/officeDocument/2006/relationships/tags" Target="../tags/tag88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33" r:id="rId1"/>
    <p:sldLayoutId id="2147489734" r:id="rId2"/>
    <p:sldLayoutId id="2147489735" r:id="rId3"/>
    <p:sldLayoutId id="2147489736" r:id="rId4"/>
    <p:sldLayoutId id="2147489737" r:id="rId5"/>
    <p:sldLayoutId id="2147489738" r:id="rId6"/>
    <p:sldLayoutId id="2147489739" r:id="rId7"/>
    <p:sldLayoutId id="2147489740" r:id="rId8"/>
    <p:sldLayoutId id="2147489741" r:id="rId9"/>
    <p:sldLayoutId id="2147489742" r:id="rId10"/>
    <p:sldLayoutId id="21474897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未标题-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29" name="直接连接符 173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6"/>
            <a:ext cx="10515600" cy="558240"/>
          </a:xfrm>
          <a:prstGeom prst="rect"/>
          <a:noFill/>
        </p:spPr>
        <p:txBody>
          <a:bodyPr anchor="b" anchorCtr="0" bIns="45720" lIns="91440" rIns="91440" rtlCol="0" tIns="45720" vert="horz" wrap="square">
            <a:no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147482"/>
            <a:ext cx="10515600" cy="5029481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770" r:id="rId1"/>
    <p:sldLayoutId id="2147489771" r:id="rId2"/>
    <p:sldLayoutId id="2147489772" r:id="rId3"/>
    <p:sldLayoutId id="2147489773" r:id="rId4"/>
    <p:sldLayoutId id="2147489774" r:id="rId5"/>
    <p:sldLayoutId id="2147489775" r:id="rId6"/>
    <p:sldLayoutId id="2147489776" r:id="rId7"/>
    <p:sldLayoutId id="2147489777" r:id="rId8"/>
    <p:sldLayoutId id="2147489778" r:id="rId9"/>
    <p:sldLayoutId id="2147489779" r:id="rId10"/>
    <p:sldLayoutId id="214748978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2800" i="0" kern="1200" kumimoji="0" lang="zh-CN" normalizeH="0" spc="300" strike="noStrike" u="none" smtClean="0">
          <a:ln>
            <a:noFill/>
          </a:ln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6060000" scaled="0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tags" Target="../tags/tag256.xml"/><Relationship Id="rId22" Type="http://schemas.openxmlformats.org/officeDocument/2006/relationships/tags" Target="../tags/tag257.xml"/><Relationship Id="rId23" Type="http://schemas.openxmlformats.org/officeDocument/2006/relationships/tags" Target="../tags/tag258.xml"/><Relationship Id="rId24" Type="http://schemas.openxmlformats.org/officeDocument/2006/relationships/tags" Target="../tags/tag259.xml"/><Relationship Id="rId25" Type="http://schemas.openxmlformats.org/officeDocument/2006/relationships/tags" Target="../tags/tag260.xml"/><Relationship Id="rId26" Type="http://schemas.openxmlformats.org/officeDocument/2006/relationships/tags" Target="../tags/tag261.xml"/><Relationship Id="rId27" Type="http://schemas.openxmlformats.org/officeDocument/2006/relationships/tags" Target="../tags/tag262.xml"/><Relationship Id="rId28" Type="http://schemas.openxmlformats.org/officeDocument/2006/relationships/tags" Target="../tags/tag263.xml"/><Relationship Id="rId29" Type="http://schemas.openxmlformats.org/officeDocument/2006/relationships/tags" Target="../tags/tag264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n-ea"/>
                <a:ea typeface="+mn-ea"/>
              </a:rPr>
              <a:t>XX,a click to unlimited possibilities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865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2024年航天科技行业市场分析及投资前景预测报告</a:t>
            </a:r>
            <a:endParaRPr altLang="en-US" dirty="0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3"/>
          <p:cNvSpPr>
            <a:spLocks noGrp="1"/>
          </p:cNvSpPr>
          <p:nvPr>
            <p:ph type="body" idx="7"/>
            <p:custDataLst>
              <p:tags r:id="rId1"/>
            </p:custDataLst>
          </p:nvPr>
        </p:nvSpPr>
        <p:spPr/>
        <p:txBody>
          <a:bodyPr>
            <a:normAutofit fontScale="100000"/>
          </a:bodyPr>
          <a:p>
            <a:r>
              <a:rPr altLang="en-US" dirty="0" lang="zh-CN">
                <a:latin typeface="+mj-ea"/>
                <a:ea typeface="+mj-ea"/>
              </a:rPr>
              <a:t>CONTENTS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792" name="标题 4"/>
          <p:cNvSpPr>
            <a:spLocks noGrp="1"/>
          </p:cNvSpPr>
          <p:nvPr>
            <p:ph type="title" idx="6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94" name="序号"/>
          <p:cNvSpPr/>
          <p:nvPr>
            <p:custDataLst>
              <p:tags r:id="rId3"/>
            </p:custDataLst>
          </p:nvPr>
        </p:nvSpPr>
        <p:spPr bwMode="auto">
          <a:xfrm>
            <a:off x="1587500" y="2514600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01.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6" name="标题"/>
          <p:cNvSpPr/>
          <p:nvPr>
            <p:custDataLst>
              <p:tags r:id="rId4"/>
            </p:custDataLst>
          </p:nvPr>
        </p:nvSpPr>
        <p:spPr>
          <a:xfrm>
            <a:off x="2574290" y="2428875"/>
            <a:ext cx="3932555" cy="901700"/>
          </a:xfrm>
          <a:prstGeom prst="rect"/>
        </p:spPr>
        <p:txBody>
          <a:bodyPr anchor="ctr" anchorCtr="0" bIns="45720" lIns="91440" rIns="91440" rtlCol="0" tIns="45720" wrap="square"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航天科技行业概述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8" name="序号"/>
          <p:cNvSpPr/>
          <p:nvPr>
            <p:custDataLst>
              <p:tags r:id="rId5"/>
            </p:custDataLst>
          </p:nvPr>
        </p:nvSpPr>
        <p:spPr bwMode="auto">
          <a:xfrm>
            <a:off x="1587500" y="378142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03.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0" name="标题"/>
          <p:cNvSpPr/>
          <p:nvPr>
            <p:custDataLst>
              <p:tags r:id="rId6"/>
            </p:custDataLst>
          </p:nvPr>
        </p:nvSpPr>
        <p:spPr>
          <a:xfrm>
            <a:off x="2574290" y="3695700"/>
            <a:ext cx="3932555" cy="901700"/>
          </a:xfrm>
          <a:prstGeom prst="rect"/>
        </p:spPr>
        <p:txBody>
          <a:bodyPr anchor="ctr" anchorCtr="0" bIns="45720" lIns="91440" rIns="91440" rtlCol="0" tIns="45720" wrap="square">
            <a:scene3d>
              <a:camera prst="orthographicFront"/>
              <a:lightRig dir="t" rig="threePt"/>
            </a:scene3d>
            <a:sp3d contourW="12700"/>
          </a:bodyPr>
          <a:p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投资前景预测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2" name="序号"/>
          <p:cNvSpPr/>
          <p:nvPr>
            <p:custDataLst>
              <p:tags r:id="rId7"/>
            </p:custDataLst>
          </p:nvPr>
        </p:nvSpPr>
        <p:spPr bwMode="auto">
          <a:xfrm>
            <a:off x="6673850" y="2495550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02.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4" name="标题"/>
          <p:cNvSpPr/>
          <p:nvPr>
            <p:custDataLst>
              <p:tags r:id="rId8"/>
            </p:custDataLst>
          </p:nvPr>
        </p:nvSpPr>
        <p:spPr>
          <a:xfrm>
            <a:off x="7660640" y="2409825"/>
            <a:ext cx="3932555" cy="901700"/>
          </a:xfrm>
          <a:prstGeom prst="rect"/>
        </p:spPr>
        <p:txBody>
          <a:bodyPr anchor="ctr" anchorCtr="0" bIns="45720" lIns="91440" rIns="91440" rtlCol="0" tIns="45720" wrap="square"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2024年航天科技行业市场分析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6" name="序号"/>
          <p:cNvSpPr/>
          <p:nvPr>
            <p:custDataLst>
              <p:tags r:id="rId9"/>
            </p:custDataLst>
          </p:nvPr>
        </p:nvSpPr>
        <p:spPr bwMode="auto">
          <a:xfrm>
            <a:off x="6673850" y="376237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04.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8" name="标题"/>
          <p:cNvSpPr/>
          <p:nvPr>
            <p:custDataLst>
              <p:tags r:id="rId10"/>
            </p:custDataLst>
          </p:nvPr>
        </p:nvSpPr>
        <p:spPr>
          <a:xfrm>
            <a:off x="7660640" y="3676650"/>
            <a:ext cx="3932555" cy="901700"/>
          </a:xfrm>
          <a:prstGeom prst="rect"/>
        </p:spPr>
        <p:txBody>
          <a:bodyPr anchor="ctr" anchorCtr="0" bIns="45720" lIns="91440" rIns="91440" rtlCol="0" tIns="45720" wrap="square"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航天科技行业的发展前景和趋势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01.</a:t>
            </a:r>
            <a:endParaRPr altLang="en-US" dirty="0" lang="zh-CN"/>
          </a:p>
        </p:txBody>
      </p:sp>
      <p:sp>
        <p:nvSpPr>
          <p:cNvPr id="104884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航天科技行业概述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航天科技的定义和分类</a:t>
            </a:r>
            <a:endParaRPr altLang="en-US" lang="zh-CN"/>
          </a:p>
        </p:txBody>
      </p:sp>
      <p:sp>
        <p:nvSpPr>
          <p:cNvPr id="1048880" name="正文"/>
          <p:cNvSpPr txBox="1"/>
          <p:nvPr>
            <p:custDataLst>
              <p:tags r:id="rId1"/>
            </p:custDataLst>
          </p:nvPr>
        </p:nvSpPr>
        <p:spPr>
          <a:xfrm>
            <a:off x="608330" y="2153074"/>
            <a:ext cx="10968990" cy="145009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航天科技的定义：指探索、开发和利用太空以及地球以外天体的综合性工程技术领域。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2" name="正文"/>
          <p:cNvSpPr txBox="1"/>
          <p:nvPr>
            <p:custDataLst>
              <p:tags r:id="rId2"/>
            </p:custDataLst>
          </p:nvPr>
        </p:nvSpPr>
        <p:spPr>
          <a:xfrm>
            <a:off x="608330" y="4039690"/>
            <a:ext cx="10968990" cy="145009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航天科技的分类：根据不同的分类标准，可以将航天科技分为不同的类型，如按照活动类型可以分为发射、测控、回收、轨道维护等；按照应用领域可以分为卫星技术、载人航天、深空探测等。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航天科技的应用领域</a:t>
            </a:r>
            <a:endParaRPr altLang="en-US" lang="zh-CN"/>
          </a:p>
        </p:txBody>
      </p:sp>
      <p:sp>
        <p:nvSpPr>
          <p:cNvPr id="10489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259996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20" name="矩形 65"/>
          <p:cNvSpPr/>
          <p:nvPr>
            <p:custDataLst>
              <p:tags r:id="rId2"/>
            </p:custDataLst>
          </p:nvPr>
        </p:nvSpPr>
        <p:spPr>
          <a:xfrm>
            <a:off x="1144658" y="1760585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66"/>
          <p:cNvSpPr txBox="1"/>
          <p:nvPr>
            <p:custDataLst>
              <p:tags r:id="rId3"/>
            </p:custDataLst>
          </p:nvPr>
        </p:nvSpPr>
        <p:spPr>
          <a:xfrm>
            <a:off x="1530196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卫星通信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677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6" name="矩形 69"/>
          <p:cNvSpPr/>
          <p:nvPr>
            <p:custDataLst>
              <p:tags r:id="rId5"/>
            </p:custDataLst>
          </p:nvPr>
        </p:nvSpPr>
        <p:spPr>
          <a:xfrm>
            <a:off x="6397692" y="1760585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70"/>
          <p:cNvSpPr txBox="1"/>
          <p:nvPr>
            <p:custDataLst>
              <p:tags r:id="rId6"/>
            </p:custDataLst>
          </p:nvPr>
        </p:nvSpPr>
        <p:spPr>
          <a:xfrm>
            <a:off x="6783877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导航定位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259996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2" name="文本框 74"/>
          <p:cNvSpPr txBox="1"/>
          <p:nvPr>
            <p:custDataLst>
              <p:tags r:id="rId8"/>
            </p:custDataLst>
          </p:nvPr>
        </p:nvSpPr>
        <p:spPr>
          <a:xfrm>
            <a:off x="1530196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气象观测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34" name="矩形 73"/>
          <p:cNvSpPr/>
          <p:nvPr>
            <p:custDataLst>
              <p:tags r:id="rId9"/>
            </p:custDataLst>
          </p:nvPr>
        </p:nvSpPr>
        <p:spPr>
          <a:xfrm>
            <a:off x="1144658" y="4340124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2641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38" name="矩形 84"/>
          <p:cNvSpPr/>
          <p:nvPr>
            <p:custDataLst>
              <p:tags r:id="rId11"/>
            </p:custDataLst>
          </p:nvPr>
        </p:nvSpPr>
        <p:spPr>
          <a:xfrm>
            <a:off x="6457304" y="4340124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85"/>
          <p:cNvSpPr txBox="1"/>
          <p:nvPr>
            <p:custDataLst>
              <p:tags r:id="rId12"/>
            </p:custDataLst>
          </p:nvPr>
        </p:nvSpPr>
        <p:spPr>
          <a:xfrm>
            <a:off x="6842842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空间探测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航天科技的发展历程和趋势</a:t>
            </a:r>
            <a:endParaRPr altLang="en-US" lang="zh-CN"/>
          </a:p>
        </p:txBody>
      </p:sp>
      <p:sp>
        <p:nvSpPr>
          <p:cNvPr id="104897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5933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5120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8623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2495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3734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73194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3512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4630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6263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航天科技的应用：航天科技不仅在太空探索方面发挥着重要作用，还广泛应用于通信、气象观测、地球观测、导航定位等领域。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36382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航天科技对人类的影响：航天科技的发展不仅推动了人类社会的科技进步，还提高了人类对宇宙的认识和理解，对人类文明的发展产生了深远的影响。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899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4065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航天科技的发展历程：从火箭发射、卫星轨道、载人航天到深空探测，航天科技的发展经历了多个阶段，不断推动着人类探索太空的步伐。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899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1567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航天科技的未来趋势：随着科技的不断进步，航天科技的发展将更加迅速，未来将会有更多的创新和突破，包括太空旅游、商业航天、太空采矿等领域的快速发展。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02.</a:t>
            </a:r>
            <a:endParaRPr altLang="en-US" dirty="0" lang="zh-CN"/>
          </a:p>
        </p:txBody>
      </p:sp>
      <p:sp>
        <p:nvSpPr>
          <p:cNvPr id="10490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2024年航天科技行业市场分析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市场规模和增长趋势</a:t>
            </a:r>
            <a:endParaRPr altLang="en-US" lang="zh-CN"/>
          </a:p>
        </p:txBody>
      </p:sp>
      <p:sp>
        <p:nvSpPr>
          <p:cNvPr id="1049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3306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271389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2024年航天科技行业市场规模：预计达到XX亿元人民币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2"/>
          <p:cNvSpPr/>
          <p:nvPr>
            <p:custDataLst>
              <p:tags r:id="rId3"/>
            </p:custDataLst>
          </p:nvPr>
        </p:nvSpPr>
        <p:spPr>
          <a:xfrm>
            <a:off x="1405611" y="2774427"/>
            <a:ext cx="1758249" cy="12451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72053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0971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增长趋势：随着技术进步和应用领域的拓展，航天科技行业市场规模将持续增长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3"/>
          <p:cNvSpPr/>
          <p:nvPr>
            <p:custDataLst>
              <p:tags r:id="rId6"/>
            </p:custDataLst>
          </p:nvPr>
        </p:nvSpPr>
        <p:spPr>
          <a:xfrm>
            <a:off x="3944601" y="2774427"/>
            <a:ext cx="1758249" cy="12451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038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870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驱动因素：政府支持、技术创新和市场需求的增长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4"/>
          <p:cNvSpPr/>
          <p:nvPr>
            <p:custDataLst>
              <p:tags r:id="rId9"/>
            </p:custDataLst>
          </p:nvPr>
        </p:nvSpPr>
        <p:spPr>
          <a:xfrm>
            <a:off x="6482269" y="2774427"/>
            <a:ext cx="1758249" cy="12451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48711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87037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未来展望：航天科技行业将迎来更多的发展机遇和挑战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5"/>
          <p:cNvSpPr/>
          <p:nvPr>
            <p:custDataLst>
              <p:tags r:id="rId12"/>
            </p:custDataLst>
          </p:nvPr>
        </p:nvSpPr>
        <p:spPr>
          <a:xfrm>
            <a:off x="9021259" y="2774427"/>
            <a:ext cx="1758249" cy="12451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市场竞争格局和特点</a:t>
            </a:r>
            <a:endParaRPr altLang="en-US" lang="zh-CN"/>
          </a:p>
        </p:txBody>
      </p:sp>
      <p:sp>
        <p:nvSpPr>
          <p:cNvPr id="1049128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特点：分析行业市场的特点，如技术门槛高、资本密集等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主要竞争者：列举2-3家市场份额较大的企业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竞争格局：分析市场上的竞争格局，如寡头竞争、垄断竞争等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未来趋势：预测未来市场竞争格局的变化趋势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市场需求和消费者行为分析</a:t>
            </a:r>
            <a:endParaRPr altLang="en-US" lang="zh-CN"/>
          </a:p>
        </p:txBody>
      </p:sp>
      <p:sp>
        <p:nvSpPr>
          <p:cNvPr id="1049194" name="圆角矩形 13"/>
          <p:cNvSpPr/>
          <p:nvPr>
            <p:custDataLst>
              <p:tags r:id="rId1"/>
            </p:custDataLst>
          </p:nvPr>
        </p:nvSpPr>
        <p:spPr>
          <a:xfrm>
            <a:off x="608330" y="2853657"/>
            <a:ext cx="10969331" cy="775028"/>
          </a:xfrm>
          <a:prstGeom prst="roundRect">
            <a:avLst>
              <a:gd name="adj" fmla="val 18971"/>
            </a:avLst>
          </a:prstGeom>
          <a:solidFill>
            <a:schemeClr val="bg1"/>
          </a:solidFill>
          <a:ln>
            <a:noFill/>
          </a:ln>
          <a:effectLst>
            <a:outerShdw algn="tl" blurRad="127000" dir="2700000" dist="38100" rotWithShape="0">
              <a:schemeClr val="accent1">
                <a:alpha val="15000"/>
              </a:scheme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71755" compatLnSpc="1" forceAA="0" fromWordArt="0" horzOverflow="overflow" lIns="288290" numCol="1" rIns="288290" rtlCol="0" spcCol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endParaRPr altLang="en-US" b="1" dirty="0" lang="zh-CN" spc="300">
              <a:gradFill>
                <a:gsLst>
                  <a:gs pos="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140000" scaled="0"/>
              </a:gradFill>
              <a:latin typeface="+mj-ea"/>
              <a:ea typeface="+mj-ea"/>
              <a:sym typeface="+mn-ea"/>
            </a:endParaRPr>
          </a:p>
        </p:txBody>
      </p:sp>
      <p:sp>
        <p:nvSpPr>
          <p:cNvPr id="1049196" name="圆角矩形 14"/>
          <p:cNvSpPr/>
          <p:nvPr>
            <p:custDataLst>
              <p:tags r:id="rId2"/>
            </p:custDataLst>
          </p:nvPr>
        </p:nvSpPr>
        <p:spPr>
          <a:xfrm>
            <a:off x="608330" y="4014984"/>
            <a:ext cx="10968313" cy="775028"/>
          </a:xfrm>
          <a:prstGeom prst="roundRect">
            <a:avLst>
              <a:gd name="adj" fmla="val 21681"/>
            </a:avLst>
          </a:prstGeom>
          <a:solidFill>
            <a:schemeClr val="bg1"/>
          </a:solidFill>
          <a:ln>
            <a:noFill/>
          </a:ln>
          <a:effectLst>
            <a:outerShdw algn="tl" blurRad="127000" dir="2700000" dist="38100" rotWithShape="0">
              <a:schemeClr val="accent1">
                <a:alpha val="15000"/>
              </a:scheme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71755" compatLnSpc="1" forceAA="0" fromWordArt="0" horzOverflow="overflow" lIns="288290" numCol="1" rIns="288290" rtlCol="0" spcCol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endParaRPr altLang="en-US" b="1" dirty="0" lang="zh-CN" spc="300">
              <a:gradFill>
                <a:gsLst>
                  <a:gs pos="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140000" scaled="0"/>
              </a:gradFill>
              <a:latin typeface="+mj-ea"/>
              <a:ea typeface="+mj-ea"/>
              <a:sym typeface="+mn-ea"/>
            </a:endParaRPr>
          </a:p>
        </p:txBody>
      </p:sp>
      <p:sp>
        <p:nvSpPr>
          <p:cNvPr id="1049198" name="文本框 21"/>
          <p:cNvSpPr txBox="1"/>
          <p:nvPr>
            <p:custDataLst>
              <p:tags r:id="rId3"/>
            </p:custDataLst>
          </p:nvPr>
        </p:nvSpPr>
        <p:spPr>
          <a:xfrm>
            <a:off x="2822025" y="2918627"/>
            <a:ext cx="8254490" cy="645633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8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獅尾XD珍珠SC-Light" panose="020B0500000000000000" charset="-120"/>
                <a:sym typeface="+mn-ea"/>
              </a:rPr>
              <a:t>市场需求：随着科技的不断进步，航天科技行业市场需求持续增长，尤其在商业航天领域，如卫星发射、太空旅游等。</a:t>
            </a:r>
            <a:endParaRPr altLang="en-US" dirty="0" sz="1400" lang="zh-CN" spc="8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200" name="文本框 3"/>
          <p:cNvSpPr txBox="1"/>
          <p:nvPr>
            <p:custDataLst>
              <p:tags r:id="rId4"/>
            </p:custDataLst>
          </p:nvPr>
        </p:nvSpPr>
        <p:spPr>
          <a:xfrm>
            <a:off x="2822025" y="4079954"/>
            <a:ext cx="8254490" cy="645633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8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獅尾XD珍珠SC-Light" panose="020B0500000000000000" charset="-120"/>
                <a:sym typeface="+mn-ea"/>
              </a:rPr>
              <a:t>消费者行为：消费者对航天科技产品的认知度和接受度逐渐提高，对产品品质和服务的要求也越来越高。同时，消费者更加注重个性化、定制化的航天科技产品和服务。</a:t>
            </a:r>
            <a:endParaRPr altLang="en-US" dirty="0" sz="1400" lang="zh-CN" spc="8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202" name="圆角矩形 30"/>
          <p:cNvSpPr/>
          <p:nvPr>
            <p:custDataLst>
              <p:tags r:id="rId5"/>
            </p:custDataLst>
          </p:nvPr>
        </p:nvSpPr>
        <p:spPr>
          <a:xfrm>
            <a:off x="818804" y="2966677"/>
            <a:ext cx="1675668" cy="545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>
            <a:noFill/>
          </a:ln>
          <a:effectLst>
            <a:innerShdw blurRad="127000" dir="13500000" dist="38100">
              <a:schemeClr val="accent6">
                <a:alpha val="15000"/>
              </a:schemeClr>
            </a:inn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3600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altLang="en-US" b="1" dirty="0" sz="1600" lang="zh-CN" spc="150">
                <a:solidFill>
                  <a:schemeClr val="bg1"/>
                </a:solidFill>
                <a:latin typeface="+mn-ea"/>
                <a:sym typeface="+mn-ea"/>
              </a:rPr>
              <a:t>添加标题</a:t>
            </a:r>
            <a:endParaRPr altLang="en-US" b="1" dirty="0" sz="16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49204" name="圆角矩形 4"/>
          <p:cNvSpPr/>
          <p:nvPr>
            <p:custDataLst>
              <p:tags r:id="rId6"/>
            </p:custDataLst>
          </p:nvPr>
        </p:nvSpPr>
        <p:spPr>
          <a:xfrm>
            <a:off x="818804" y="4128004"/>
            <a:ext cx="1675668" cy="5454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>
            <a:noFill/>
          </a:ln>
          <a:effectLst>
            <a:innerShdw blurRad="127000" dir="13500000" dist="38100">
              <a:schemeClr val="accent6">
                <a:alpha val="15000"/>
              </a:schemeClr>
            </a:inn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3600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altLang="en-US" b="1" dirty="0" sz="1600" lang="zh-CN" spc="150">
                <a:solidFill>
                  <a:schemeClr val="bg1"/>
                </a:solidFill>
                <a:latin typeface="+mn-ea"/>
                <a:sym typeface="+mn-ea"/>
              </a:rPr>
              <a:t>添加标题</a:t>
            </a:r>
            <a:endParaRPr altLang="en-US" b="1" dirty="0" sz="16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市场瓶颈和挑战</a:t>
            </a:r>
            <a:endParaRPr altLang="en-US" lang="zh-CN"/>
          </a:p>
        </p:txBody>
      </p:sp>
      <p:sp>
        <p:nvSpPr>
          <p:cNvPr id="1049240" name="五边形 30"/>
          <p:cNvSpPr/>
          <p:nvPr>
            <p:custDataLst>
              <p:tags r:id="rId1"/>
            </p:custDataLst>
          </p:nvPr>
        </p:nvSpPr>
        <p:spPr>
          <a:xfrm>
            <a:off x="608330" y="324464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6"/>
          <p:cNvSpPr/>
          <p:nvPr>
            <p:custDataLst>
              <p:tags r:id="rId2"/>
            </p:custDataLst>
          </p:nvPr>
        </p:nvSpPr>
        <p:spPr>
          <a:xfrm>
            <a:off x="3220372" y="324464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燕尾形 37"/>
          <p:cNvSpPr/>
          <p:nvPr>
            <p:custDataLst>
              <p:tags r:id="rId3"/>
            </p:custDataLst>
          </p:nvPr>
        </p:nvSpPr>
        <p:spPr>
          <a:xfrm>
            <a:off x="8444456" y="324464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6" name="燕尾形 38"/>
          <p:cNvSpPr/>
          <p:nvPr>
            <p:custDataLst>
              <p:tags r:id="rId4"/>
            </p:custDataLst>
          </p:nvPr>
        </p:nvSpPr>
        <p:spPr>
          <a:xfrm>
            <a:off x="5832414" y="324464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技术难度高：航天科技行业涉及众多高精尖技术，如火箭发动机、卫星通信和导航等，技术难度大且研发周期长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资金投入大：航天科技行业需要大量资金支持，包括研发、生产和营销等环节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市场竞争激烈：随着各国对航天科技行业的重视程度不断提高，市场竞争日趋激烈，企业需要不断提升自身技术水平和市场竞争力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政策法规限制：航天科技行业受到各国政府和国际组织的政策法规限制，如出口管制、安全审查等，对行业发展带来一定影响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03.</a:t>
            </a:r>
            <a:endParaRPr altLang="en-US" dirty="0" lang="zh-CN"/>
          </a:p>
        </p:txBody>
      </p:sp>
      <p:sp>
        <p:nvSpPr>
          <p:cNvPr id="104929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投资前景预测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投资机会和潜力</a:t>
            </a:r>
            <a:endParaRPr altLang="en-US" lang="zh-CN"/>
          </a:p>
        </p:txBody>
      </p:sp>
      <p:sp>
        <p:nvSpPr>
          <p:cNvPr id="10493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6733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8"/>
          <p:cNvSpPr/>
          <p:nvPr>
            <p:custDataLst>
              <p:tags r:id="rId3"/>
            </p:custDataLst>
          </p:nvPr>
        </p:nvSpPr>
        <p:spPr>
          <a:xfrm>
            <a:off x="6439191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4163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6797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4"/>
          <p:cNvSpPr/>
          <p:nvPr>
            <p:custDataLst>
              <p:tags r:id="rId7"/>
            </p:custDataLst>
          </p:nvPr>
        </p:nvSpPr>
        <p:spPr>
          <a:xfrm>
            <a:off x="736495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4163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商业航天发射市场：随着卫星发射需求的增长，商业航天发射市场具有巨大的投资潜力。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卫星制造和运营：随着卫星应用的广泛，卫星制造和运营领域也将成为投资的重点。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8078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5363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1"/>
          <p:cNvSpPr/>
          <p:nvPr>
            <p:custDataLst>
              <p:tags r:id="rId13"/>
            </p:custDataLst>
          </p:nvPr>
        </p:nvSpPr>
        <p:spPr>
          <a:xfrm>
            <a:off x="3661217" y="239335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5509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0578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7734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25"/>
          <p:cNvSpPr/>
          <p:nvPr>
            <p:custDataLst>
              <p:tags r:id="rId17"/>
            </p:custDataLst>
          </p:nvPr>
        </p:nvSpPr>
        <p:spPr>
          <a:xfrm>
            <a:off x="9216523" y="241834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8008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2773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火箭回收和重复使用技术：火箭回收和重复使用技术是未来航天发展的重要方向，具有很大的投资机会。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0274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太空旅游和太空探索：随着技术的进步，太空旅游和太空探索将成为新的投资热点。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投资风险和不确定性</a:t>
            </a:r>
            <a:endParaRPr altLang="en-US" lang="zh-CN"/>
          </a:p>
        </p:txBody>
      </p:sp>
      <p:sp>
        <p:nvSpPr>
          <p:cNvPr id="1049400" name="五边形 30"/>
          <p:cNvSpPr/>
          <p:nvPr>
            <p:custDataLst>
              <p:tags r:id="rId1"/>
            </p:custDataLst>
          </p:nvPr>
        </p:nvSpPr>
        <p:spPr>
          <a:xfrm>
            <a:off x="608330" y="324464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燕尾形 36"/>
          <p:cNvSpPr/>
          <p:nvPr>
            <p:custDataLst>
              <p:tags r:id="rId2"/>
            </p:custDataLst>
          </p:nvPr>
        </p:nvSpPr>
        <p:spPr>
          <a:xfrm>
            <a:off x="3220372" y="324464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7"/>
          <p:cNvSpPr/>
          <p:nvPr>
            <p:custDataLst>
              <p:tags r:id="rId3"/>
            </p:custDataLst>
          </p:nvPr>
        </p:nvSpPr>
        <p:spPr>
          <a:xfrm>
            <a:off x="8444456" y="324464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8"/>
          <p:cNvSpPr/>
          <p:nvPr>
            <p:custDataLst>
              <p:tags r:id="rId4"/>
            </p:custDataLst>
          </p:nvPr>
        </p:nvSpPr>
        <p:spPr>
          <a:xfrm>
            <a:off x="5832414" y="324464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市场风险：竞争激烈，可能影响企业的盈利能力和投资回报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技术风险：航天科技行业技术更新迅速，可能导致投资成本增加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政策风险：政府政策变化可能对行业发展和投资产生影响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人才风险：人才流失和招聘困难可能影响企业的稳定发展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投资策略和建议</a:t>
            </a:r>
            <a:endParaRPr altLang="en-US" lang="zh-CN"/>
          </a:p>
        </p:txBody>
      </p:sp>
      <p:sp>
        <p:nvSpPr>
          <p:cNvPr id="1049450" name="矩形 3"/>
          <p:cNvSpPr/>
          <p:nvPr>
            <p:custDataLst>
              <p:tags r:id="rId1"/>
            </p:custDataLst>
          </p:nvPr>
        </p:nvSpPr>
        <p:spPr>
          <a:xfrm>
            <a:off x="1520115" y="1393190"/>
            <a:ext cx="9684515" cy="106478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13"/>
          <p:cNvSpPr/>
          <p:nvPr>
            <p:custDataLst>
              <p:tags r:id="rId2"/>
            </p:custDataLst>
          </p:nvPr>
        </p:nvSpPr>
        <p:spPr>
          <a:xfrm>
            <a:off x="981082" y="1393190"/>
            <a:ext cx="262641" cy="106478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文本框 4"/>
          <p:cNvSpPr txBox="1"/>
          <p:nvPr>
            <p:custDataLst>
              <p:tags r:id="rId3"/>
            </p:custDataLst>
          </p:nvPr>
        </p:nvSpPr>
        <p:spPr>
          <a:xfrm>
            <a:off x="1797406" y="1485188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投资航天科技行业的优势和风险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39"/>
          <p:cNvSpPr/>
          <p:nvPr>
            <p:custDataLst>
              <p:tags r:id="rId4"/>
            </p:custDataLst>
          </p:nvPr>
        </p:nvSpPr>
        <p:spPr>
          <a:xfrm>
            <a:off x="1520115" y="2657196"/>
            <a:ext cx="9684515" cy="106478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5"/>
          <p:cNvSpPr/>
          <p:nvPr>
            <p:custDataLst>
              <p:tags r:id="rId5"/>
            </p:custDataLst>
          </p:nvPr>
        </p:nvSpPr>
        <p:spPr>
          <a:xfrm>
            <a:off x="981082" y="2657196"/>
            <a:ext cx="262641" cy="106478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41"/>
          <p:cNvSpPr txBox="1"/>
          <p:nvPr>
            <p:custDataLst>
              <p:tags r:id="rId6"/>
            </p:custDataLst>
          </p:nvPr>
        </p:nvSpPr>
        <p:spPr>
          <a:xfrm>
            <a:off x="1797406" y="2749195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航天科技行业的发展趋势和未来展望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12"/>
          <p:cNvSpPr/>
          <p:nvPr>
            <p:custDataLst>
              <p:tags r:id="rId7"/>
            </p:custDataLst>
          </p:nvPr>
        </p:nvSpPr>
        <p:spPr>
          <a:xfrm>
            <a:off x="1520115" y="3921203"/>
            <a:ext cx="9684515" cy="106478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17"/>
          <p:cNvSpPr/>
          <p:nvPr>
            <p:custDataLst>
              <p:tags r:id="rId8"/>
            </p:custDataLst>
          </p:nvPr>
        </p:nvSpPr>
        <p:spPr>
          <a:xfrm>
            <a:off x="981082" y="3921203"/>
            <a:ext cx="262641" cy="106478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19"/>
          <p:cNvSpPr txBox="1"/>
          <p:nvPr>
            <p:custDataLst>
              <p:tags r:id="rId9"/>
            </p:custDataLst>
          </p:nvPr>
        </p:nvSpPr>
        <p:spPr>
          <a:xfrm>
            <a:off x="1797406" y="4013201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投资者应关注的航天科技行业关键指标和数据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9"/>
          <p:cNvSpPr/>
          <p:nvPr>
            <p:custDataLst>
              <p:tags r:id="rId10"/>
            </p:custDataLst>
          </p:nvPr>
        </p:nvSpPr>
        <p:spPr>
          <a:xfrm>
            <a:off x="1520115" y="5184561"/>
            <a:ext cx="9684515" cy="106478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26"/>
          <p:cNvSpPr/>
          <p:nvPr>
            <p:custDataLst>
              <p:tags r:id="rId11"/>
            </p:custDataLst>
          </p:nvPr>
        </p:nvSpPr>
        <p:spPr>
          <a:xfrm>
            <a:off x="981082" y="5184561"/>
            <a:ext cx="262641" cy="106478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27"/>
          <p:cNvSpPr txBox="1"/>
          <p:nvPr>
            <p:custDataLst>
              <p:tags r:id="rId12"/>
            </p:custDataLst>
          </p:nvPr>
        </p:nvSpPr>
        <p:spPr>
          <a:xfrm>
            <a:off x="1797406" y="5276560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投资航天科技行业的策略和建议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未来市场趋势和预测</a:t>
            </a:r>
            <a:endParaRPr altLang="en-US" lang="zh-CN"/>
          </a:p>
        </p:txBody>
      </p:sp>
      <p:sp>
        <p:nvSpPr>
          <p:cNvPr id="1049508" name="矩形 3"/>
          <p:cNvSpPr/>
          <p:nvPr>
            <p:custDataLst>
              <p:tags r:id="rId1"/>
            </p:custDataLst>
          </p:nvPr>
        </p:nvSpPr>
        <p:spPr>
          <a:xfrm>
            <a:off x="1520115" y="1393190"/>
            <a:ext cx="9684515" cy="106478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13"/>
          <p:cNvSpPr/>
          <p:nvPr>
            <p:custDataLst>
              <p:tags r:id="rId2"/>
            </p:custDataLst>
          </p:nvPr>
        </p:nvSpPr>
        <p:spPr>
          <a:xfrm>
            <a:off x="981082" y="1393190"/>
            <a:ext cx="262641" cy="106478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文本框 4"/>
          <p:cNvSpPr txBox="1"/>
          <p:nvPr>
            <p:custDataLst>
              <p:tags r:id="rId3"/>
            </p:custDataLst>
          </p:nvPr>
        </p:nvSpPr>
        <p:spPr>
          <a:xfrm>
            <a:off x="1797406" y="1485188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航天科技行业市场规模将持续增长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39"/>
          <p:cNvSpPr/>
          <p:nvPr>
            <p:custDataLst>
              <p:tags r:id="rId4"/>
            </p:custDataLst>
          </p:nvPr>
        </p:nvSpPr>
        <p:spPr>
          <a:xfrm>
            <a:off x="1520115" y="2657196"/>
            <a:ext cx="9684515" cy="106478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5"/>
          <p:cNvSpPr/>
          <p:nvPr>
            <p:custDataLst>
              <p:tags r:id="rId5"/>
            </p:custDataLst>
          </p:nvPr>
        </p:nvSpPr>
        <p:spPr>
          <a:xfrm>
            <a:off x="981082" y="2657196"/>
            <a:ext cx="262641" cy="106478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41"/>
          <p:cNvSpPr txBox="1"/>
          <p:nvPr>
            <p:custDataLst>
              <p:tags r:id="rId6"/>
            </p:custDataLst>
          </p:nvPr>
        </p:nvSpPr>
        <p:spPr>
          <a:xfrm>
            <a:off x="1797406" y="2749195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商业航天市场将逐渐成为主流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12"/>
          <p:cNvSpPr/>
          <p:nvPr>
            <p:custDataLst>
              <p:tags r:id="rId7"/>
            </p:custDataLst>
          </p:nvPr>
        </p:nvSpPr>
        <p:spPr>
          <a:xfrm>
            <a:off x="1520115" y="3921203"/>
            <a:ext cx="9684515" cy="106478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17"/>
          <p:cNvSpPr/>
          <p:nvPr>
            <p:custDataLst>
              <p:tags r:id="rId8"/>
            </p:custDataLst>
          </p:nvPr>
        </p:nvSpPr>
        <p:spPr>
          <a:xfrm>
            <a:off x="981082" y="3921203"/>
            <a:ext cx="262641" cy="106478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19"/>
          <p:cNvSpPr txBox="1"/>
          <p:nvPr>
            <p:custDataLst>
              <p:tags r:id="rId9"/>
            </p:custDataLst>
          </p:nvPr>
        </p:nvSpPr>
        <p:spPr>
          <a:xfrm>
            <a:off x="1797406" y="4013201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太空旅游和太空探索将成为新的增长点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9"/>
          <p:cNvSpPr/>
          <p:nvPr>
            <p:custDataLst>
              <p:tags r:id="rId10"/>
            </p:custDataLst>
          </p:nvPr>
        </p:nvSpPr>
        <p:spPr>
          <a:xfrm>
            <a:off x="1520115" y="5184561"/>
            <a:ext cx="9684515" cy="106478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26"/>
          <p:cNvSpPr/>
          <p:nvPr>
            <p:custDataLst>
              <p:tags r:id="rId11"/>
            </p:custDataLst>
          </p:nvPr>
        </p:nvSpPr>
        <p:spPr>
          <a:xfrm>
            <a:off x="981082" y="5184561"/>
            <a:ext cx="262641" cy="106478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27"/>
          <p:cNvSpPr txBox="1"/>
          <p:nvPr>
            <p:custDataLst>
              <p:tags r:id="rId12"/>
            </p:custDataLst>
          </p:nvPr>
        </p:nvSpPr>
        <p:spPr>
          <a:xfrm>
            <a:off x="1797406" y="5276560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人工智能和大数据技术将推动航天科技行业的发展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04.</a:t>
            </a:r>
            <a:endParaRPr altLang="en-US" dirty="0" lang="zh-CN"/>
          </a:p>
        </p:txBody>
      </p:sp>
      <p:sp>
        <p:nvSpPr>
          <p:cNvPr id="104956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航天科技行业的发展前景和趋势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技术创新和突破方向</a:t>
            </a:r>
            <a:endParaRPr altLang="en-US" lang="zh-CN"/>
          </a:p>
        </p:txBody>
      </p:sp>
      <p:sp>
        <p:nvSpPr>
          <p:cNvPr id="1049602" name="椭圆 262"/>
          <p:cNvSpPr/>
          <p:nvPr>
            <p:custDataLst>
              <p:tags r:id="rId1"/>
            </p:custDataLst>
          </p:nvPr>
        </p:nvSpPr>
        <p:spPr>
          <a:xfrm>
            <a:off x="2414057" y="407369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63"/>
          <p:cNvSpPr/>
          <p:nvPr>
            <p:custDataLst>
              <p:tags r:id="rId2"/>
            </p:custDataLst>
          </p:nvPr>
        </p:nvSpPr>
        <p:spPr>
          <a:xfrm>
            <a:off x="3266271" y="415408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64"/>
          <p:cNvSpPr/>
          <p:nvPr>
            <p:custDataLst>
              <p:tags r:id="rId3"/>
            </p:custDataLst>
          </p:nvPr>
        </p:nvSpPr>
        <p:spPr>
          <a:xfrm>
            <a:off x="4064242" y="439066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65"/>
          <p:cNvSpPr/>
          <p:nvPr>
            <p:custDataLst>
              <p:tags r:id="rId4"/>
            </p:custDataLst>
          </p:nvPr>
        </p:nvSpPr>
        <p:spPr>
          <a:xfrm>
            <a:off x="4738693" y="459064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66"/>
          <p:cNvSpPr/>
          <p:nvPr>
            <p:custDataLst>
              <p:tags r:id="rId5"/>
            </p:custDataLst>
          </p:nvPr>
        </p:nvSpPr>
        <p:spPr>
          <a:xfrm>
            <a:off x="5430137" y="479520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2069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34440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76920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20131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3515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9465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1422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0183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1557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5805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7628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9130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1221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0499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2394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0300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图形 15"/>
          <p:cNvSpPr/>
          <p:nvPr>
            <p:custDataLst>
              <p:tags r:id="rId22"/>
            </p:custDataLst>
          </p:nvPr>
        </p:nvSpPr>
        <p:spPr>
          <a:xfrm>
            <a:off x="5016447" y="499387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2" name="图形 19"/>
          <p:cNvSpPr/>
          <p:nvPr>
            <p:custDataLst>
              <p:tags r:id="rId23"/>
            </p:custDataLst>
          </p:nvPr>
        </p:nvSpPr>
        <p:spPr>
          <a:xfrm>
            <a:off x="8597185" y="468606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4" name="图形 27"/>
          <p:cNvSpPr/>
          <p:nvPr>
            <p:custDataLst>
              <p:tags r:id="rId24"/>
            </p:custDataLst>
          </p:nvPr>
        </p:nvSpPr>
        <p:spPr>
          <a:xfrm>
            <a:off x="4113257" y="371882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6784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8" name="正文"/>
          <p:cNvSpPr txBox="1"/>
          <p:nvPr>
            <p:custDataLst>
              <p:tags r:id="rId26"/>
            </p:custDataLst>
          </p:nvPr>
        </p:nvSpPr>
        <p:spPr>
          <a:xfrm>
            <a:off x="608330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火箭回收技术：降低太空探索成本，提高发射成功率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27"/>
            </p:custDataLst>
          </p:nvPr>
        </p:nvSpPr>
        <p:spPr>
          <a:xfrm>
            <a:off x="9419336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火星探测与移民：拓展人类生存空间，实现星际文明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正文"/>
          <p:cNvSpPr txBox="1"/>
          <p:nvPr>
            <p:custDataLst>
              <p:tags r:id="rId28"/>
            </p:custDataLst>
          </p:nvPr>
        </p:nvSpPr>
        <p:spPr>
          <a:xfrm>
            <a:off x="7063330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月球基地建设：开展长期科研活动，为深空探索提供支持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29"/>
            </p:custDataLst>
          </p:nvPr>
        </p:nvSpPr>
        <p:spPr>
          <a:xfrm>
            <a:off x="2964336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空天飞机：实现天地往返，加速太空旅游和资源开发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政策和法规的影响</a:t>
            </a:r>
            <a:endParaRPr altLang="en-US" lang="zh-CN"/>
          </a:p>
        </p:txBody>
      </p:sp>
      <p:sp>
        <p:nvSpPr>
          <p:cNvPr id="1049680" name="矩形 15"/>
          <p:cNvSpPr/>
          <p:nvPr>
            <p:custDataLst>
              <p:tags r:id="rId1"/>
            </p:custDataLst>
          </p:nvPr>
        </p:nvSpPr>
        <p:spPr>
          <a:xfrm>
            <a:off x="2348230" y="1475644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政策支持：国家对航天科技行业的重视和支持力度加大，推动行业快速发展。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任意多边形 17"/>
          <p:cNvSpPr/>
          <p:nvPr>
            <p:custDataLst>
              <p:tags r:id="rId2"/>
            </p:custDataLst>
          </p:nvPr>
        </p:nvSpPr>
        <p:spPr>
          <a:xfrm flipV="1">
            <a:off x="2268274" y="139319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任意多边形 18"/>
          <p:cNvSpPr/>
          <p:nvPr>
            <p:custDataLst>
              <p:tags r:id="rId3"/>
            </p:custDataLst>
          </p:nvPr>
        </p:nvSpPr>
        <p:spPr>
          <a:xfrm flipH="1">
            <a:off x="8578117" y="196537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矩形 27"/>
          <p:cNvSpPr/>
          <p:nvPr>
            <p:custDataLst>
              <p:tags r:id="rId4"/>
            </p:custDataLst>
          </p:nvPr>
        </p:nvSpPr>
        <p:spPr>
          <a:xfrm>
            <a:off x="2348230" y="2819901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法规完善：航天科技行业法规不断完善，为行业健康发展提供有力保障。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29"/>
          <p:cNvSpPr/>
          <p:nvPr>
            <p:custDataLst>
              <p:tags r:id="rId5"/>
            </p:custDataLst>
          </p:nvPr>
        </p:nvSpPr>
        <p:spPr>
          <a:xfrm flipV="1">
            <a:off x="2268274" y="273744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任意多边形 30"/>
          <p:cNvSpPr/>
          <p:nvPr>
            <p:custDataLst>
              <p:tags r:id="rId6"/>
            </p:custDataLst>
          </p:nvPr>
        </p:nvSpPr>
        <p:spPr>
          <a:xfrm flipH="1">
            <a:off x="8578117" y="3309630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5"/>
          <p:cNvSpPr/>
          <p:nvPr>
            <p:custDataLst>
              <p:tags r:id="rId7"/>
            </p:custDataLst>
          </p:nvPr>
        </p:nvSpPr>
        <p:spPr>
          <a:xfrm>
            <a:off x="2348230" y="4164157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国际合作：国际航天科技合作日益加强，共同推动航天科技发展。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任意多边形 7"/>
          <p:cNvSpPr/>
          <p:nvPr>
            <p:custDataLst>
              <p:tags r:id="rId8"/>
            </p:custDataLst>
          </p:nvPr>
        </p:nvSpPr>
        <p:spPr>
          <a:xfrm flipV="1">
            <a:off x="2268274" y="4081703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任意多边形 8"/>
          <p:cNvSpPr/>
          <p:nvPr>
            <p:custDataLst>
              <p:tags r:id="rId9"/>
            </p:custDataLst>
          </p:nvPr>
        </p:nvSpPr>
        <p:spPr>
          <a:xfrm flipH="1">
            <a:off x="8578117" y="4653886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矩形 10"/>
          <p:cNvSpPr/>
          <p:nvPr>
            <p:custDataLst>
              <p:tags r:id="rId10"/>
            </p:custDataLst>
          </p:nvPr>
        </p:nvSpPr>
        <p:spPr>
          <a:xfrm>
            <a:off x="2348230" y="5508413"/>
            <a:ext cx="7492522" cy="65880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技术创新：航天科技行业技术创新不断涌现，推动行业不断向前发展。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任意多边形 12"/>
          <p:cNvSpPr/>
          <p:nvPr>
            <p:custDataLst>
              <p:tags r:id="rId11"/>
            </p:custDataLst>
          </p:nvPr>
        </p:nvSpPr>
        <p:spPr>
          <a:xfrm flipV="1">
            <a:off x="2268274" y="5425959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任意多边形 13"/>
          <p:cNvSpPr/>
          <p:nvPr>
            <p:custDataLst>
              <p:tags r:id="rId12"/>
            </p:custDataLst>
          </p:nvPr>
        </p:nvSpPr>
        <p:spPr>
          <a:xfrm flipH="1">
            <a:off x="8578117" y="5998142"/>
            <a:ext cx="1340092" cy="25236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国际合作和竞争格局</a:t>
            </a:r>
            <a:endParaRPr altLang="en-US" lang="zh-CN"/>
          </a:p>
        </p:txBody>
      </p:sp>
      <p:sp>
        <p:nvSpPr>
          <p:cNvPr id="1049738" name="弧形 58"/>
          <p:cNvSpPr/>
          <p:nvPr>
            <p:custDataLst>
              <p:tags r:id="rId1"/>
            </p:custDataLst>
          </p:nvPr>
        </p:nvSpPr>
        <p:spPr>
          <a:xfrm>
            <a:off x="8107509" y="208652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弧形 57"/>
          <p:cNvSpPr/>
          <p:nvPr>
            <p:custDataLst>
              <p:tags r:id="rId2"/>
            </p:custDataLst>
          </p:nvPr>
        </p:nvSpPr>
        <p:spPr>
          <a:xfrm>
            <a:off x="608330" y="208652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椭圆 22"/>
          <p:cNvSpPr/>
          <p:nvPr>
            <p:custDataLst>
              <p:tags r:id="rId3"/>
            </p:custDataLst>
          </p:nvPr>
        </p:nvSpPr>
        <p:spPr>
          <a:xfrm>
            <a:off x="8448679" y="236208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椭圆 23"/>
          <p:cNvSpPr/>
          <p:nvPr>
            <p:custDataLst>
              <p:tags r:id="rId4"/>
            </p:custDataLst>
          </p:nvPr>
        </p:nvSpPr>
        <p:spPr>
          <a:xfrm>
            <a:off x="8834838" y="242019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正文"/>
          <p:cNvSpPr txBox="1"/>
          <p:nvPr>
            <p:custDataLst>
              <p:tags r:id="rId5"/>
            </p:custDataLst>
          </p:nvPr>
        </p:nvSpPr>
        <p:spPr>
          <a:xfrm>
            <a:off x="8901385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国际合作对航天科技发展的影响和作用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48" name="椭圆 24"/>
          <p:cNvSpPr/>
          <p:nvPr>
            <p:custDataLst>
              <p:tags r:id="rId6"/>
            </p:custDataLst>
          </p:nvPr>
        </p:nvSpPr>
        <p:spPr>
          <a:xfrm>
            <a:off x="6016437" y="236208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椭圆 25"/>
          <p:cNvSpPr/>
          <p:nvPr>
            <p:custDataLst>
              <p:tags r:id="rId7"/>
            </p:custDataLst>
          </p:nvPr>
        </p:nvSpPr>
        <p:spPr>
          <a:xfrm>
            <a:off x="6401659" y="242019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正文"/>
          <p:cNvSpPr txBox="1"/>
          <p:nvPr>
            <p:custDataLst>
              <p:tags r:id="rId8"/>
            </p:custDataLst>
          </p:nvPr>
        </p:nvSpPr>
        <p:spPr>
          <a:xfrm>
            <a:off x="6469143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各国航天科技竞争格局及特点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椭圆 7"/>
          <p:cNvSpPr/>
          <p:nvPr>
            <p:custDataLst>
              <p:tags r:id="rId9"/>
            </p:custDataLst>
          </p:nvPr>
        </p:nvSpPr>
        <p:spPr>
          <a:xfrm>
            <a:off x="3584195" y="236208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椭圆 9"/>
          <p:cNvSpPr/>
          <p:nvPr>
            <p:custDataLst>
              <p:tags r:id="rId10"/>
            </p:custDataLst>
          </p:nvPr>
        </p:nvSpPr>
        <p:spPr>
          <a:xfrm>
            <a:off x="3969417" y="242019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11"/>
            </p:custDataLst>
          </p:nvPr>
        </p:nvSpPr>
        <p:spPr>
          <a:xfrm>
            <a:off x="4036901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国际合作项目及成果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60" name="椭圆 5"/>
          <p:cNvSpPr/>
          <p:nvPr>
            <p:custDataLst>
              <p:tags r:id="rId12"/>
            </p:custDataLst>
          </p:nvPr>
        </p:nvSpPr>
        <p:spPr>
          <a:xfrm>
            <a:off x="875455" y="236208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椭圆 4"/>
          <p:cNvSpPr/>
          <p:nvPr>
            <p:custDataLst>
              <p:tags r:id="rId13"/>
            </p:custDataLst>
          </p:nvPr>
        </p:nvSpPr>
        <p:spPr>
          <a:xfrm>
            <a:off x="1260677" y="242019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正文"/>
          <p:cNvSpPr txBox="1"/>
          <p:nvPr>
            <p:custDataLst>
              <p:tags r:id="rId14"/>
            </p:custDataLst>
          </p:nvPr>
        </p:nvSpPr>
        <p:spPr>
          <a:xfrm>
            <a:off x="1328161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各国航天科技发展现状及趋势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未来市场空间和发展潜力</a:t>
            </a:r>
            <a:endParaRPr altLang="en-US" lang="zh-CN"/>
          </a:p>
        </p:txBody>
      </p:sp>
      <p:sp>
        <p:nvSpPr>
          <p:cNvPr id="104980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5933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5120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8623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2495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3734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73194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3512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4630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6263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投资航天科技行业将获得丰厚的回报，吸引更多的资本进入该领域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36382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未来航天科技行业将呈现出多元化、智能化、绿色化等发展趋势，为行业发展注入新的动力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4065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航天科技行业的发展前景广阔，未来市场空间巨大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1567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随着技术的不断进步和应用领域的拓展，航天科技行业将迎来更多的发展机遇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5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感谢您的观看！</a:t>
            </a:r>
            <a:endParaRPr altLang="en-US" dirty="0" lang="zh-CN"/>
          </a:p>
        </p:txBody>
      </p:sp>
      <p:sp>
        <p:nvSpPr>
          <p:cNvPr id="104985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 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SUBTYPE" val="b"/>
  <p:tag name="KSO_WM_UNIT_PRESET_TEXT" val="汇报人：稻小壳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1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！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UNIT_PRESET_TEXT" val="汇报人：稻小壳"/>
  <p:tag name="KSO_WM_UNIT_SUBTYPE" val="b"/>
  <p:tag name="KSO_WM_UNIT_NOCLEAR" val="0"/>
  <p:tag name="KSO_WM_UNIT_VALUE" val="8"/>
  <p:tag name="KSO_WM_UNIT_CONTENT_GROUP_TYPE" val="contentchip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898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898"/>
</p:tagLst>
</file>

<file path=ppt/tags/tag8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8"/>
  <p:tag name="KSO_WM_SPECIAL_SOURCE" val="bdnull"/>
  <p:tag name="KSO_WM_TEMPLATE_THUMBS_INDEX" val="1、11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1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文档 标题内容"/>
</p:tagLst>
</file>

<file path=ppt/tags/tag91.xml><?xml version="1.0" encoding="utf-8"?>
<p:tagLst xmlns:p="http://schemas.openxmlformats.org/presentationml/2006/main">
  <p:tag name="KSO_WM_BEAUTIFY_FLAG" val="#wm#"/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8_1*f*1"/>
  <p:tag name="KSO_WM_TEMPLATE_CATEGORY" val="custom"/>
  <p:tag name="KSO_WM_TEMPLATE_INDEX" val="20230898"/>
  <p:tag name="KSO_WM_UNIT_LAYERLEVEL" val="1"/>
  <p:tag name="KSO_WM_TAG_VERSION" val="1.0"/>
  <p:tag name="KSO_WM_UNIT_PRESET_TEXT" val="汇报人：WPS"/>
</p:tagLst>
</file>

<file path=ppt/tags/tag92.xml><?xml version="1.0" encoding="utf-8"?>
<p:tagLst xmlns:p="http://schemas.openxmlformats.org/presentationml/2006/main">
  <p:tag name="KSO_WM_SLIDE_ID" val="custom2023089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8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50.35&quot;,&quot;top&quot;:&quot;110.8&quot;,&quot;width&quot;:&quot;712.3&quot;,&quot;height&quot;:&quot;362.9&quot;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4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4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898_4*l_h_i*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4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898_4*l_h_i*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4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898_4*l_h_i*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4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898_4*l_h_i*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4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SLIDE_ID" val="custom20230898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898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1.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6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2.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5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250_1*l_h_i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.400000005960464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50_1*l_h_i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.400000005960464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0_1*l_h_f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84"/>
  <p:tag name="KSO_WM_UNIT_PRESET_TEXT" val="单击此处添加文本具体内容，简明扼要地阐述您的观点。根据需要可酌情增减文字，以便观者准确理解您的思想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0_1*l_h_f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理解您的思想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50_1*l_h_a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10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50_1*l_h_a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10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3.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0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4.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5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！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8_11*f*1"/>
  <p:tag name="KSO_WM_TEMPLATE_CATEGORY" val="custom"/>
  <p:tag name="KSO_WM_TEMPLATE_INDEX" val="20230898"/>
  <p:tag name="KSO_WM_UNIT_LAYERLEVEL" val="1"/>
  <p:tag name="KSO_WM_TAG_VERSION" val="1.0"/>
  <p:tag name="KSO_WM_UNIT_SUBTYPE" val="b"/>
  <p:tag name="KSO_WM_UNIT_NOCLEAR" val="0"/>
  <p:tag name="KSO_WM_UNIT_VALUE" val="8"/>
  <p:tag name="KSO_WM_UNIT_TYPE" val="f"/>
  <p:tag name="KSO_WM_UNIT_INDEX" val="1"/>
  <p:tag name="KSO_WM_UNIT_PRESET_TEXT" val="汇报人：WPS"/>
</p:tagLst>
</file>

<file path=ppt/tags/tag305.xml><?xml version="1.0" encoding="utf-8"?>
<p:tagLst xmlns:p="http://schemas.openxmlformats.org/presentationml/2006/main">
  <p:tag name="KSO_WM_SLIDE_ID" val="custom20230898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898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50.35&quot;,&quot;top&quot;:&quot;110.8&quot;,&quot;width&quot;:&quot;712.3&quot;,&quot;height&quot;:&quot;362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2">
      <a:dk1>
        <a:srgbClr val="000000"/>
      </a:dk1>
      <a:lt1>
        <a:srgbClr val="FFFFFF"/>
      </a:lt1>
      <a:dk2>
        <a:srgbClr val="593613"/>
      </a:dk2>
      <a:lt2>
        <a:srgbClr val="EEE6DC"/>
      </a:lt2>
      <a:accent1>
        <a:srgbClr val="DA9652"/>
      </a:accent1>
      <a:accent2>
        <a:srgbClr val="BFA460"/>
      </a:accent2>
      <a:accent3>
        <a:srgbClr val="A4B16D"/>
      </a:accent3>
      <a:accent4>
        <a:srgbClr val="88BF7B"/>
      </a:accent4>
      <a:accent5>
        <a:srgbClr val="6DCC88"/>
      </a:accent5>
      <a:accent6>
        <a:srgbClr val="52DA96"/>
      </a:accent6>
      <a:hlink>
        <a:srgbClr val="4FB080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2024-01-06T04:56:06Z</dcterms:created>
  <dcterms:modified xsi:type="dcterms:W3CDTF">2024-01-06T04:56:06Z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9711fb325b9d464cbf8ffd3dfe21763a_21</vt:lpwstr>
  </property>
</Properties>
</file>