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151" r:id="rId1"/>
    <p:sldMasterId id="2147491188" r:id="rId2"/>
  </p:sldMasterIdLst>
  <p:notesMasterIdLst>
    <p:notesMasterId r:id="rId3"/>
  </p:notesMasterIdLst>
  <p:sldIdLst>
    <p:sldId id="3726" r:id="rId4"/>
    <p:sldId id="3730" r:id="rId5"/>
    <p:sldId id="3735" r:id="rId6"/>
    <p:sldId id="3740" r:id="rId7"/>
    <p:sldId id="3747" r:id="rId9"/>
    <p:sldId id="3750" r:id="rId10"/>
    <p:sldId id="3753" r:id="rId11"/>
    <p:sldId id="3757" r:id="rId12"/>
    <p:sldId id="3764" r:id="rId14"/>
    <p:sldId id="3767" r:id="rId15"/>
    <p:sldId id="3770" r:id="rId16"/>
    <p:sldId id="3773" r:id="rId17"/>
    <p:sldId id="3777" r:id="rId18"/>
    <p:sldId id="3784" r:id="rId20"/>
    <p:sldId id="3787" r:id="rId21"/>
    <p:sldId id="3790" r:id="rId22"/>
    <p:sldId id="3793" r:id="rId23"/>
    <p:sldId id="3797" r:id="rId24"/>
    <p:sldId id="3804" r:id="rId26"/>
    <p:sldId id="3807" r:id="rId27"/>
    <p:sldId id="3810" r:id="rId28"/>
    <p:sldId id="3813" r:id="rId29"/>
    <p:sldId id="3816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152" r:id="rId1"/>
    <p:sldLayoutId id="2147491153" r:id="rId2"/>
    <p:sldLayoutId id="2147491154" r:id="rId3"/>
    <p:sldLayoutId id="2147491155" r:id="rId4"/>
    <p:sldLayoutId id="2147491156" r:id="rId5"/>
    <p:sldLayoutId id="2147491157" r:id="rId6"/>
    <p:sldLayoutId id="2147491158" r:id="rId7"/>
    <p:sldLayoutId id="2147491159" r:id="rId8"/>
    <p:sldLayoutId id="2147491160" r:id="rId9"/>
    <p:sldLayoutId id="2147491161" r:id="rId10"/>
    <p:sldLayoutId id="214749116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189" r:id="rId1"/>
    <p:sldLayoutId id="2147491190" r:id="rId2"/>
    <p:sldLayoutId id="2147491191" r:id="rId3"/>
    <p:sldLayoutId id="2147491192" r:id="rId4"/>
    <p:sldLayoutId id="2147491193" r:id="rId5"/>
    <p:sldLayoutId id="2147491194" r:id="rId6"/>
    <p:sldLayoutId id="2147491195" r:id="rId7"/>
    <p:sldLayoutId id="2147491196" r:id="rId8"/>
    <p:sldLayoutId id="2147491197" r:id="rId9"/>
    <p:sldLayoutId id="2147491198" r:id="rId10"/>
    <p:sldLayoutId id="214749119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slideLayout" Target="../slideLayouts/slideLayout14.xml"/><Relationship Id="rId24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tags" Target="../tags/tag274.xml"/><Relationship Id="rId14" Type="http://schemas.openxmlformats.org/officeDocument/2006/relationships/tags" Target="../tags/tag275.xml"/><Relationship Id="rId15" Type="http://schemas.openxmlformats.org/officeDocument/2006/relationships/tags" Target="../tags/tag276.xml"/><Relationship Id="rId16" Type="http://schemas.openxmlformats.org/officeDocument/2006/relationships/tags" Target="../tags/tag277.xml"/><Relationship Id="rId17" Type="http://schemas.openxmlformats.org/officeDocument/2006/relationships/tags" Target="../tags/tag278.xml"/><Relationship Id="rId18" Type="http://schemas.openxmlformats.org/officeDocument/2006/relationships/tags" Target="../tags/tag279.xml"/><Relationship Id="rId19" Type="http://schemas.openxmlformats.org/officeDocument/2006/relationships/tags" Target="../tags/tag280.xml"/><Relationship Id="rId20" Type="http://schemas.openxmlformats.org/officeDocument/2006/relationships/tags" Target="../tags/tag281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文化教育行业的成就与展望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839788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223963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1145725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1145725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5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3128266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512441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3434203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3434203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文化教育行业的现状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5416744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800919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5722681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5722681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文化教育行业的成就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770522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089397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8011159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8011159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文化教育行业的展望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999370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10377877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10299638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10299638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 fontScale="97143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文化教育行业的挑战与对策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文化教育行业的现状</a:t>
            </a:r>
            <a:endParaRPr altLang="en-US" dirty="0" lang="zh-CN"/>
          </a:p>
        </p:txBody>
      </p:sp>
      <p:sp>
        <p:nvSpPr>
          <p:cNvPr id="10489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行业规模与增长</a:t>
            </a:r>
            <a:endParaRPr altLang="en-US" lang="zh-CN"/>
          </a:p>
        </p:txBody>
      </p:sp>
      <p:sp>
        <p:nvSpPr>
          <p:cNvPr id="104899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文化教育行业的规模：包括总收入、总资产、就业人数等指标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文化教育行业的增长：包括增长率、增长速度等指标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文化教育行业的结构：包括不同类型文化教育机构的数量、占比等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文化教育行业的地域分布：包括不同地区的文化教育机构数量、占比等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行业结构特点</a:t>
            </a:r>
            <a:endParaRPr altLang="en-US" lang="zh-CN"/>
          </a:p>
        </p:txBody>
      </p:sp>
      <p:sp>
        <p:nvSpPr>
          <p:cNvPr id="104905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多元化：文化教育行业涵盖了多个领域，如基础教育、高等教育、职业教育、继续教育等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市场化：随着市场化改革的深入，文化教育行业逐渐形成了多元化的市场格局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国际化：文化教育行业不断加强与国际接轨，推动国际化发展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数字化：数字化技术为文化教育行业提供了新的发展机遇，推动了行业的数字化转型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9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数字化转型：利用数字技术提升教育效率和质量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个性化教育：根据学生需求和兴趣定制个性化教育方案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国际化发展：加强国际合作与交流，推动教育国际化发展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1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跨界融合：将教育与科技、文化等领域进行跨界融合，拓展教育领域边界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文化教育行业的成就</a:t>
            </a:r>
            <a:endParaRPr altLang="en-US" dirty="0" lang="zh-CN"/>
          </a:p>
        </p:txBody>
      </p:sp>
      <p:sp>
        <p:nvSpPr>
          <p:cNvPr id="10491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人才培养成果</a:t>
            </a:r>
            <a:endParaRPr altLang="en-US" lang="zh-CN"/>
          </a:p>
        </p:txBody>
      </p:sp>
      <p:sp>
        <p:nvSpPr>
          <p:cNvPr id="104922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推动了社会进步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增强了国家竞争力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培养了大量优秀人才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提高了教育质量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文化传承与创新</a:t>
            </a:r>
            <a:endParaRPr altLang="en-US" lang="zh-CN"/>
          </a:p>
        </p:txBody>
      </p:sp>
      <p:sp>
        <p:nvSpPr>
          <p:cNvPr id="104928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现代文化教育的创新与发展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传统文化教育的普及与推广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文化传承与创新的结合与实践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文化教育行业在文化传承与创新中的贡献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国际交流与合作</a:t>
            </a:r>
            <a:endParaRPr altLang="en-US" lang="zh-CN"/>
          </a:p>
        </p:txBody>
      </p:sp>
      <p:sp>
        <p:nvSpPr>
          <p:cNvPr id="10493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文化教育行业的国际交流与合作现状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文化教育行业的国际交流与合作成果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文化教育行业的国际交流与合作面临的挑战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文化教育行业的国际交流与合作的未来展望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行业创新与突破</a:t>
            </a:r>
            <a:endParaRPr altLang="en-US" lang="zh-CN"/>
          </a:p>
        </p:txBody>
      </p:sp>
      <p:sp>
        <p:nvSpPr>
          <p:cNvPr id="104938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线上线下融合教育模式：满足不同学习需求，提升学习体验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数字化教育资源建设：推动优质教育资源共享，提高教育质量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创新教育理念与方法：引入先进教育理念，探索个性化教育模式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跨界合作与产业融合：促进文化、科技、旅游等产业与教育深度融合，推动教育创新发展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文化教育行业的展望</a:t>
            </a:r>
            <a:endParaRPr altLang="en-US" dirty="0" lang="zh-CN"/>
          </a:p>
        </p:txBody>
      </p:sp>
      <p:sp>
        <p:nvSpPr>
          <p:cNvPr id="10494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</a:t>
            </a:r>
            <a:endParaRPr altLang="en-US" lang="zh-CN"/>
          </a:p>
        </p:txBody>
      </p:sp>
      <p:sp>
        <p:nvSpPr>
          <p:cNvPr id="10495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数字化教育：利用大数据、人工智能等技术提高教育质量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个性化教育：根据学生的兴趣和特长进行个性化教学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国际化教育：加强国际交流与合作，培养具有国际视野的人才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终身教育：建立完善的终身教育体系，满足人们不断学习的需求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技术创新与应用</a:t>
            </a:r>
            <a:endParaRPr altLang="en-US" lang="zh-CN"/>
          </a:p>
        </p:txBody>
      </p:sp>
      <p:sp>
        <p:nvSpPr>
          <p:cNvPr id="10495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未来文化教育行业的创新方向和趋势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人工智能、大数据等技术在文化教育行业的应用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数字化、网络化对文化教育行业的影响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技术创新对文化教育行业发展的推动作用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国际化发展路径</a:t>
            </a:r>
            <a:endParaRPr altLang="en-US" lang="zh-CN"/>
          </a:p>
        </p:txBody>
      </p:sp>
      <p:sp>
        <p:nvSpPr>
          <p:cNvPr id="104963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拓展国际合作：加强与世界各国教育机构的交流与合作，共同推动教育国际化发展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引进优质教育资源：积极引进国际先进的教育理念、教学方法和优质课程资源，提高我国教育水平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培养国际化人才：加强外语教育，提高学生的跨文化交流能力，培养具有国际视野和竞争力的人才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推动教育输出：加强我国教育品牌的宣传和推广，推动我国优质教育资源走向世界，增强我国教育的国际影响力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政策环境与支持</a:t>
            </a:r>
            <a:endParaRPr altLang="en-US" lang="zh-CN"/>
          </a:p>
        </p:txBody>
      </p:sp>
      <p:sp>
        <p:nvSpPr>
          <p:cNvPr id="104967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未来展望：未来政策环境对文化教育行业的影响和推动，行业发展的前景和趋势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挑战与机遇：文化教育行业面临的挑战和机遇，如何应对和把握机遇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政策环境：国家对文化教育行业的重视和支持，相关政策的出台和实施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支持措施：政府对文化教育行业的资金投入、税收优惠、人才引进等方面的支持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文化教育行业的挑战与对策</a:t>
            </a:r>
            <a:endParaRPr altLang="en-US" dirty="0" lang="zh-CN"/>
          </a:p>
        </p:txBody>
      </p:sp>
      <p:sp>
        <p:nvSpPr>
          <p:cNvPr id="10497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行业面临的挑战</a:t>
            </a:r>
            <a:endParaRPr altLang="en-US" lang="zh-CN"/>
          </a:p>
        </p:txBody>
      </p:sp>
      <p:sp>
        <p:nvSpPr>
          <p:cNvPr id="10498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人才短缺：教育行业需要大量优秀的人才，包括教师、教育管理者、教育技术专家等，但人才短缺成为制约行业发展的瓶颈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市场竞争激烈：教育机构数量众多，竞争激烈，需要不断提高教学质量和服务水平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政策法规限制：教育行业受到政策法规的严格限制，需要遵守相关规定，确保合规经营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技术变革：随着互联网技术的发展，传统教育模式受到在线教育的冲击，需要适应新的技术变革，探索新的教育模式和商业模式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应对策略与建议</a:t>
            </a:r>
            <a:endParaRPr altLang="en-US" lang="zh-CN"/>
          </a:p>
        </p:txBody>
      </p:sp>
      <p:sp>
        <p:nvSpPr>
          <p:cNvPr id="104987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创新教育模式：利用互联网等新兴技术，推动教育模式的创新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加强国际交流：加强与其他国家的文化交流，促进文化教育的共同发展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提升教育质量：加强师资队伍建设，提高教育水平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多元化教育：开展多种形式的教育活动，满足不同人群的需求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未来发展机遇与挑战</a:t>
            </a:r>
            <a:endParaRPr altLang="en-US" lang="zh-CN"/>
          </a:p>
        </p:txBody>
      </p:sp>
      <p:sp>
        <p:nvSpPr>
          <p:cNvPr id="10499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机遇：政策支持、市场需求增长、技术创新等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对策：加强政策引导、推动教育公平、提高教育质量等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展望：未来文化教育行业将更加注重个性化、多元化和智能化的发展趋势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挑战：教育资源分配不均、教育质量参差不齐、教育公平等问题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行业前景展望</a:t>
            </a:r>
            <a:endParaRPr altLang="en-US" lang="zh-CN"/>
          </a:p>
        </p:txBody>
      </p:sp>
      <p:sp>
        <p:nvSpPr>
          <p:cNvPr id="10500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市场需求：随着经济发展和人民生活水平提高，文化教育需求不断增长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政策支持：政府加大对文化教育行业的扶持力度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创新发展：推动文化教育行业与科技、互联网等融合发展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国际合作：加强与国际文化教育机构的合作与交流，推动中国文化走向世界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5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05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05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5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0986_5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5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5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5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6_5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5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5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5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6_5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5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5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5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6_5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5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5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5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986_5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5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5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5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98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294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2023-12-17T16:44:03Z</dcterms:created>
  <dcterms:modified xsi:type="dcterms:W3CDTF">2023-12-17T16:44:03Z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7ace99675b3f47dba4660049e8ba3405_21</vt:lpwstr>
  </property>
</Properties>
</file>