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63" r:id="rId1"/>
    <p:sldMasterId id="2147488300" r:id="rId2"/>
  </p:sldMasterIdLst>
  <p:notesMasterIdLst>
    <p:notesMasterId r:id="rId3"/>
  </p:notesMasterIdLst>
  <p:sldIdLst>
    <p:sldId id="2412" r:id="rId4"/>
    <p:sldId id="2416" r:id="rId5"/>
    <p:sldId id="2420" r:id="rId6"/>
    <p:sldId id="2423" r:id="rId7"/>
    <p:sldId id="2426" r:id="rId8"/>
    <p:sldId id="2429" r:id="rId9"/>
    <p:sldId id="2432" r:id="rId10"/>
    <p:sldId id="2435" r:id="rId11"/>
    <p:sldId id="2438" r:id="rId12"/>
    <p:sldId id="2441" r:id="rId13"/>
    <p:sldId id="2444" r:id="rId14"/>
    <p:sldId id="2447" r:id="rId15"/>
    <p:sldId id="2450" r:id="rId16"/>
    <p:sldId id="2453" r:id="rId17"/>
    <p:sldId id="2456" r:id="rId18"/>
    <p:sldId id="2459" r:id="rId19"/>
    <p:sldId id="2462" r:id="rId20"/>
    <p:sldId id="2465" r:id="rId21"/>
    <p:sldId id="2468" r:id="rId22"/>
    <p:sldId id="2471" r:id="rId23"/>
    <p:sldId id="2474" r:id="rId24"/>
    <p:sldId id="2477" r:id="rId25"/>
    <p:sldId id="2480" r:id="rId26"/>
    <p:sldId id="2483" r:id="rId27"/>
    <p:sldId id="2486" r:id="rId28"/>
    <p:sldId id="2489" r:id="rId29"/>
    <p:sldId id="2492" r:id="rId30"/>
    <p:sldId id="249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64" r:id="rId1"/>
    <p:sldLayoutId id="2147488265" r:id="rId2"/>
    <p:sldLayoutId id="2147488266" r:id="rId3"/>
    <p:sldLayoutId id="2147488267" r:id="rId4"/>
    <p:sldLayoutId id="2147488268" r:id="rId5"/>
    <p:sldLayoutId id="2147488269" r:id="rId6"/>
    <p:sldLayoutId id="2147488270" r:id="rId7"/>
    <p:sldLayoutId id="2147488271" r:id="rId8"/>
    <p:sldLayoutId id="2147488272" r:id="rId9"/>
    <p:sldLayoutId id="2147488273" r:id="rId10"/>
    <p:sldLayoutId id="21474882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301" r:id="rId1"/>
    <p:sldLayoutId id="2147488302" r:id="rId2"/>
    <p:sldLayoutId id="2147488303" r:id="rId3"/>
    <p:sldLayoutId id="2147488304" r:id="rId4"/>
    <p:sldLayoutId id="2147488305" r:id="rId5"/>
    <p:sldLayoutId id="2147488306" r:id="rId6"/>
    <p:sldLayoutId id="2147488307" r:id="rId7"/>
    <p:sldLayoutId id="2147488308" r:id="rId8"/>
    <p:sldLayoutId id="2147488309" r:id="rId9"/>
    <p:sldLayoutId id="2147488310" r:id="rId10"/>
    <p:sldLayoutId id="214748831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slideLayout" Target="../slideLayouts/slideLayout14.xml"/><Relationship Id="rId1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tags" Target="../tags/tag325.xml"/><Relationship Id="rId18" Type="http://schemas.openxmlformats.org/officeDocument/2006/relationships/tags" Target="../tags/tag326.xml"/><Relationship Id="rId19" Type="http://schemas.openxmlformats.org/officeDocument/2006/relationships/tags" Target="../tags/tag327.xml"/><Relationship Id="rId20" Type="http://schemas.openxmlformats.org/officeDocument/2006/relationships/tags" Target="../tags/tag328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0000"/>
          </a:bodyPr>
          <a:p>
            <a:r>
              <a:rPr altLang="en-US" dirty="0" lang="zh-CN"/>
              <a:t>就业与职业培训：引领2024年人力资源发展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就业市场趋势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职业培训的重要性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职业培训的内容和形式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321649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3216494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职业培训的挑战与机遇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6854453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6854452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人力资源发展的战略规划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4468557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974045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8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095999" y="4882753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就业市场趋势</a:t>
            </a:r>
            <a:endParaRPr altLang="en-US" dirty="0" lang="zh-CN"/>
          </a:p>
        </p:txBody>
      </p:sp>
      <p:sp>
        <p:nvSpPr>
          <p:cNvPr id="1048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就业需求的变化</a:t>
            </a:r>
            <a:endParaRPr altLang="en-US" lang="zh-CN"/>
          </a:p>
        </p:txBody>
      </p:sp>
      <p:sp>
        <p:nvSpPr>
          <p:cNvPr id="10488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对可持续发展和环境意识的重视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数字化技能的需求增加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灵活就业和远程工作的兴起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健康产业和医疗保健领域的就业机会增长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89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绿色可持续发展成为主流，环保产业蓬勃发展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数字化转型加速，对技术人才需求增加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人工智能、大数据等新兴产业崛起，人才缺口大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传统行业转型升级，对高技能人才需求增加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未来职业发展前景</a:t>
            </a:r>
            <a:endParaRPr altLang="en-US" lang="zh-CN"/>
          </a:p>
        </p:txBody>
      </p:sp>
      <p:sp>
        <p:nvSpPr>
          <p:cNvPr id="10490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绿色经济和可持续发展领域将涌现更多新职业。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人工智能和自动化技术将改变许多传统职业。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灵活工作、远程工作将更加普遍。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职业培训和教育将更加注重技能更新和终身学习。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应对市场变化的策略</a:t>
            </a:r>
            <a:endParaRPr altLang="en-US" lang="zh-CN"/>
          </a:p>
        </p:txBody>
      </p:sp>
      <p:sp>
        <p:nvSpPr>
          <p:cNvPr id="10490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灵活调整招聘策略，以适应市场需求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加强职业培训，提高员工技能和素质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建立多元化的人才培养体系，满足不同领域的需求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关注新兴行业和领域，提前布局和投入资源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职业培训的重要性</a:t>
            </a:r>
            <a:endParaRPr altLang="en-US" dirty="0" lang="zh-CN"/>
          </a:p>
        </p:txBody>
      </p:sp>
      <p:sp>
        <p:nvSpPr>
          <p:cNvPr id="1049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提高职业技能和素质</a:t>
            </a:r>
            <a:endParaRPr altLang="en-US" lang="zh-CN"/>
          </a:p>
        </p:txBody>
      </p:sp>
      <p:sp>
        <p:nvSpPr>
          <p:cNvPr id="10491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职业培训可以帮助个人获得更好的就业机会，提高职业技能和素质，增强竞争力。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职业培训可以促进个人职业发展，提升职业发展空间和晋升机会。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职业培训可以提高个人综合素质，增强工作能力和团队协作能力，提高工作效率。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职业培训可以为企业提供高素质的人才，提高企业竞争力和创新能力。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增强职业竞争力</a:t>
            </a:r>
            <a:endParaRPr altLang="en-US" lang="zh-CN"/>
          </a:p>
        </p:txBody>
      </p:sp>
      <p:sp>
        <p:nvSpPr>
          <p:cNvPr id="10492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职业培训有助于增强员工的归属感和忠诚度，提高企业整体竞争力。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职业培训有助于员工适应不断变化的工作需求，跟上时代发展的步伐。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职业培训有助于提高职业技能和知识水平，使员工更加胜任工作。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职业培训有助于培养员工的综合素质，提升个人职业发展潜力。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适应行业发展的需求</a:t>
            </a:r>
            <a:endParaRPr altLang="en-US" lang="zh-CN"/>
          </a:p>
        </p:txBody>
      </p:sp>
      <p:sp>
        <p:nvSpPr>
          <p:cNvPr id="10492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职业培训能够提高员工的职业技能和素质，使其更好地适应行业发展的需求。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通过职业培训，员工可以获得更多的新知识和新技能，从而更好地应对行业变革和新技术应用。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职业培训可以帮助员工拓展职业发展空间，提高个人职业竞争力，为企业的可持续发展提供有力支持。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职业培训可以增强员工的归属感和忠诚度，提高员工的工作积极性和工作效率，从而为企业创造更大的价值。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职业培训的未来发展方向</a:t>
            </a:r>
            <a:endParaRPr altLang="en-US" lang="zh-CN"/>
          </a:p>
        </p:txBody>
      </p:sp>
      <p:sp>
        <p:nvSpPr>
          <p:cNvPr id="10493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数字化转型：随着科技的发展，职业培训将更加注重数字化转型，提高培训的效率和效果。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个性化培训：根据个人的需求和特点，提供个性化的培训内容和方式，提高培训的针对性和实用性。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跨界融合：将不同领域的知识和技能融合在一起，培养具备综合素质的复合型人才，适应未来职业发展的需要。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社区化学习：利用社区的力量，搭建学习平台，让更多的人参与到学习中来，提高学习的互动性和参与度。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职业培训的内容和形式</a:t>
            </a:r>
            <a:endParaRPr altLang="en-US" dirty="0" lang="zh-CN"/>
          </a:p>
        </p:txBody>
      </p:sp>
      <p:sp>
        <p:nvSpPr>
          <p:cNvPr id="10493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线上培训和线下培训</a:t>
            </a:r>
            <a:endParaRPr altLang="en-US" lang="zh-CN"/>
          </a:p>
        </p:txBody>
      </p:sp>
      <p:sp>
        <p:nvSpPr>
          <p:cNvPr id="1049408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线上培训：通过互联网进行远程教育，包括在线课程、视频教程、网络研讨会等形式，方便灵活，可随时随地学习。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4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线下培训：传统的面对面的培训方式，通常在实体教室或培训机构进行，注重互动和实操，能够提供更深入的学习体验。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理论学习和实践操作</a:t>
            </a:r>
            <a:endParaRPr altLang="en-US" lang="zh-CN"/>
          </a:p>
        </p:txBody>
      </p:sp>
      <p:sp>
        <p:nvSpPr>
          <p:cNvPr id="10494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理论学习：传授知识和技能，培养职业素养和综合能力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实践操作：通过实际操作和模拟演练，提高实际工作能力和问题解决能力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理论学习和实践操作的结合：相互补充，共同提升职业培训效果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针对不同行业和岗位的需求，制定个性化的培训内容和形式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针对不同行业的培训课程</a:t>
            </a:r>
            <a:endParaRPr altLang="en-US" lang="zh-CN"/>
          </a:p>
        </p:txBody>
      </p:sp>
      <p:sp>
        <p:nvSpPr>
          <p:cNvPr id="10495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针对IT行业的培训课程：包括编程语言、软件开发、网络安全等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针对销售行业的培训课程：包括销售技巧、客户关系管理、市场分析等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针对金融行业的培训课程：包括投资理财、风险管理、金融市场分析等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针对医疗行业的培训课程：包括医学知识、护理技能、医疗管理等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培训效果的评估和反馈</a:t>
            </a:r>
            <a:endParaRPr altLang="en-US" lang="zh-CN"/>
          </a:p>
        </p:txBody>
      </p:sp>
      <p:sp>
        <p:nvSpPr>
          <p:cNvPr id="10495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培训效果的评估标准：技能掌握程度、工作表现、业绩提升等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培训反馈的收集：通过问卷调查、面谈等方式获取参训者的意见和建议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培训效果的持续跟踪：定期对参训者进行回访，了解其在工作中应用所学知识和技能的情况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培训效果的改进：根据评估和反馈结果，对培训内容和形式进行改进和优化，提高培训效果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职业培训的挑战与机遇</a:t>
            </a:r>
            <a:endParaRPr altLang="en-US" dirty="0" lang="zh-CN"/>
          </a:p>
        </p:txBody>
      </p:sp>
      <p:sp>
        <p:nvSpPr>
          <p:cNvPr id="10496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培训资源的整合与优化</a:t>
            </a:r>
            <a:endParaRPr altLang="en-US" lang="zh-CN"/>
          </a:p>
        </p:txBody>
      </p:sp>
      <p:sp>
        <p:nvSpPr>
          <p:cNvPr id="10496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培训师资力量的整合与优化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培训内容与市场需求对接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培训资源的共享与协同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培训资源的数字化与智能化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提高培训质量与效果</a:t>
            </a:r>
            <a:endParaRPr altLang="en-US" lang="zh-CN"/>
          </a:p>
        </p:txBody>
      </p:sp>
      <p:sp>
        <p:nvSpPr>
          <p:cNvPr id="10497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制定明确的培训目标和计划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建立有效的培训评估机制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持续改进和优化培训内容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选用合适的培训方法和手段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应对市场变化的策略</a:t>
            </a:r>
            <a:endParaRPr altLang="en-US" lang="zh-CN"/>
          </a:p>
        </p:txBody>
      </p:sp>
      <p:sp>
        <p:nvSpPr>
          <p:cNvPr id="10498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灵活调整培训内容，以适应市场需求的变化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加强与企业的合作，了解行业发展趋势和人才需求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注重培训质量，提高学员的综合素质和职业技能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创新培训模式，采用线上线下相结合的方式，提高培训效果和学员满意度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职业培训的创新与发展</a:t>
            </a:r>
            <a:endParaRPr altLang="en-US" lang="zh-CN"/>
          </a:p>
        </p:txBody>
      </p:sp>
      <p:sp>
        <p:nvSpPr>
          <p:cNvPr id="10498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数字化转型：利用技术提高培训效率和效果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多元化培训：满足不同行业和岗位的培训需求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校企合作：加强学校与企业之间的合作与交流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职业培训国际化：培养具有国际视野和竞争力的人才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人力资源发展的战略规划</a:t>
            </a:r>
            <a:endParaRPr altLang="en-US" dirty="0" lang="zh-CN"/>
          </a:p>
        </p:txBody>
      </p:sp>
      <p:sp>
        <p:nvSpPr>
          <p:cNvPr id="1049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人力资源发展的目标与定位</a:t>
            </a:r>
            <a:endParaRPr altLang="en-US" lang="zh-CN"/>
          </a:p>
        </p:txBody>
      </p:sp>
      <p:sp>
        <p:nvSpPr>
          <p:cNvPr id="10499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提高人力资源素质，培养高素质人才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优化人力资源结构，满足经济发展需求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加强人力资源开发，提高人力资源利用效率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推进人才队伍建设，提升人才竞争力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人才培养和引进的策略</a:t>
            </a:r>
            <a:endParaRPr altLang="en-US" lang="zh-CN"/>
          </a:p>
        </p:txBody>
      </p:sp>
      <p:sp>
        <p:nvSpPr>
          <p:cNvPr id="10500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制定人才培养计划，提高员工技能和素质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加强内部培训和外部培训的结合，提高员工综合素质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建立激励机制，鼓励员工自我发展，提高工作积极性和创造力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建立人才引进机制，吸引外部优秀人才加入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提高员工满意度和忠诚度</a:t>
            </a:r>
            <a:endParaRPr altLang="en-US" lang="zh-CN"/>
          </a:p>
        </p:txBody>
      </p:sp>
      <p:sp>
        <p:nvSpPr>
          <p:cNvPr id="10500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制定员工福利政策，提高员工福利待遇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建立良好的企业文化，增强员工归属感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提供培训和发展机会，帮助员工提升技能和能力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定期进行员工满意度调查，及时了解员工需求和反馈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构建高效的人力资源管理体系</a:t>
            </a:r>
            <a:endParaRPr altLang="en-US" lang="zh-CN"/>
          </a:p>
        </p:txBody>
      </p:sp>
      <p:sp>
        <p:nvSpPr>
          <p:cNvPr id="10501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制定明确的人力资源战略规划，确保企业长期发展目标与人力资源发展相一致。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建立完善的招聘与选拔体系，吸引和留住优秀人才，提升企业核心竞争力。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构建科学的人力资源培训与发展体系，提升员工技能和素质，促进个人与组织共同发展。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建立合理的薪酬福利体系，激发员工工作积极性和创造力，提高员工满意度和忠诚度。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7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174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76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178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5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5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5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5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5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5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5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5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5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5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SLIDE_ID" val="custom2023098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3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41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2024-01-06T13:47:12Z</dcterms:created>
  <dcterms:modified xsi:type="dcterms:W3CDTF">2024-01-06T13:47:12Z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de5635bdf2274cb4aa4c40896a78832f_21</vt:lpwstr>
  </property>
</Properties>
</file>