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70" r:id="rId1"/>
    <p:sldMasterId id="2147486007" r:id="rId2"/>
  </p:sldMasterIdLst>
  <p:notesMasterIdLst>
    <p:notesMasterId r:id="rId3"/>
  </p:notesMasterIdLst>
  <p:sldIdLst>
    <p:sldId id="1273" r:id="rId4"/>
    <p:sldId id="1277" r:id="rId5"/>
    <p:sldId id="1280" r:id="rId6"/>
    <p:sldId id="1283" r:id="rId7"/>
    <p:sldId id="1286" r:id="rId8"/>
    <p:sldId id="1289" r:id="rId9"/>
    <p:sldId id="1292" r:id="rId10"/>
    <p:sldId id="1295" r:id="rId11"/>
    <p:sldId id="1298" r:id="rId12"/>
    <p:sldId id="1301" r:id="rId13"/>
    <p:sldId id="1304" r:id="rId14"/>
    <p:sldId id="1307" r:id="rId15"/>
    <p:sldId id="1310" r:id="rId16"/>
    <p:sldId id="1313" r:id="rId17"/>
    <p:sldId id="1316" r:id="rId18"/>
    <p:sldId id="1319" r:id="rId19"/>
    <p:sldId id="1322" r:id="rId20"/>
    <p:sldId id="1325" r:id="rId21"/>
    <p:sldId id="1328" r:id="rId22"/>
    <p:sldId id="1331" r:id="rId23"/>
    <p:sldId id="1334" r:id="rId24"/>
    <p:sldId id="1337" r:id="rId25"/>
    <p:sldId id="1340" r:id="rId26"/>
    <p:sldId id="1343" r:id="rId27"/>
    <p:sldId id="1346" r:id="rId28"/>
    <p:sldId id="1349" r:id="rId29"/>
    <p:sldId id="1352" r:id="rId30"/>
    <p:sldId id="135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71" r:id="rId1"/>
    <p:sldLayoutId id="2147485972" r:id="rId2"/>
    <p:sldLayoutId id="2147485973" r:id="rId3"/>
    <p:sldLayoutId id="2147485974" r:id="rId4"/>
    <p:sldLayoutId id="2147485975" r:id="rId5"/>
    <p:sldLayoutId id="2147485976" r:id="rId6"/>
    <p:sldLayoutId id="2147485977" r:id="rId7"/>
    <p:sldLayoutId id="2147485978" r:id="rId8"/>
    <p:sldLayoutId id="2147485979" r:id="rId9"/>
    <p:sldLayoutId id="2147485980" r:id="rId10"/>
    <p:sldLayoutId id="21474859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6008" r:id="rId1"/>
    <p:sldLayoutId id="2147486009" r:id="rId2"/>
    <p:sldLayoutId id="2147486010" r:id="rId3"/>
    <p:sldLayoutId id="2147486011" r:id="rId4"/>
    <p:sldLayoutId id="2147486012" r:id="rId5"/>
    <p:sldLayoutId id="2147486013" r:id="rId6"/>
    <p:sldLayoutId id="2147486014" r:id="rId7"/>
    <p:sldLayoutId id="2147486015" r:id="rId8"/>
    <p:sldLayoutId id="2147486016" r:id="rId9"/>
    <p:sldLayoutId id="2147486017" r:id="rId10"/>
    <p:sldLayoutId id="214748601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创新教学方法在2024年小学教育中的应用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创新教学方法的背景和意义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创新教学方法的主要类型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创新教学方法在小学教育中的应用案例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创新教学方法在小学教育中实施的建议和策略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创新教学方法在小学教育中的未来展望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创新教学方法的背景和意义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当前小学教育的挑战和问题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提高教育质量和效果的迫切需求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传统教学方法的局限性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适应新时代教育需求的变化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培养创新精神和合作能力的需要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创新教学方法的必要性和重要性</a:t>
            </a:r>
            <a:endParaRPr altLang="en-US" lang="zh-CN"/>
          </a:p>
        </p:txBody>
      </p:sp>
      <p:sp>
        <p:nvSpPr>
          <p:cNvPr id="1049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传统教学方法的局限性：无法满足现代教育的需求，需要创新和改革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创新教学方法的意义：提高学生的学习兴趣和积极性，培养学生的创新思维和实践能力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创新教学方法的必要性：适应社会发展的需要，培养具有创新精神和实践能力的人才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创新教学方法的应用前景：在未来的小学教育中具有广泛的应用前景和价值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创新教学方法对小学教育的积极影响</a:t>
            </a:r>
            <a:endParaRPr altLang="en-US" lang="zh-CN"/>
          </a:p>
        </p:txBody>
      </p:sp>
      <p:sp>
        <p:nvSpPr>
          <p:cNvPr id="104912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培养学生的创新思维和实践能力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提高学生的学习兴趣和主动性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促进教师与学生之间的互动与合作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提升小学教育的质量和效果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创新教学方法的主要类型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互动式教学</a:t>
            </a:r>
            <a:endParaRPr altLang="en-US" lang="zh-CN"/>
          </a:p>
        </p:txBody>
      </p:sp>
      <p:sp>
        <p:nvSpPr>
          <p:cNvPr id="104924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定义：通过师生互动、生生互动等方式，引导学生主动参与学习，提高学习效果的教学方法。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特点：强调学生的主体地位，引导学生主动思考、探索和发现，培养学生的创新能力和实践能力。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应用场景：适用于各种学科和年级，尤其适用于需要学生主动参与的课程和活动。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优势：能够激发学生的学习兴趣和动力，提高学生的学习效果和综合素质，促进师生之间的交流和互动。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探究式教学</a:t>
            </a:r>
            <a:endParaRPr altLang="en-US" lang="zh-CN"/>
          </a:p>
        </p:txBody>
      </p:sp>
      <p:sp>
        <p:nvSpPr>
          <p:cNvPr id="104931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4755" y="196643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1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4755" y="305046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2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4755" y="305300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755" y="413957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2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755" y="522804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4755" y="414211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8" name="正文"/>
          <p:cNvSpPr txBox="1"/>
          <p:nvPr>
            <p:custDataLst>
              <p:tags r:id="rId7"/>
            </p:custDataLst>
          </p:nvPr>
        </p:nvSpPr>
        <p:spPr>
          <a:xfrm>
            <a:off x="2883142" y="187816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定义：探究式教学是一种以学生为主体、教师为引导的教学方法，旨在通过探究、发现、思考和解决问题的过程，培养学生的创新思维和实践能力。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8"/>
            </p:custDataLst>
          </p:nvPr>
        </p:nvSpPr>
        <p:spPr>
          <a:xfrm>
            <a:off x="2883142" y="297489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特点：探究式教学注重学生的主动参与和合作学习，强调问题解决和批判性思维的培养。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9"/>
            </p:custDataLst>
          </p:nvPr>
        </p:nvSpPr>
        <p:spPr>
          <a:xfrm>
            <a:off x="2883142" y="407162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应用场景：探究式教学适用于各种学科领域，尤其适用于需要探究和发现新知识的学习内容。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10"/>
            </p:custDataLst>
          </p:nvPr>
        </p:nvSpPr>
        <p:spPr>
          <a:xfrm>
            <a:off x="2883142" y="516835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实施步骤：探究式教学通常包括提出问题、收集资料、分析数据、得出结论等步骤，旨在培养学生的探究能力和科学素养。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4755" y="194357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游戏化教学</a:t>
            </a:r>
            <a:endParaRPr altLang="en-US" lang="zh-CN"/>
          </a:p>
        </p:txBody>
      </p:sp>
      <p:sp>
        <p:nvSpPr>
          <p:cNvPr id="1049384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8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定义：将游戏元素和机制融入教学过程中，以提高学生学习兴趣和动力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目的：通过游戏化的方式，使学习变得更加有趣、互动和有意义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实施方式：利用游戏化的教学资源、工具和平台，让学生在轻松愉快的氛围中学习知识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优势：能够激发学生的学习兴趣，提高学习效果，同时也有助于培养学生的团队协作和创新能力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情境式教学</a:t>
            </a:r>
            <a:endParaRPr altLang="en-US" lang="zh-CN"/>
          </a:p>
        </p:txBody>
      </p:sp>
      <p:sp>
        <p:nvSpPr>
          <p:cNvPr id="10494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定义：通过创设实际情境，将学生带入特定场景中，以增强学生的体验和感知能力。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目的：帮助学生更好地理解知识，提高学习兴趣和主动性。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方法：利用多媒体、实物道具、角色扮演等多种手段，模拟真实情境，引导学生参与其中。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优势：能够激发学生的学习兴趣，培养学生的实践能力和创新思维，提高教学质量。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翻转课堂式教学</a:t>
            </a:r>
            <a:endParaRPr altLang="en-US" lang="zh-CN"/>
          </a:p>
        </p:txBody>
      </p:sp>
      <p:sp>
        <p:nvSpPr>
          <p:cNvPr id="10495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定义：学生在课前预习知识点，课堂上通过讨论、互动等方式深化理解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特点：注重学生的主动参与和合作学习，教师作为引导者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应用：在小学教育中，利用信息技术手段实现个性化教学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优势：提高学生学习兴趣和主动性，培养创新思维和实践能力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创新教学方法在小学教育中的应用案例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数学课堂中的互动式教学</a:t>
            </a:r>
            <a:endParaRPr altLang="en-US" lang="zh-CN"/>
          </a:p>
        </p:txBody>
      </p:sp>
      <p:sp>
        <p:nvSpPr>
          <p:cNvPr id="1049658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2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定义：通过多种互动形式，激发学生学习兴趣，提高教学效果的教学方法。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8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应用案例：利用数字技术，如教学软件、在线平台等，实现个性化教学，提高学生学习效果。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4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优势：能够激发学生的学习兴趣，培养自主学习和协作学习能力，提高教学质量。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适用范围：适用于小学数学教育，尤其适用于低年级学生的教学。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语文课堂中的探究式教学</a:t>
            </a:r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英语课堂中的游戏化教学</a:t>
            </a:r>
            <a:endParaRPr altLang="en-US" lang="zh-CN"/>
          </a:p>
        </p:txBody>
      </p:sp>
      <p:sp>
        <p:nvSpPr>
          <p:cNvPr id="104977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案例：通过设计有趣的英语游戏，如单词接龙、角色扮演等，让学生在轻松愉快的氛围中学习英语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定义：将游戏元素融入英语课堂教学，提高学生学习兴趣和参与度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优势：增强学生英语学习的主动性和积极性，提高学习效果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应用范围：适用于小学阶段的英语教学，有助于培养学生的英语学习兴趣和基础能力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科学课堂中的情境式教学</a:t>
            </a:r>
            <a:endParaRPr altLang="en-US" lang="zh-CN"/>
          </a:p>
        </p:txBody>
      </p:sp>
      <p:sp>
        <p:nvSpPr>
          <p:cNvPr id="1049832" name="Freeform 27"/>
          <p:cNvSpPr/>
          <p:nvPr>
            <p:custDataLst>
              <p:tags r:id="rId1"/>
            </p:custDataLst>
          </p:nvPr>
        </p:nvSpPr>
        <p:spPr bwMode="auto">
          <a:xfrm>
            <a:off x="737313" y="606013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34" name="矩形: 圆角 32"/>
          <p:cNvSpPr/>
          <p:nvPr>
            <p:custDataLst>
              <p:tags r:id="rId2"/>
            </p:custDataLst>
          </p:nvPr>
        </p:nvSpPr>
        <p:spPr>
          <a:xfrm flipH="1">
            <a:off x="865372" y="156279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737313" y="526120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38" name="正文"/>
          <p:cNvSpPr txBox="1"/>
          <p:nvPr>
            <p:custDataLst>
              <p:tags r:id="rId4"/>
            </p:custDataLst>
          </p:nvPr>
        </p:nvSpPr>
        <p:spPr>
          <a:xfrm>
            <a:off x="998527" y="165262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情境式教学的定义：通过创设真实或模拟的情境，帮助学生理解和掌握知识的教学方法。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0" name="标题"/>
          <p:cNvSpPr txBox="1"/>
          <p:nvPr>
            <p:custDataLst>
              <p:tags r:id="rId5"/>
            </p:custDataLst>
          </p:nvPr>
        </p:nvSpPr>
        <p:spPr>
          <a:xfrm>
            <a:off x="806121" y="531026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2" name="Freeform 27"/>
          <p:cNvSpPr/>
          <p:nvPr>
            <p:custDataLst>
              <p:tags r:id="rId6"/>
            </p:custDataLst>
          </p:nvPr>
        </p:nvSpPr>
        <p:spPr bwMode="auto">
          <a:xfrm>
            <a:off x="3559703" y="606013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44" name="矩形: 圆角 38"/>
          <p:cNvSpPr/>
          <p:nvPr>
            <p:custDataLst>
              <p:tags r:id="rId7"/>
            </p:custDataLst>
          </p:nvPr>
        </p:nvSpPr>
        <p:spPr>
          <a:xfrm flipH="1">
            <a:off x="3687762" y="156279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59703" y="526120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48" name="正文"/>
          <p:cNvSpPr txBox="1"/>
          <p:nvPr>
            <p:custDataLst>
              <p:tags r:id="rId9"/>
            </p:custDataLst>
          </p:nvPr>
        </p:nvSpPr>
        <p:spPr>
          <a:xfrm>
            <a:off x="3820918" y="165262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情境式教学的应用：在科学课堂中，教师可以通过实验、演示、实地考察等方式，为学生创造直观、生动的情境，激发学生的学习兴趣和探究欲望。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50" name="标题"/>
          <p:cNvSpPr txBox="1"/>
          <p:nvPr>
            <p:custDataLst>
              <p:tags r:id="rId10"/>
            </p:custDataLst>
          </p:nvPr>
        </p:nvSpPr>
        <p:spPr>
          <a:xfrm>
            <a:off x="3628511" y="531026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2" name="Freeform 27"/>
          <p:cNvSpPr/>
          <p:nvPr>
            <p:custDataLst>
              <p:tags r:id="rId11"/>
            </p:custDataLst>
          </p:nvPr>
        </p:nvSpPr>
        <p:spPr bwMode="auto">
          <a:xfrm>
            <a:off x="6382093" y="606013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54" name="矩形: 圆角 68"/>
          <p:cNvSpPr/>
          <p:nvPr>
            <p:custDataLst>
              <p:tags r:id="rId12"/>
            </p:custDataLst>
          </p:nvPr>
        </p:nvSpPr>
        <p:spPr>
          <a:xfrm flipH="1">
            <a:off x="6510152" y="156279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82093" y="526120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58" name="正文"/>
          <p:cNvSpPr txBox="1"/>
          <p:nvPr>
            <p:custDataLst>
              <p:tags r:id="rId14"/>
            </p:custDataLst>
          </p:nvPr>
        </p:nvSpPr>
        <p:spPr>
          <a:xfrm>
            <a:off x="6643308" y="165262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情境式教学的优势：能够培养学生的观察能力、思维能力和实践能力，提高学生的科学素养和创新能力。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0" name="标题"/>
          <p:cNvSpPr txBox="1"/>
          <p:nvPr>
            <p:custDataLst>
              <p:tags r:id="rId15"/>
            </p:custDataLst>
          </p:nvPr>
        </p:nvSpPr>
        <p:spPr>
          <a:xfrm>
            <a:off x="6450901" y="531026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2" name="Freeform 27"/>
          <p:cNvSpPr/>
          <p:nvPr>
            <p:custDataLst>
              <p:tags r:id="rId16"/>
            </p:custDataLst>
          </p:nvPr>
        </p:nvSpPr>
        <p:spPr bwMode="auto">
          <a:xfrm>
            <a:off x="9204484" y="606013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64" name="矩形: 圆角 74"/>
          <p:cNvSpPr/>
          <p:nvPr>
            <p:custDataLst>
              <p:tags r:id="rId17"/>
            </p:custDataLst>
          </p:nvPr>
        </p:nvSpPr>
        <p:spPr>
          <a:xfrm flipH="1">
            <a:off x="9333180" y="156279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204484" y="526120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68" name="正文"/>
          <p:cNvSpPr txBox="1"/>
          <p:nvPr>
            <p:custDataLst>
              <p:tags r:id="rId19"/>
            </p:custDataLst>
          </p:nvPr>
        </p:nvSpPr>
        <p:spPr>
          <a:xfrm>
            <a:off x="9465698" y="165262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情境式教学的实施建议：教师需要根据学生的实际情况和教学内容，合理设计情境，注重情境的真实性和趣味性，同时也要注意情境的安全性和可行性。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70" name="标题"/>
          <p:cNvSpPr txBox="1"/>
          <p:nvPr>
            <p:custDataLst>
              <p:tags r:id="rId20"/>
            </p:custDataLst>
          </p:nvPr>
        </p:nvSpPr>
        <p:spPr>
          <a:xfrm>
            <a:off x="9273928" y="531026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信息技术课堂中的翻转课堂式教学</a:t>
            </a:r>
            <a:endParaRPr altLang="en-US" lang="zh-CN"/>
          </a:p>
        </p:txBody>
      </p:sp>
      <p:sp>
        <p:nvSpPr>
          <p:cNvPr id="1049918" name="Rectangle 6"/>
          <p:cNvSpPr/>
          <p:nvPr>
            <p:custDataLst>
              <p:tags r:id="rId1"/>
            </p:custDataLst>
          </p:nvPr>
        </p:nvSpPr>
        <p:spPr>
          <a:xfrm>
            <a:off x="856923" y="186222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0" name="Rectangle 6"/>
          <p:cNvSpPr/>
          <p:nvPr>
            <p:custDataLst>
              <p:tags r:id="rId2"/>
            </p:custDataLst>
          </p:nvPr>
        </p:nvSpPr>
        <p:spPr>
          <a:xfrm>
            <a:off x="856923" y="299766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2" name="Rectangle 6"/>
          <p:cNvSpPr/>
          <p:nvPr>
            <p:custDataLst>
              <p:tags r:id="rId3"/>
            </p:custDataLst>
          </p:nvPr>
        </p:nvSpPr>
        <p:spPr>
          <a:xfrm>
            <a:off x="856923" y="413375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4" name="Rectangle 6"/>
          <p:cNvSpPr/>
          <p:nvPr>
            <p:custDataLst>
              <p:tags r:id="rId4"/>
            </p:custDataLst>
          </p:nvPr>
        </p:nvSpPr>
        <p:spPr>
          <a:xfrm>
            <a:off x="856923" y="5269196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26" name="矩形: 圆角 26"/>
          <p:cNvSpPr/>
          <p:nvPr>
            <p:custDataLst>
              <p:tags r:id="rId5"/>
            </p:custDataLst>
          </p:nvPr>
        </p:nvSpPr>
        <p:spPr>
          <a:xfrm>
            <a:off x="654755" y="299512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28" name="矩形: 圆角 27"/>
          <p:cNvSpPr/>
          <p:nvPr>
            <p:custDataLst>
              <p:tags r:id="rId6"/>
            </p:custDataLst>
          </p:nvPr>
        </p:nvSpPr>
        <p:spPr>
          <a:xfrm>
            <a:off x="654755" y="185967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30" name="矩形: 圆角 28"/>
          <p:cNvSpPr/>
          <p:nvPr>
            <p:custDataLst>
              <p:tags r:id="rId7"/>
            </p:custDataLst>
          </p:nvPr>
        </p:nvSpPr>
        <p:spPr>
          <a:xfrm>
            <a:off x="654755" y="526601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32" name="矩形: 圆角 29"/>
          <p:cNvSpPr/>
          <p:nvPr>
            <p:custDataLst>
              <p:tags r:id="rId8"/>
            </p:custDataLst>
          </p:nvPr>
        </p:nvSpPr>
        <p:spPr>
          <a:xfrm>
            <a:off x="654755" y="413057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9"/>
            </p:custDataLst>
          </p:nvPr>
        </p:nvSpPr>
        <p:spPr>
          <a:xfrm>
            <a:off x="2839822" y="186667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翻转课堂式教学定义：在信息技术课堂中，通过重新安排课堂内外的时间，将学习的决定权从教师转移给学生。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6" name="标题"/>
          <p:cNvSpPr txBox="1"/>
          <p:nvPr>
            <p:custDataLst>
              <p:tags r:id="rId10"/>
            </p:custDataLst>
          </p:nvPr>
        </p:nvSpPr>
        <p:spPr>
          <a:xfrm>
            <a:off x="758382" y="186667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8" name="正文"/>
          <p:cNvSpPr txBox="1"/>
          <p:nvPr>
            <p:custDataLst>
              <p:tags r:id="rId11"/>
            </p:custDataLst>
          </p:nvPr>
        </p:nvSpPr>
        <p:spPr>
          <a:xfrm>
            <a:off x="2839822" y="300211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翻转课堂式教学特点：学生通过观看视频、阅读文章等方式，在家中自主学习新知识；在课堂上，通过教师的引导和同学的协作，完成知识内化的过程。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0" name="标题"/>
          <p:cNvSpPr txBox="1"/>
          <p:nvPr>
            <p:custDataLst>
              <p:tags r:id="rId12"/>
            </p:custDataLst>
          </p:nvPr>
        </p:nvSpPr>
        <p:spPr>
          <a:xfrm>
            <a:off x="758382" y="300211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2" name="正文"/>
          <p:cNvSpPr txBox="1"/>
          <p:nvPr>
            <p:custDataLst>
              <p:tags r:id="rId13"/>
            </p:custDataLst>
          </p:nvPr>
        </p:nvSpPr>
        <p:spPr>
          <a:xfrm>
            <a:off x="2839822" y="413756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翻转课堂式教学优势：提高学生自主学习能力，增强课堂互动性，提高教学效果。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4" name="标题"/>
          <p:cNvSpPr txBox="1"/>
          <p:nvPr>
            <p:custDataLst>
              <p:tags r:id="rId14"/>
            </p:custDataLst>
          </p:nvPr>
        </p:nvSpPr>
        <p:spPr>
          <a:xfrm>
            <a:off x="758382" y="413756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6" name="正文"/>
          <p:cNvSpPr txBox="1"/>
          <p:nvPr>
            <p:custDataLst>
              <p:tags r:id="rId15"/>
            </p:custDataLst>
          </p:nvPr>
        </p:nvSpPr>
        <p:spPr>
          <a:xfrm>
            <a:off x="2839822" y="527301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式教学应用：在信息技术课堂中，教师可以通过制作微视频、PPT等方式，提供学习资源；学生通过自主学习，完成知识传递的过程；在课堂上，教师引导学生进行实践操作、讨论交流等，完成知识内化的过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8" name="标题"/>
          <p:cNvSpPr txBox="1"/>
          <p:nvPr>
            <p:custDataLst>
              <p:tags r:id="rId16"/>
            </p:custDataLst>
          </p:nvPr>
        </p:nvSpPr>
        <p:spPr>
          <a:xfrm>
            <a:off x="758382" y="527301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创新教学方法在小学教育中实施的建议和策略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教师培训和支持</a:t>
            </a:r>
            <a:endParaRPr altLang="en-US" lang="zh-CN"/>
          </a:p>
        </p:txBody>
      </p:sp>
      <p:sp>
        <p:nvSpPr>
          <p:cNvPr id="1050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提供专业培训，提升教师创新教学能力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建立教师交流平台，分享创新教学方法和经验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鼓励教师参与创新教学实践，提供必要的支持和资源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定期评估教师创新教学成果，给予反馈和奖励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教学资源的开发和利用</a:t>
            </a:r>
            <a:endParaRPr altLang="en-US" lang="zh-CN"/>
          </a:p>
        </p:txBody>
      </p:sp>
      <p:sp>
        <p:nvSpPr>
          <p:cNvPr id="105013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利用信息技术整合优质教学资源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开发具有创新特色的教材和教辅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建立教学资源共享平台，促进教师间的交流与合作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结合地方特色和文化，开发具有本土化的教学资源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学生的学习习惯和能力的培养</a:t>
            </a:r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创新教学方法应注重培养学生的学习兴趣和自主学习能力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引入游戏化教学，让学生在轻松愉快的氛围中学习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开展项目式学习，让学生通过实践来培养解决问题的能力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利用信息技术手段，如人工智能、虚拟现实等，提升学生的学习体验和效果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创新教学方法的评价和反馈机制的建立</a:t>
            </a:r>
            <a:endParaRPr altLang="en-US" lang="zh-CN"/>
          </a:p>
        </p:txBody>
      </p:sp>
      <p:sp>
        <p:nvSpPr>
          <p:cNvPr id="10502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建立有效的评价机制：定期评估学生的学习成果，及时调整教学方法。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收集学生反馈：鼓励学生提出意见和建议，不断优化教学方法。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教师反思与改进：教师需对教学方法进行反思，根据评价和反馈结果进行改进。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家长参与：邀请家长参与评价和反馈，共同促进学生的学习成长。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创新教学方法在小学教育中的未来展望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技术的发展对创新教学方法的影响</a:t>
            </a:r>
            <a:endParaRPr altLang="en-US" lang="zh-CN"/>
          </a:p>
        </p:txBody>
      </p:sp>
      <p:sp>
        <p:nvSpPr>
          <p:cNvPr id="105038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人工智能技术：个性化教学，提高教学效果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虚拟现实技术：模拟真实场景，增强学生体验感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云计算技术：实现教学资源共享，提高教学质量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5G技术：改善网络环境，促进远程教育发展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创新教学方法的发展趋势和方向</a:t>
            </a:r>
            <a:endParaRPr altLang="en-US" lang="zh-CN"/>
          </a:p>
        </p:txBody>
      </p:sp>
      <p:sp>
        <p:nvSpPr>
          <p:cNvPr id="105045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智能化教学：利用人工智能技术，实现个性化教学和学习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混合式学习：结合线上和线下教学，提高学生学习效果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游戏化教学：将游戏元素融入教学，增强学生学习兴趣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协作式学习：鼓励学生合作学习，培养团队协作能力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未来小学教育中创新教学方法的重要性和作用</a:t>
            </a:r>
            <a:endParaRPr altLang="en-US" lang="zh-CN"/>
          </a:p>
        </p:txBody>
      </p:sp>
      <p:sp>
        <p:nvSpPr>
          <p:cNvPr id="105051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培养创新思维和创造力：创新教学方法注重启发学生的思考和想象，有助于培养创新思维和创造力。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提升学生学习兴趣和能力：创新教学方法能够激发小学生的好奇心和探究欲望，提高学习效果。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促进教育公平和质量提升：创新教学方法可以更好地适应不同学生的学习需求，提高教育公平和质量。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推动教育改革和进步：创新教学方法是教育改革的重要内容，能够推动小学教育的持续发展和进步。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1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2024-01-03T09:24:44Z</dcterms:created>
  <dcterms:modified xsi:type="dcterms:W3CDTF">2024-01-03T09:24:44Z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2d0a94edf89f4df6ac993eae78bbe63f_21</vt:lpwstr>
  </property>
</Properties>
</file>