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401" r:id="rId1"/>
    <p:sldMasterId id="2147496438" r:id="rId2"/>
  </p:sldMasterIdLst>
  <p:notesMasterIdLst>
    <p:notesMasterId r:id="rId3"/>
  </p:notesMasterIdLst>
  <p:sldIdLst>
    <p:sldId id="6173" r:id="rId4"/>
    <p:sldId id="6177" r:id="rId5"/>
    <p:sldId id="6180" r:id="rId6"/>
    <p:sldId id="6183" r:id="rId7"/>
    <p:sldId id="6186" r:id="rId8"/>
    <p:sldId id="6189" r:id="rId9"/>
    <p:sldId id="6192" r:id="rId10"/>
    <p:sldId id="6195" r:id="rId11"/>
    <p:sldId id="6198" r:id="rId12"/>
    <p:sldId id="6201" r:id="rId13"/>
    <p:sldId id="6204" r:id="rId14"/>
    <p:sldId id="6207" r:id="rId15"/>
    <p:sldId id="6210" r:id="rId16"/>
    <p:sldId id="6213" r:id="rId17"/>
    <p:sldId id="6216" r:id="rId18"/>
    <p:sldId id="6219" r:id="rId19"/>
    <p:sldId id="6222" r:id="rId20"/>
    <p:sldId id="6225" r:id="rId21"/>
    <p:sldId id="6228" r:id="rId22"/>
    <p:sldId id="6231" r:id="rId23"/>
    <p:sldId id="6234" r:id="rId24"/>
    <p:sldId id="6237" r:id="rId25"/>
    <p:sldId id="6240" r:id="rId26"/>
    <p:sldId id="6243" r:id="rId27"/>
    <p:sldId id="6246" r:id="rId28"/>
    <p:sldId id="6249" r:id="rId29"/>
    <p:sldId id="6252" r:id="rId30"/>
    <p:sldId id="6255" r:id="rId31"/>
    <p:sldId id="6258" r:id="rId32"/>
    <p:sldId id="6261" r:id="rId33"/>
    <p:sldId id="6264" r:id="rId34"/>
    <p:sldId id="6267" r:id="rId35"/>
    <p:sldId id="6270" r:id="rId36"/>
    <p:sldId id="6273" r:id="rId37"/>
    <p:sldId id="6276" r:id="rId38"/>
    <p:sldId id="627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402" r:id="rId1"/>
    <p:sldLayoutId id="2147496403" r:id="rId2"/>
    <p:sldLayoutId id="2147496404" r:id="rId3"/>
    <p:sldLayoutId id="2147496405" r:id="rId4"/>
    <p:sldLayoutId id="2147496406" r:id="rId5"/>
    <p:sldLayoutId id="2147496407" r:id="rId6"/>
    <p:sldLayoutId id="2147496408" r:id="rId7"/>
    <p:sldLayoutId id="2147496409" r:id="rId8"/>
    <p:sldLayoutId id="2147496410" r:id="rId9"/>
    <p:sldLayoutId id="2147496411" r:id="rId10"/>
    <p:sldLayoutId id="21474964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6439" r:id="rId1"/>
    <p:sldLayoutId id="2147496440" r:id="rId2"/>
    <p:sldLayoutId id="2147496441" r:id="rId3"/>
    <p:sldLayoutId id="2147496442" r:id="rId4"/>
    <p:sldLayoutId id="2147496443" r:id="rId5"/>
    <p:sldLayoutId id="2147496444" r:id="rId6"/>
    <p:sldLayoutId id="2147496445" r:id="rId7"/>
    <p:sldLayoutId id="2147496446" r:id="rId8"/>
    <p:sldLayoutId id="2147496447" r:id="rId9"/>
    <p:sldLayoutId id="2147496448" r:id="rId10"/>
    <p:sldLayoutId id="214749644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4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tags" Target="../tags/tag457.xml"/><Relationship Id="rId14" Type="http://schemas.openxmlformats.org/officeDocument/2006/relationships/tags" Target="../tags/tag458.xml"/><Relationship Id="rId15" Type="http://schemas.openxmlformats.org/officeDocument/2006/relationships/tags" Target="../tags/tag459.xml"/><Relationship Id="rId16" Type="http://schemas.openxmlformats.org/officeDocument/2006/relationships/tags" Target="../tags/tag460.xml"/><Relationship Id="rId17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slideLayout" Target="../slideLayouts/slideLayout1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tags" Target="../tags/tag471.xml"/><Relationship Id="rId6" Type="http://schemas.openxmlformats.org/officeDocument/2006/relationships/tags" Target="../tags/tag472.xml"/><Relationship Id="rId7" Type="http://schemas.openxmlformats.org/officeDocument/2006/relationships/tags" Target="../tags/tag473.xml"/><Relationship Id="rId8" Type="http://schemas.openxmlformats.org/officeDocument/2006/relationships/tags" Target="../tags/tag474.xml"/><Relationship Id="rId9" Type="http://schemas.openxmlformats.org/officeDocument/2006/relationships/tags" Target="../tags/tag475.xml"/><Relationship Id="rId10" Type="http://schemas.openxmlformats.org/officeDocument/2006/relationships/tags" Target="../tags/tag476.xml"/><Relationship Id="rId11" Type="http://schemas.openxmlformats.org/officeDocument/2006/relationships/tags" Target="../tags/tag477.xml"/><Relationship Id="rId12" Type="http://schemas.openxmlformats.org/officeDocument/2006/relationships/tags" Target="../tags/tag478.xml"/><Relationship Id="rId13" Type="http://schemas.openxmlformats.org/officeDocument/2006/relationships/slideLayout" Target="../slideLayouts/slideLayout1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2024年电子消费品行业智能化产品研发计划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研发背景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研发目标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研发重点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研发策略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预期成果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风险评估与应对措施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研发背景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489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用户对智能化产品的需求日益增长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电子消费品行业正面临转型升级的压力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智能化产品将成为未来电子消费品行业的发展趋势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智能化产品能够提高生产效率和用户体验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06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人工智能技术的快速发展，为智能化产品的研发提供了技术支持。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物联网技术的普及，使得智能化产品能够更好地实现互联互通。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大数据分析技术的应用，为智能化产品的功能优化提供了数据支持。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5G通信技术的商用，为智能化产品的远程控制和实时响应提供了更好的网络环境。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竞争态势</a:t>
            </a:r>
            <a:endParaRPr altLang="en-US" lang="zh-CN"/>
          </a:p>
        </p:txBody>
      </p:sp>
      <p:sp>
        <p:nvSpPr>
          <p:cNvPr id="104913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竞争对手研发动态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自身在竞争中的地位和优劣势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行业内竞争对手概况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智能化产品市场占比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行业政策</a:t>
            </a:r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政策支持：国家出台了一系列支持电子消费品行业发展的政策，鼓励企业加大研发投入，提高自主创新能力。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技术创新：随着人工智能、物联网等技术的不断发展，电子消费品行业正面临着巨大的智能化机遇。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市场需求：消费者对智能化产品的需求日益增长，智能化产品逐渐成为市场主流。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竞争压力：企业为了在激烈的市场竞争中脱颖而出，纷纷加大智能化产品的研发力度。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研发目标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提高产品智能化水平</a:t>
            </a:r>
            <a:endParaRPr altLang="en-US" lang="zh-CN"/>
          </a:p>
        </p:txBody>
      </p:sp>
      <p:sp>
        <p:nvSpPr>
          <p:cNvPr id="104933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增强产品的自我学习和自我适应能力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实现产品与用户需求的智能匹配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提高产品的自主决策能力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提升产品的用户体验和便捷性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4941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提升产品交互体验，增强用户与产品的互动性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优化产品设计，提高产品的易用性和舒适度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增强产品智能化功能，提供更加个性化的服务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持续改进产品性能，确保产品稳定可靠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降低生产成本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引入先进的生产设备，提高生产自动化程度，降低生产成本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通过智能化技术提高生产效率，减少人工干预，降低生产成本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优化产品设计，减少材料浪费，降低生产成本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强化供应链管理，降低采购成本，从而降低生产成本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拓展应用场景</a:t>
            </a:r>
            <a:endParaRPr altLang="en-US" lang="zh-CN"/>
          </a:p>
        </p:txBody>
      </p:sp>
      <p:sp>
        <p:nvSpPr>
          <p:cNvPr id="1049570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4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家庭场景：智能化产品将更加融入家庭生活，提供便捷、高效的生活体验。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办公场景：智能化产品将助力高效办公，提升企业生产力。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娱乐场景：智能化产品将为用户带来更加丰富、个性化的娱乐体验。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健康场景：智能化产品将与健康产业结合，提供智能化健康管理服务。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6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研发重点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人工智能技术应用</a:t>
            </a:r>
            <a:endParaRPr altLang="en-US" lang="zh-CN"/>
          </a:p>
        </p:txBody>
      </p:sp>
      <p:sp>
        <p:nvSpPr>
          <p:cNvPr id="104970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语音识别：实现智能语音助手、语音搜索等功能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自然语言处理：实现智能问答、自动翻译等功能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计算机视觉：应用于产品缺陷检测、人脸识别等领域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数据挖掘与机器学习：提升智能化产品的自适应性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物联网技术应用</a:t>
            </a:r>
            <a:endParaRPr altLang="en-US" lang="zh-CN"/>
          </a:p>
        </p:txBody>
      </p:sp>
      <p:sp>
        <p:nvSpPr>
          <p:cNvPr id="104978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收集和分析智能化产品的运行数据，为产品优化和升级提供支持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拓展智能化产品的应用场景，提升产品的市场竞争力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实现智能化产品之间的互联互通，提升用户体验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实时监测和控制智能化产品的运行状态，提高产品性能和安全性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5G技术应用</a:t>
            </a:r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5G技术将为电子消费品行业带来更快速的网络连接和更低的延迟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5G技术将促进物联网的发展，实现智能家居、智能穿戴等产品的互联互通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5G技术将为电子消费品行业提供更丰富的数据来源，有助于产品优化和个性化定制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5G技术将促进远程控制和自动化技术的应用，提升产品的智能化水平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云计算技术应用</a:t>
            </a:r>
            <a:endParaRPr altLang="en-US" lang="zh-CN"/>
          </a:p>
        </p:txBody>
      </p:sp>
      <p:sp>
        <p:nvSpPr>
          <p:cNvPr id="104990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云计算技术将应用于数据处理和分析，提高数据处理效率和准确性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云计算技术将支持智能化产品的实时更新和升级，提升用户体验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云计算技术将促进智能化产品的互联互通，实现数据共享和协同工作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云计算技术将优化智能化产品的能耗管理，降低运营成本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创新设计理念</a:t>
            </a:r>
            <a:endParaRPr altLang="en-US" lang="zh-CN"/>
          </a:p>
        </p:txBody>
      </p:sp>
      <p:sp>
        <p:nvSpPr>
          <p:cNvPr id="104997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强调用户体验：以用户需求为导向，注重产品的易用性和舒适度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引入人工智能技术：将AI技术应用于产品中，提升智能化水平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创新材料应用：探索新型材料，提高产品性能和降低成本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可持续性发展：关注环保和可持续发展，采用绿色材料和生产工艺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500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研发策略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建立跨部门协作机制</a:t>
            </a:r>
            <a:endParaRPr altLang="en-US" lang="zh-CN"/>
          </a:p>
        </p:txBody>
      </p:sp>
      <p:sp>
        <p:nvSpPr>
          <p:cNvPr id="105011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定期召开跨部门会议，讨论研发进展、解决问题、调整方向，提高工作效率。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建立跨部门协作机制，打破部门壁垒，实现资源共享和信息互通。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设立专门的项目管理团队，负责协调各部门工作，确保研发计划顺利推进。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建立有效的沟通渠道，鼓励团队成员提出意见和建议，激发创新活力。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加强与高校及科研机构合作</a:t>
            </a:r>
            <a:endParaRPr altLang="en-US" lang="zh-CN"/>
          </a:p>
        </p:txBody>
      </p:sp>
      <p:sp>
        <p:nvSpPr>
          <p:cNvPr id="105018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合作方式：共同开展项目研究，共享研究成果，推动技术转化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合作目的：利用高校及科研机构的技术优势，加速智能化产品的研发进程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合作意义：提高研发水平，降低研发成本，提升产品竞争力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成功案例：列举与高校及科研机构合作的成功经验，展示合作成果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引进外部先进技术及人才</a:t>
            </a:r>
            <a:endParaRPr altLang="en-US" lang="zh-CN"/>
          </a:p>
        </p:txBody>
      </p:sp>
      <p:sp>
        <p:nvSpPr>
          <p:cNvPr id="105025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引进外部人才：招聘具有丰富经验的研发人员，提高团队整体技术水平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引进外部先进技术：与国内外技术领先的企业合作，获取最新的技术资源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合作研发：与高校、研究机构等合作，共同开展研发项目，共享技术成果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培训与交流：组织内部培训和外部交流活动，提升团队技术能力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优化内部研发流程及管理机制</a:t>
            </a:r>
            <a:endParaRPr altLang="en-US" lang="zh-CN"/>
          </a:p>
        </p:txBody>
      </p:sp>
      <p:sp>
        <p:nvSpPr>
          <p:cNvPr id="105031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引入先进的项目管理工具，提高项目执行效率。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制定合理的激励机制，激发研发团队的积极性和创新力。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建立完善的研发流程体系，确保项目进度和质量。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加强团队建设，提升研发人员技能和协作能力。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加大研发投入力度</a:t>
            </a:r>
            <a:endParaRPr altLang="en-US" lang="zh-CN"/>
          </a:p>
        </p:txBody>
      </p:sp>
      <p:sp>
        <p:nvSpPr>
          <p:cNvPr id="1050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增加研发人员数量，提高研发能力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引入先进技术，提升产品竞争力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建立研发团队，加强技术交流与合作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加大研发投入，提高研发效率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预期成果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新产品上市时间表</a:t>
            </a:r>
            <a:endParaRPr altLang="en-US" lang="zh-CN"/>
          </a:p>
        </p:txBody>
      </p:sp>
      <p:sp>
        <p:nvSpPr>
          <p:cNvPr id="1050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4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2024年第一季度：智能音箱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0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2024年第二季度：智能电视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46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2024年第三季度：智能手表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8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52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4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2024年第四季度：智能家居控制系统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技术创新及专利申请预期</a:t>
            </a:r>
            <a:endParaRPr altLang="en-US" lang="zh-CN"/>
          </a:p>
        </p:txBody>
      </p:sp>
      <p:sp>
        <p:nvSpPr>
          <p:cNvPr id="10506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04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6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研发具有自主知识产权的核心技术，提升产品竞争力。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10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申请国内外专利，保护创新成果，防止侵权行为。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16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建立专利池，形成技术壁垒，保持行业领先地位。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8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22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促进技术交流与合作，推动行业技术进步。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市场占有率预期提升</a:t>
            </a:r>
            <a:endParaRPr altLang="en-US" lang="zh-CN"/>
          </a:p>
        </p:txBody>
      </p:sp>
      <p:sp>
        <p:nvSpPr>
          <p:cNvPr id="105067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提升目标：在未来三年内，将智能化产品的市场占有率提升至30%。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竞争优势：通过技术研发和创新，提高产品的性能、品质和用户体验，从而在市场上获得竞争优势。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营销策略：制定有针对性的市场营销策略，扩大品牌知名度和产品曝光率，吸引更多潜在客户。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合作伙伴：与相关产业链的合作伙伴建立战略合作关系，共同推广智能化产品，实现资源共享和互利共赢。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用户体验及口碑提升</a:t>
            </a:r>
            <a:endParaRPr altLang="en-US" lang="zh-CN"/>
          </a:p>
        </p:txBody>
      </p:sp>
      <p:sp>
        <p:nvSpPr>
          <p:cNvPr id="105074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提升产品性能，优化用户体验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创新设计，满足用户个性化需求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强化品牌形象，提升用户忠诚度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持续优化产品，提高用户满意度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经济效益预期增长</a:t>
            </a:r>
            <a:endParaRPr altLang="en-US" lang="zh-CN"/>
          </a:p>
        </p:txBody>
      </p:sp>
      <p:sp>
        <p:nvSpPr>
          <p:cNvPr id="105079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预计销售额增长20%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0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预计净利润增长30%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0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预计市场份额提升15%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1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预计客户满意度提高20%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8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风险评估与应对措施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技术风险评估与应对措施</a:t>
            </a:r>
            <a:endParaRPr altLang="en-US" lang="zh-CN"/>
          </a:p>
        </p:txBody>
      </p:sp>
      <p:sp>
        <p:nvSpPr>
          <p:cNvPr id="1050930" name="正文"/>
          <p:cNvSpPr txBox="1"/>
          <p:nvPr>
            <p:custDataLst>
              <p:tags r:id="rId1"/>
            </p:custDataLst>
          </p:nvPr>
        </p:nvSpPr>
        <p:spPr>
          <a:xfrm>
            <a:off x="2867489" y="207246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技术风险：智能化产品研发过程中可能遇到的技术难题和不确定性因素，如技术更新迭代、技术瓶颈等。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标题"/>
          <p:cNvSpPr txBox="1"/>
          <p:nvPr>
            <p:custDataLst>
              <p:tags r:id="rId2"/>
            </p:custDataLst>
          </p:nvPr>
        </p:nvSpPr>
        <p:spPr>
          <a:xfrm>
            <a:off x="2868162" y="156279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34" name="标题"/>
          <p:cNvSpPr txBox="1"/>
          <p:nvPr>
            <p:custDataLst>
              <p:tags r:id="rId3"/>
            </p:custDataLst>
          </p:nvPr>
        </p:nvSpPr>
        <p:spPr>
          <a:xfrm>
            <a:off x="2868162" y="521523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36" name="正文"/>
          <p:cNvSpPr txBox="1"/>
          <p:nvPr>
            <p:custDataLst>
              <p:tags r:id="rId4"/>
            </p:custDataLst>
          </p:nvPr>
        </p:nvSpPr>
        <p:spPr>
          <a:xfrm>
            <a:off x="2868162" y="572490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应对措施：加强知识产权保护意识，建立健全知识产权保护体系，同时积极开展专利申请和维权工作，保障企业的合法权益。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8" name="正文"/>
          <p:cNvSpPr txBox="1"/>
          <p:nvPr>
            <p:custDataLst>
              <p:tags r:id="rId5"/>
            </p:custDataLst>
          </p:nvPr>
        </p:nvSpPr>
        <p:spPr>
          <a:xfrm>
            <a:off x="2868162" y="328949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应对措施：加强技术研发和创新能力，持续跟踪行业技术动态，及时调整研发策略，同时建立技术风险预警机制，及时发现和解决技术风险。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标题"/>
          <p:cNvSpPr txBox="1"/>
          <p:nvPr>
            <p:custDataLst>
              <p:tags r:id="rId6"/>
            </p:custDataLst>
          </p:nvPr>
        </p:nvSpPr>
        <p:spPr>
          <a:xfrm>
            <a:off x="2868834" y="278049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42" name="标题"/>
          <p:cNvSpPr txBox="1"/>
          <p:nvPr>
            <p:custDataLst>
              <p:tags r:id="rId7"/>
            </p:custDataLst>
          </p:nvPr>
        </p:nvSpPr>
        <p:spPr>
          <a:xfrm>
            <a:off x="2868834" y="399752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44" name="正文"/>
          <p:cNvSpPr txBox="1"/>
          <p:nvPr>
            <p:custDataLst>
              <p:tags r:id="rId8"/>
            </p:custDataLst>
          </p:nvPr>
        </p:nvSpPr>
        <p:spPr>
          <a:xfrm>
            <a:off x="2868162" y="450720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技术风险：智能化产品研发过程中可能涉及的知识产权问题，如专利侵权、技术盗用等。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市场风险评估与应对措施</a:t>
            </a:r>
            <a:endParaRPr altLang="en-US" lang="zh-CN"/>
          </a:p>
        </p:txBody>
      </p:sp>
      <p:sp>
        <p:nvSpPr>
          <p:cNvPr id="105099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政策法规变化：密切关注政策动态，及时调整经营策略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市场竞争加剧：加强品牌建设，提升产品差异化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技术更新换代：持续投入研发，保持技术领先优势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供应链风险：多元化供应商选择，建立稳定的供应链体系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人才流失风险评估与应对措施</a:t>
            </a:r>
            <a:endParaRPr altLang="en-US" lang="zh-CN"/>
          </a:p>
        </p:txBody>
      </p:sp>
      <p:sp>
        <p:nvSpPr>
          <p:cNvPr id="1051070" name="矩形: 圆角 4"/>
          <p:cNvSpPr/>
          <p:nvPr>
            <p:custDataLst>
              <p:tags r:id="rId1"/>
            </p:custDataLst>
          </p:nvPr>
        </p:nvSpPr>
        <p:spPr>
          <a:xfrm>
            <a:off x="654755" y="3441272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1072" name="正文"/>
          <p:cNvSpPr txBox="1"/>
          <p:nvPr>
            <p:custDataLst>
              <p:tags r:id="rId2"/>
            </p:custDataLst>
          </p:nvPr>
        </p:nvSpPr>
        <p:spPr>
          <a:xfrm>
            <a:off x="791018" y="3576262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风险描述：关键技术人才流失可能导致研发进度受阻或技术泄密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1074" name="矩形: 圆角 4"/>
          <p:cNvSpPr/>
          <p:nvPr>
            <p:custDataLst>
              <p:tags r:id="rId3"/>
            </p:custDataLst>
          </p:nvPr>
        </p:nvSpPr>
        <p:spPr>
          <a:xfrm>
            <a:off x="8213551" y="3441909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1076" name="正文"/>
          <p:cNvSpPr txBox="1"/>
          <p:nvPr>
            <p:custDataLst>
              <p:tags r:id="rId4"/>
            </p:custDataLst>
          </p:nvPr>
        </p:nvSpPr>
        <p:spPr>
          <a:xfrm>
            <a:off x="8349814" y="3576898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应对措施：建立人才储备机制、提供有竞争力的薪酬福利、加强团队建设与沟通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1078" name="矩形: 圆角 4"/>
          <p:cNvSpPr/>
          <p:nvPr>
            <p:custDataLst>
              <p:tags r:id="rId5"/>
            </p:custDataLst>
          </p:nvPr>
        </p:nvSpPr>
        <p:spPr>
          <a:xfrm>
            <a:off x="4452300" y="3442545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1080" name="正文"/>
          <p:cNvSpPr txBox="1"/>
          <p:nvPr>
            <p:custDataLst>
              <p:tags r:id="rId6"/>
            </p:custDataLst>
          </p:nvPr>
        </p:nvSpPr>
        <p:spPr>
          <a:xfrm>
            <a:off x="4588563" y="3577535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风险评估：根据人才流失率、职位重要性等因素进行评估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政策风险评估与应对措施</a:t>
            </a:r>
            <a:endParaRPr altLang="en-US" lang="zh-CN"/>
          </a:p>
        </p:txBody>
      </p:sp>
      <p:sp>
        <p:nvSpPr>
          <p:cNvPr id="105112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3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政策风险来源：国内外政治、经济、社会环境的变化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3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3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风险评估方法：定性与定量分析相结合，对风险进行排序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应对措施：提前制定预案，调整产品研发策略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风险监控与反馈：持续关注政策变化，及时调整风险管理策略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1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81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2024-01-03T12:59:32Z</dcterms:created>
  <dcterms:modified xsi:type="dcterms:W3CDTF">2024-01-03T12:59:32Z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cdc23bf8bf3c49878ff7aa38c6d66c8b_21</vt:lpwstr>
  </property>
</Properties>
</file>