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305" r:id="rId3"/>
    <p:sldId id="267" r:id="rId4"/>
    <p:sldId id="269" r:id="rId5"/>
    <p:sldId id="268" r:id="rId6"/>
    <p:sldId id="280" r:id="rId7"/>
    <p:sldId id="281" r:id="rId8"/>
    <p:sldId id="306" r:id="rId9"/>
    <p:sldId id="308" r:id="rId10"/>
    <p:sldId id="307" r:id="rId11"/>
    <p:sldId id="311" r:id="rId12"/>
    <p:sldId id="313" r:id="rId13"/>
    <p:sldId id="314" r:id="rId14"/>
    <p:sldId id="315" r:id="rId15"/>
    <p:sldId id="312" r:id="rId16"/>
    <p:sldId id="316" r:id="rId17"/>
    <p:sldId id="258" r:id="rId18"/>
    <p:sldId id="259" r:id="rId19"/>
    <p:sldId id="270" r:id="rId20"/>
    <p:sldId id="271" r:id="rId21"/>
    <p:sldId id="272" r:id="rId22"/>
    <p:sldId id="273" r:id="rId23"/>
    <p:sldId id="274" r:id="rId24"/>
    <p:sldId id="275" r:id="rId25"/>
    <p:sldId id="260" r:id="rId26"/>
    <p:sldId id="283" r:id="rId27"/>
    <p:sldId id="284" r:id="rId28"/>
    <p:sldId id="264" r:id="rId29"/>
    <p:sldId id="285" r:id="rId30"/>
    <p:sldId id="286" r:id="rId31"/>
    <p:sldId id="287" r:id="rId32"/>
    <p:sldId id="288" r:id="rId33"/>
    <p:sldId id="261" r:id="rId34"/>
    <p:sldId id="290" r:id="rId35"/>
    <p:sldId id="276" r:id="rId36"/>
    <p:sldId id="317" r:id="rId37"/>
    <p:sldId id="277" r:id="rId38"/>
    <p:sldId id="27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7" r:id="rId48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FF"/>
    <a:srgbClr val="009900"/>
    <a:srgbClr val="CC0000"/>
    <a:srgbClr val="FFFF00"/>
    <a:srgbClr val="F0EFE0"/>
    <a:srgbClr val="1F408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236" y="-228"/>
      </p:cViewPr>
      <p:guideLst>
        <p:guide orient="horz" pos="2183"/>
        <p:guide pos="2802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标题 567297"/>
          <p:cNvSpPr>
            <a:spLocks noGrp="1"/>
          </p:cNvSpPr>
          <p:nvPr>
            <p:ph type="ctrTitle" sz="quarter"/>
          </p:nvPr>
        </p:nvSpPr>
        <p:spPr>
          <a:xfrm>
            <a:off x="3581400" y="685800"/>
            <a:ext cx="5561013" cy="33528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lvl="0">
              <a:defRPr>
                <a:solidFill>
                  <a:schemeClr val="bg2"/>
                </a:solidFill>
                <a:effectLst>
                  <a:outerShdw blurRad="38100" dist="38100" dir="27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67299" name="副标题 567298"/>
          <p:cNvSpPr>
            <a:spLocks noGrp="1"/>
          </p:cNvSpPr>
          <p:nvPr>
            <p:ph type="subTitle" sz="quarter" idx="1"/>
          </p:nvPr>
        </p:nvSpPr>
        <p:spPr>
          <a:xfrm>
            <a:off x="5181600" y="4038600"/>
            <a:ext cx="3960813" cy="1752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>
            <a:lvl1pPr marL="0" lvl="0" indent="0" algn="ctr">
              <a:buNone/>
              <a:defRPr>
                <a:solidFill>
                  <a:schemeClr val="bg2"/>
                </a:solidFill>
              </a:defRPr>
            </a:lvl1pPr>
            <a:lvl2pPr marL="457200" lvl="1" indent="0" algn="ctr">
              <a:buNone/>
              <a:defRPr>
                <a:solidFill>
                  <a:schemeClr val="bg2"/>
                </a:solidFill>
              </a:defRPr>
            </a:lvl2pPr>
            <a:lvl3pPr marL="914400" lvl="2" indent="0" algn="ctr">
              <a:buNone/>
              <a:defRPr>
                <a:solidFill>
                  <a:schemeClr val="bg2"/>
                </a:solidFill>
              </a:defRPr>
            </a:lvl3pPr>
            <a:lvl4pPr marL="1371600" lvl="3" indent="0" algn="ctr">
              <a:buNone/>
              <a:defRPr>
                <a:solidFill>
                  <a:schemeClr val="bg2"/>
                </a:solidFill>
              </a:defRPr>
            </a:lvl4pPr>
            <a:lvl5pPr marL="1828800" lvl="4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567300" name="日期占位符 567299"/>
          <p:cNvSpPr>
            <a:spLocks noGrp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>
              <a:spcBef>
                <a:spcPct val="50000"/>
              </a:spcBef>
            </a:pPr>
            <a:endParaRPr lang="zh-CN" altLang="en-US" dirty="0">
              <a:solidFill>
                <a:srgbClr val="EAEAEA"/>
              </a:solidFill>
            </a:endParaRPr>
          </a:p>
        </p:txBody>
      </p:sp>
      <p:sp>
        <p:nvSpPr>
          <p:cNvPr id="567301" name="页脚占位符 567300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>
              <a:spcBef>
                <a:spcPct val="50000"/>
              </a:spcBef>
            </a:pPr>
            <a:endParaRPr lang="zh-CN" altLang="en-US" dirty="0">
              <a:solidFill>
                <a:srgbClr val="EAEAEA"/>
              </a:solidFill>
            </a:endParaRPr>
          </a:p>
        </p:txBody>
      </p:sp>
      <p:sp>
        <p:nvSpPr>
          <p:cNvPr id="567302" name="灯片编号占位符 567301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>
              <a:spcBef>
                <a:spcPct val="50000"/>
              </a:spcBef>
            </a:pPr>
            <a:fld id="{9A0DB2DC-4C9A-4742-B13C-FB6460FD3503}" type="slidenum">
              <a:rPr lang="zh-CN" altLang="en-US" dirty="0">
                <a:solidFill>
                  <a:srgbClr val="EAEAEA"/>
                </a:solidFill>
              </a:rPr>
              <a:t>‹#›</a:t>
            </a:fld>
            <a:endParaRPr lang="zh-CN" altLang="en-US" dirty="0">
              <a:solidFill>
                <a:srgbClr val="EAEAEA"/>
              </a:solidFill>
            </a:endParaRPr>
          </a:p>
        </p:txBody>
      </p:sp>
    </p:spTree>
  </p:cSld>
  <p:clrMapOvr>
    <a:masterClrMapping/>
  </p:clrMapOvr>
  <p:transition>
    <p:random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86600" y="533400"/>
            <a:ext cx="1905000" cy="5562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371600" y="533400"/>
            <a:ext cx="5604565" cy="5562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fld id="{BB962C8B-B14F-4D97-AF65-F5344CB8AC3E}" type="datetime1">
              <a:rPr lang="zh-CN" altLang="en-US" dirty="0"/>
              <a:t>2018-4-16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标题 566273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66275" name="日期占位符 566274"/>
          <p:cNvSpPr>
            <a:spLocks noGrp="1"/>
          </p:cNvSpPr>
          <p:nvPr>
            <p:ph type="dt" sz="half" idx="2"/>
          </p:nvPr>
        </p:nvSpPr>
        <p:spPr>
          <a:xfrm>
            <a:off x="1371600" y="6248400"/>
            <a:ext cx="1676400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lvl1pPr>
              <a:defRPr sz="1400"/>
            </a:lvl1pPr>
          </a:lstStyle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66276" name="页脚占位符 566275"/>
          <p:cNvSpPr>
            <a:spLocks noGrp="1"/>
          </p:cNvSpPr>
          <p:nvPr>
            <p:ph type="ftr" sz="quarter" idx="3"/>
          </p:nvPr>
        </p:nvSpPr>
        <p:spPr>
          <a:xfrm>
            <a:off x="3429000" y="6248400"/>
            <a:ext cx="3429000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66277" name="灯片编号占位符 566276"/>
          <p:cNvSpPr>
            <a:spLocks noGrp="1"/>
          </p:cNvSpPr>
          <p:nvPr>
            <p:ph type="sldNum" sz="quarter" idx="4"/>
          </p:nvPr>
        </p:nvSpPr>
        <p:spPr>
          <a:xfrm>
            <a:off x="7239000" y="6248400"/>
            <a:ext cx="1905000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  <p:pic>
        <p:nvPicPr>
          <p:cNvPr id="566278" name="图片 566277" descr="strtegic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6279" name="文本占位符 566278"/>
          <p:cNvSpPr>
            <a:spLocks noGrp="1"/>
          </p:cNvSpPr>
          <p:nvPr>
            <p:ph type="body" idx="1"/>
          </p:nvPr>
        </p:nvSpPr>
        <p:spPr>
          <a:xfrm>
            <a:off x="1371600" y="1981200"/>
            <a:ext cx="76200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566280" name="图片 566279" descr="素材天下 sucaitianxia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1270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w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95000"/>
        <a:buFont typeface="Wingdings" panose="05000000000000000000" pitchFamily="2" charset="2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标题 6225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22595" name="文本占位符 62259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22596" name="日期占位符 622595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>
              <a:buClrTx/>
            </a:pPr>
            <a:fld id="{BB962C8B-B14F-4D97-AF65-F5344CB8AC3E}" type="datetime1">
              <a:rPr lang="zh-CN" altLang="en-US" dirty="0"/>
              <a:t>2018-4-16</a:t>
            </a:fld>
            <a:endParaRPr lang="zh-CN" altLang="en-US" dirty="0"/>
          </a:p>
        </p:txBody>
      </p:sp>
      <p:sp>
        <p:nvSpPr>
          <p:cNvPr id="622597" name="页脚占位符 622596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>
              <a:buClrTx/>
            </a:pPr>
            <a:endParaRPr lang="zh-CN" altLang="en-US" dirty="0"/>
          </a:p>
        </p:txBody>
      </p:sp>
      <p:sp>
        <p:nvSpPr>
          <p:cNvPr id="622598" name="灯片编号占位符 622597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>
              <a:buClrTx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philosophy-times.net/chinese/memory_pearflower.htm" TargetMode="Externa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qh.xinhua.org/gdx/zfwq.htm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qingzangtibet.com/jcly/jinchuanV131.htm" TargetMode="Externa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slide" Target="slide32.xml"/><Relationship Id="rId4" Type="http://schemas.openxmlformats.org/officeDocument/2006/relationships/slide" Target="slide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njxwjy.njenet.net.cn/school/jxpt_4/jx_sc/xx/xxyw3/xxyw_3.htm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://www.baidu.com/ir?u=http://www.yndaily.com.cn/zl/daguan/1130/image/bwy02.jpg&amp;f=http://www.yndaily.com.cn/zl/daguan/1130/dg11306.htm&amp;c=baidu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jxwjy.njenet.net.cn/school/jxpt_4/jx_sc/xx/xxyw3/xxyw_3.htm" TargetMode="External"/><Relationship Id="rId7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cubspace.8u8.com/yaozu3.htm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njxwjy.njenet.net.cn/school/jxpt_4/jx_sc/xx/xxyw3/xxyw_3.ht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njxwjy.njenet.net.cn/school/jxpt_4/jx_sc/xx/xxyw3/xxyw_3.htm" TargetMode="External"/><Relationship Id="rId7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hyperlink" Target="http://www.999999.net.cn/htm/xinlaopy.htm" TargetMode="Externa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njxwjy.njenet.net.cn/school/jxpt_4/jx_sc/xx/xxyw3/xxyw_3.ht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njxwjy.njenet.net.cn/school/jxpt_4/jx_sc/xx/xxyw3/xxyw_3.htm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njxwjy.njenet.net.cn/school/jxpt_4/jx_sc/xx/xxyw3/xxyw_3.htm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njxwjy.njenet.net.cn/school/jxpt_4/jx_sc/xx/xxyw3/xxyw_3.htm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qingzangtibet.com/jcly/jinchuanV131.htm" TargetMode="Externa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7gg.net/jyqx/xszn/2.htm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65175" y="-521652"/>
            <a:ext cx="6858000" cy="2387600"/>
          </a:xfrm>
        </p:spPr>
        <p:txBody>
          <a:bodyPr/>
          <a:lstStyle/>
          <a:p>
            <a:r>
              <a:rPr lang="zh-CN" altLang="en-US"/>
              <a:t>闻武均州报已复西京</a:t>
            </a:r>
            <a:br>
              <a:rPr lang="zh-CN" altLang="en-US"/>
            </a:br>
            <a:r>
              <a:rPr lang="zh-CN" altLang="en-US"/>
              <a:t>                        </a:t>
            </a:r>
            <a:r>
              <a:rPr lang="zh-CN" altLang="en-US" sz="2800"/>
              <a:t> 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1390015" y="2130425"/>
            <a:ext cx="7001510" cy="2961640"/>
          </a:xfrm>
        </p:spPr>
        <p:txBody>
          <a:bodyPr/>
          <a:lstStyle/>
          <a:p>
            <a:r>
              <a:rPr lang="en-US" altLang="zh-CN"/>
              <a:t>  </a:t>
            </a:r>
            <a:r>
              <a:rPr lang="en-US" altLang="zh-CN" sz="2800"/>
              <a:t> </a:t>
            </a:r>
            <a:r>
              <a:rPr lang="zh-CN" altLang="en-US" sz="2800"/>
              <a:t>白发将军亦壮哉，</a:t>
            </a:r>
          </a:p>
          <a:p>
            <a:r>
              <a:rPr lang="zh-CN" altLang="en-US" sz="2800"/>
              <a:t>   西京昨夜捷书来。</a:t>
            </a:r>
          </a:p>
          <a:p>
            <a:r>
              <a:rPr lang="zh-CN" altLang="en-US" sz="2800"/>
              <a:t>胡儿敢作千年计, </a:t>
            </a:r>
          </a:p>
          <a:p>
            <a:pPr algn="ctr"/>
            <a:r>
              <a:rPr lang="zh-CN" altLang="en-US" sz="2800"/>
              <a:t>  天意宁知一日回。</a:t>
            </a:r>
          </a:p>
          <a:p>
            <a:r>
              <a:rPr lang="zh-CN" altLang="en-US" sz="2800"/>
              <a:t>   列圣仁恩深雨露，</a:t>
            </a:r>
          </a:p>
          <a:p>
            <a:pPr algn="ctr"/>
            <a:r>
              <a:rPr lang="zh-CN" altLang="en-US" sz="2800"/>
              <a:t>  中兴赦令疾风雷。</a:t>
            </a:r>
          </a:p>
          <a:p>
            <a:r>
              <a:rPr lang="zh-CN" altLang="en-US" sz="2800"/>
              <a:t>  悬知寒食朝陵使，</a:t>
            </a:r>
          </a:p>
          <a:p>
            <a:r>
              <a:rPr lang="zh-CN" altLang="en-US" sz="2800"/>
              <a:t>   驿路梨花处处开。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85640" y="1565275"/>
            <a:ext cx="4250055" cy="46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白话译文</a:t>
            </a:r>
          </a:p>
          <a:p>
            <a:pPr>
              <a:lnSpc>
                <a:spcPct val="130000"/>
              </a:lnSpc>
            </a:pPr>
            <a:r>
              <a:rPr lang="zh-CN" altLang="en-US" sz="2800"/>
              <a:t>白发将军虎老雄心犹在，收复西京捷报昨夜传来。</a:t>
            </a:r>
          </a:p>
          <a:p>
            <a:pPr>
              <a:lnSpc>
                <a:spcPct val="120000"/>
              </a:lnSpc>
            </a:pPr>
            <a:r>
              <a:rPr lang="zh-CN" altLang="en-US" sz="2800"/>
              <a:t>胡贼说梦妄想永占中原，岂知上天桔我大宋兴泰。</a:t>
            </a:r>
          </a:p>
          <a:p>
            <a:pPr>
              <a:lnSpc>
                <a:spcPct val="130000"/>
              </a:lnSpc>
            </a:pPr>
            <a:r>
              <a:rPr lang="zh-CN" altLang="en-US" sz="2800"/>
              <a:t>列圣仁泽深如雨露普降，大赦诏令快似疾风迅雷。</a:t>
            </a:r>
          </a:p>
          <a:p>
            <a:r>
              <a:rPr lang="zh-CN" altLang="en-US" sz="2800"/>
              <a:t>料想明朝寒食祭扫陵墓。一路春风处处梨花盛开。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67500" y="1043305"/>
            <a:ext cx="192468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（宋）陆游</a:t>
            </a:r>
            <a:br>
              <a:rPr lang="zh-CN" altLang="en-US">
                <a:sym typeface="+mn-ea"/>
              </a:rPr>
            </a:b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62" name="图片 578561" descr="peartree358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023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8563" name="文本框 578562"/>
          <p:cNvSpPr txBox="1"/>
          <p:nvPr/>
        </p:nvSpPr>
        <p:spPr>
          <a:xfrm>
            <a:off x="5300663" y="457200"/>
            <a:ext cx="3843337" cy="48926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lstStyle/>
          <a:p>
            <a:pPr lvl="0"/>
            <a:r>
              <a:rPr lang="zh-CN" altLang="en-US" sz="9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驿路梨花</a:t>
            </a:r>
          </a:p>
          <a:p>
            <a:pPr lvl="0"/>
            <a:endParaRPr lang="zh-CN" altLang="en-US" sz="4800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 lvl="0"/>
            <a:r>
              <a:rPr lang="zh-CN" altLang="en-US" sz="4800" b="1" dirty="0">
                <a:latin typeface="Times New Roman" panose="02020603050405020304" pitchFamily="18" charset="0"/>
                <a:ea typeface="楷体_GB2312" pitchFamily="49" charset="-122"/>
              </a:rPr>
              <a:t>               </a:t>
            </a:r>
            <a:r>
              <a:rPr lang="zh-CN" altLang="en-US" sz="48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彭荆风</a:t>
            </a:r>
          </a:p>
          <a:p>
            <a:pPr lvl="0"/>
            <a:endParaRPr lang="zh-CN" altLang="en-US" sz="4800" b="1">
              <a:solidFill>
                <a:srgbClr val="FFFF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图片 580609" descr="PH01242J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0"/>
            <a:ext cx="94488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矩形 579585"/>
          <p:cNvSpPr/>
          <p:nvPr/>
        </p:nvSpPr>
        <p:spPr>
          <a:xfrm>
            <a:off x="0" y="11668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79587" name="组合 579586"/>
          <p:cNvGrpSpPr/>
          <p:nvPr/>
        </p:nvGrpSpPr>
        <p:grpSpPr>
          <a:xfrm>
            <a:off x="1154113" y="1166813"/>
            <a:ext cx="6835775" cy="4525962"/>
            <a:chOff x="0" y="0"/>
            <a:chExt cx="4306" cy="2851"/>
          </a:xfrm>
        </p:grpSpPr>
        <p:grpSp>
          <p:nvGrpSpPr>
            <p:cNvPr id="579588" name="组合 579587"/>
            <p:cNvGrpSpPr/>
            <p:nvPr/>
          </p:nvGrpSpPr>
          <p:grpSpPr>
            <a:xfrm>
              <a:off x="0" y="0"/>
              <a:ext cx="4306" cy="2851"/>
              <a:chOff x="0" y="0"/>
              <a:chExt cx="4306" cy="2851"/>
            </a:xfrm>
          </p:grpSpPr>
          <p:grpSp>
            <p:nvGrpSpPr>
              <p:cNvPr id="579589" name="组合 579588"/>
              <p:cNvGrpSpPr/>
              <p:nvPr/>
            </p:nvGrpSpPr>
            <p:grpSpPr>
              <a:xfrm>
                <a:off x="0" y="0"/>
                <a:ext cx="4306" cy="2851"/>
                <a:chOff x="0" y="0"/>
                <a:chExt cx="4306" cy="2851"/>
              </a:xfrm>
            </p:grpSpPr>
            <p:grpSp>
              <p:nvGrpSpPr>
                <p:cNvPr id="579590" name="组合 579589"/>
                <p:cNvGrpSpPr/>
                <p:nvPr/>
              </p:nvGrpSpPr>
              <p:grpSpPr>
                <a:xfrm>
                  <a:off x="0" y="0"/>
                  <a:ext cx="4306" cy="2851"/>
                  <a:chOff x="0" y="0"/>
                  <a:chExt cx="4306" cy="2851"/>
                </a:xfrm>
              </p:grpSpPr>
              <p:sp>
                <p:nvSpPr>
                  <p:cNvPr id="579591" name="矩形 579590"/>
                  <p:cNvSpPr/>
                  <p:nvPr/>
                </p:nvSpPr>
                <p:spPr>
                  <a:xfrm>
                    <a:off x="0" y="0"/>
                    <a:ext cx="4306" cy="285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/>
                  <a:lstStyle/>
                  <a:p>
                    <a:pPr lvl="0" algn="ctr"/>
                    <a:r>
                      <a: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  </a:t>
                    </a:r>
                    <a:r>
                      <a:rPr lang="zh-CN" altLang="en-US" sz="26700" dirty="0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 </a:t>
                    </a:r>
                    <a:r>
                      <a: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                                   </a:t>
                    </a:r>
                  </a:p>
                  <a:p>
                    <a:pPr lvl="0" algn="ctr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579592" name="矩形 579591"/>
                  <p:cNvSpPr/>
                  <p:nvPr/>
                </p:nvSpPr>
                <p:spPr>
                  <a:xfrm>
                    <a:off x="0" y="0"/>
                    <a:ext cx="4306" cy="2851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579593" name="矩形 579592"/>
                <p:cNvSpPr/>
                <p:nvPr/>
              </p:nvSpPr>
              <p:spPr>
                <a:xfrm>
                  <a:off x="0" y="0"/>
                  <a:ext cx="4306" cy="2851"/>
                </a:xfrm>
                <a:prstGeom prst="rect">
                  <a:avLst/>
                </a:prstGeom>
                <a:noFill/>
                <a:ln w="1" cap="flat" cmpd="sng">
                  <a:solidFill>
                    <a:srgbClr val="FFFF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79594" name="矩形 579593"/>
              <p:cNvSpPr/>
              <p:nvPr/>
            </p:nvSpPr>
            <p:spPr>
              <a:xfrm>
                <a:off x="0" y="0"/>
                <a:ext cx="4306" cy="2851"/>
              </a:xfrm>
              <a:prstGeom prst="rect">
                <a:avLst/>
              </a:prstGeom>
              <a:noFill/>
              <a:ln w="7" cap="flat" cmpd="sng">
                <a:solidFill>
                  <a:srgbClr val="A0A0A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9595" name="矩形 579594"/>
            <p:cNvSpPr/>
            <p:nvPr/>
          </p:nvSpPr>
          <p:spPr>
            <a:xfrm>
              <a:off x="0" y="0"/>
              <a:ext cx="4306" cy="2851"/>
            </a:xfrm>
            <a:prstGeom prst="rect">
              <a:avLst/>
            </a:prstGeom>
            <a:noFill/>
            <a:ln w="1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79596" name="图片 579595" descr="郑州森林公园的百年梨树有型有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762" y="0"/>
            <a:ext cx="32702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9597" name="图片 579596" descr="peartree0372"/>
          <p:cNvPicPr>
            <a:picLocks noChangeAspect="1"/>
          </p:cNvPicPr>
          <p:nvPr/>
        </p:nvPicPr>
        <p:blipFill>
          <a:blip r:embed="rId2">
            <a:lum bright="-76001" contrast="-70000"/>
          </a:blip>
          <a:stretch>
            <a:fillRect/>
          </a:stretch>
        </p:blipFill>
        <p:spPr>
          <a:xfrm>
            <a:off x="6084888" y="5724525"/>
            <a:ext cx="731837" cy="113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9598" name="图片 579597" descr="郑州森林公园的百年梨树有型有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863" y="0"/>
            <a:ext cx="303847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9599" name="图片 579598" descr="郑州森林公园的百年梨树有型有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0"/>
            <a:ext cx="32766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018" name="图片 598017" descr="gd_2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17463"/>
            <a:ext cx="10820400" cy="6727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114" name="图片 602113" descr="k01tree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000" y="46038"/>
            <a:ext cx="9982200" cy="7040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3"/>
          <p:cNvSpPr txBox="1"/>
          <p:nvPr/>
        </p:nvSpPr>
        <p:spPr>
          <a:xfrm>
            <a:off x="381000" y="304800"/>
            <a:ext cx="373380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作者简介：</a:t>
            </a:r>
          </a:p>
        </p:txBody>
      </p:sp>
      <p:sp>
        <p:nvSpPr>
          <p:cNvPr id="19460" name="Text Box 4"/>
          <p:cNvSpPr txBox="1"/>
          <p:nvPr/>
        </p:nvSpPr>
        <p:spPr>
          <a:xfrm>
            <a:off x="228600" y="1036638"/>
            <a:ext cx="8686800" cy="15541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2400" b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en-US" sz="3200" dirty="0">
                <a:latin typeface="Times New Roman" panose="02020603050405020304" pitchFamily="18" charset="0"/>
                <a:ea typeface="隶书" pitchFamily="49" charset="-122"/>
              </a:rPr>
              <a:t>彭荆风，当代作家。他的小说、散文和电影剧本，多以边防军民的生活和斗争为题材。作品有</a:t>
            </a:r>
            <a:r>
              <a:rPr lang="en-US" altLang="zh-CN" sz="3200">
                <a:latin typeface="Times New Roman" panose="02020603050405020304" pitchFamily="18" charset="0"/>
                <a:ea typeface="隶书" pitchFamily="49" charset="-122"/>
              </a:rPr>
              <a:t>《</a:t>
            </a:r>
            <a:r>
              <a:rPr lang="zh-CN" altLang="en-US" sz="3200" dirty="0">
                <a:latin typeface="Times New Roman" panose="02020603050405020304" pitchFamily="18" charset="0"/>
                <a:ea typeface="隶书" pitchFamily="49" charset="-122"/>
              </a:rPr>
              <a:t>边塞烽火</a:t>
            </a:r>
            <a:r>
              <a:rPr lang="en-US" altLang="zh-CN" sz="3200">
                <a:latin typeface="Times New Roman" panose="02020603050405020304" pitchFamily="18" charset="0"/>
                <a:ea typeface="隶书" pitchFamily="49" charset="-122"/>
              </a:rPr>
              <a:t>》《</a:t>
            </a:r>
            <a:r>
              <a:rPr lang="zh-CN" altLang="en-US" sz="3200" dirty="0">
                <a:latin typeface="Times New Roman" panose="02020603050405020304" pitchFamily="18" charset="0"/>
                <a:ea typeface="隶书" pitchFamily="49" charset="-122"/>
              </a:rPr>
              <a:t>芦笙恋歌</a:t>
            </a:r>
            <a:r>
              <a:rPr lang="en-US" altLang="zh-CN" sz="3200">
                <a:latin typeface="Times New Roman" panose="02020603050405020304" pitchFamily="18" charset="0"/>
                <a:ea typeface="隶书" pitchFamily="49" charset="-122"/>
              </a:rPr>
              <a:t>》《</a:t>
            </a:r>
            <a:r>
              <a:rPr lang="zh-CN" altLang="en-US" sz="3200" dirty="0">
                <a:latin typeface="Times New Roman" panose="02020603050405020304" pitchFamily="18" charset="0"/>
                <a:ea typeface="隶书" pitchFamily="49" charset="-122"/>
              </a:rPr>
              <a:t>鹿衔草</a:t>
            </a:r>
            <a:r>
              <a:rPr lang="en-US" altLang="zh-CN" sz="3200">
                <a:latin typeface="Times New Roman" panose="02020603050405020304" pitchFamily="18" charset="0"/>
                <a:ea typeface="隶书" pitchFamily="49" charset="-122"/>
              </a:rPr>
              <a:t>》</a:t>
            </a:r>
            <a:r>
              <a:rPr lang="zh-CN" altLang="en-US" sz="3200" dirty="0">
                <a:latin typeface="Times New Roman" panose="02020603050405020304" pitchFamily="18" charset="0"/>
                <a:ea typeface="隶书" pitchFamily="49" charset="-122"/>
              </a:rPr>
              <a:t>等。</a:t>
            </a:r>
          </a:p>
        </p:txBody>
      </p:sp>
      <p:sp>
        <p:nvSpPr>
          <p:cNvPr id="19461" name="Text Box 5"/>
          <p:cNvSpPr txBox="1"/>
          <p:nvPr/>
        </p:nvSpPr>
        <p:spPr>
          <a:xfrm>
            <a:off x="304800" y="2895600"/>
            <a:ext cx="8458200" cy="26241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400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    </a:t>
            </a:r>
            <a:r>
              <a:rPr lang="en-US" altLang="zh-CN" sz="360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“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驿路梨花”出自南宋诗人陆游诗</a:t>
            </a:r>
            <a:r>
              <a:rPr lang="en-US" altLang="zh-CN" sz="360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《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闻武均州报已复西京</a:t>
            </a:r>
            <a:r>
              <a:rPr lang="en-US" altLang="zh-CN" sz="360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》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。诗的最后两句是：“悬知寒食朝陵使，驿路梨花处处开。”</a:t>
            </a:r>
          </a:p>
          <a:p>
            <a:pPr lvl="0" indent="0">
              <a:spcBef>
                <a:spcPct val="50000"/>
              </a:spcBef>
            </a:pP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驿路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，课文指过往行人所走的道路。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785" y="179070"/>
            <a:ext cx="829183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默读课文，然后划分段落层次。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0340" y="758190"/>
            <a:ext cx="9168130" cy="560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>
              <a:lnSpc>
                <a:spcPct val="110000"/>
              </a:lnSpc>
            </a:pPr>
            <a:r>
              <a:rPr lang="zh-CN" altLang="en-US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全文以</a:t>
            </a:r>
            <a:r>
              <a:rPr lang="en-US" altLang="zh-CN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“</a:t>
            </a:r>
            <a:r>
              <a:rPr lang="zh-CN" altLang="en-US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我</a:t>
            </a:r>
            <a:r>
              <a:rPr lang="en-US" altLang="zh-CN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”</a:t>
            </a:r>
            <a:r>
              <a:rPr lang="zh-CN" altLang="en-US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和老余的见闻为主线展开情节，可划为</a:t>
            </a:r>
            <a:r>
              <a:rPr lang="en-US" altLang="zh-CN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5</a:t>
            </a:r>
            <a:r>
              <a:rPr lang="zh-CN" altLang="en-US" sz="2800" smtClean="0">
                <a:solidFill>
                  <a:schemeClr val="accent2">
                    <a:lumMod val="60000"/>
                    <a:lumOff val="40000"/>
                  </a:schemeClr>
                </a:solidFill>
                <a:sym typeface="+mn-ea"/>
              </a:rPr>
              <a:t>部分。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24180" y="1383665"/>
            <a:ext cx="839089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第一部分（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1--8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）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主要写“我们”在梨树林中发现小                       屋。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4180" y="2225040"/>
            <a:ext cx="84683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/>
            <a:r>
              <a:rPr lang="zh-CN" altLang="en-US" dirty="0">
                <a:latin typeface="Arial" panose="020B0604020202020204" pitchFamily="34" charset="0"/>
                <a:sym typeface="+mn-ea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第二部分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（</a:t>
            </a:r>
            <a:r>
              <a:rPr lang="en-US" altLang="zh-CN" sz="2800" dirty="0">
                <a:latin typeface="Arial" panose="020B0604020202020204" pitchFamily="34" charset="0"/>
                <a:sym typeface="+mn-ea"/>
              </a:rPr>
              <a:t>9--12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）：主要写“我们”水足饭饱之后，  怀着满意的心情猜测。</a:t>
            </a:r>
            <a:endParaRPr lang="zh-CN" altLang="en-US" sz="2800"/>
          </a:p>
        </p:txBody>
      </p:sp>
      <p:sp>
        <p:nvSpPr>
          <p:cNvPr id="7" name="文本框 6"/>
          <p:cNvSpPr txBox="1"/>
          <p:nvPr/>
        </p:nvSpPr>
        <p:spPr>
          <a:xfrm>
            <a:off x="424180" y="3169920"/>
            <a:ext cx="868045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/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第三部分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（</a:t>
            </a:r>
            <a:r>
              <a:rPr lang="en-US" altLang="zh-CN" sz="2800" dirty="0">
                <a:latin typeface="Arial" panose="020B0604020202020204" pitchFamily="34" charset="0"/>
                <a:sym typeface="+mn-ea"/>
              </a:rPr>
              <a:t>13--27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）：我们和老猎人的误会</a:t>
            </a:r>
            <a:endParaRPr lang="zh-CN" altLang="en-US" sz="2800"/>
          </a:p>
        </p:txBody>
      </p:sp>
      <p:sp>
        <p:nvSpPr>
          <p:cNvPr id="8" name="文本框 7"/>
          <p:cNvSpPr txBox="1"/>
          <p:nvPr/>
        </p:nvSpPr>
        <p:spPr>
          <a:xfrm>
            <a:off x="424180" y="3688080"/>
            <a:ext cx="792543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/>
            <a:r>
              <a:rPr lang="zh-CN" altLang="en-US" sz="2800" dirty="0">
                <a:latin typeface="Arial" panose="020B0604020202020204" pitchFamily="34" charset="0"/>
                <a:sym typeface="+mn-ea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第四部分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（</a:t>
            </a:r>
            <a:r>
              <a:rPr lang="en-US" altLang="zh-CN" sz="2800" dirty="0">
                <a:latin typeface="Arial" panose="020B0604020202020204" pitchFamily="34" charset="0"/>
                <a:sym typeface="+mn-ea"/>
              </a:rPr>
              <a:t>28--36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）：遇到梨花妹妹，梨花妹妹讲出小屋的来历。</a:t>
            </a:r>
            <a:endParaRPr lang="zh-CN" altLang="en-US" sz="2800"/>
          </a:p>
        </p:txBody>
      </p:sp>
      <p:sp>
        <p:nvSpPr>
          <p:cNvPr id="9" name="文本框 8"/>
          <p:cNvSpPr txBox="1"/>
          <p:nvPr/>
        </p:nvSpPr>
        <p:spPr>
          <a:xfrm>
            <a:off x="424180" y="4751070"/>
            <a:ext cx="8815705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/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第五部分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（</a:t>
            </a:r>
            <a:r>
              <a:rPr lang="en-US" altLang="zh-CN" sz="2800" dirty="0">
                <a:latin typeface="Arial" panose="020B0604020202020204" pitchFamily="34" charset="0"/>
                <a:sym typeface="+mn-ea"/>
              </a:rPr>
              <a:t>37</a:t>
            </a: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）：热情赞美，结束全篇。点题点人。</a:t>
            </a:r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4"/>
          <p:cNvSpPr txBox="1"/>
          <p:nvPr/>
        </p:nvSpPr>
        <p:spPr>
          <a:xfrm>
            <a:off x="0" y="0"/>
            <a:ext cx="84582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、根据课文内容填写下面表格。</a:t>
            </a:r>
          </a:p>
        </p:txBody>
      </p:sp>
      <p:graphicFrame>
        <p:nvGraphicFramePr>
          <p:cNvPr id="45107" name="Group 51"/>
          <p:cNvGraphicFramePr>
            <a:graphicFrameLocks noGrp="1"/>
          </p:cNvGraphicFramePr>
          <p:nvPr>
            <p:ph idx="1"/>
          </p:nvPr>
        </p:nvGraphicFramePr>
        <p:xfrm>
          <a:off x="152400" y="609600"/>
          <a:ext cx="8839200" cy="5912486"/>
        </p:xfrm>
        <a:graphic>
          <a:graphicData uri="http://schemas.openxmlformats.org/drawingml/2006/table">
            <a:tbl>
              <a:tblPr/>
              <a:tblGrid>
                <a:gridCol w="898525"/>
                <a:gridCol w="1363663"/>
                <a:gridCol w="1724025"/>
                <a:gridCol w="2873375"/>
                <a:gridCol w="1979612"/>
              </a:tblGrid>
              <a:tr h="739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出现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顺序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人物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所做好事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目的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时间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1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9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2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5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3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7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4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 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46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5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14425" y="1543050"/>
            <a:ext cx="1247775" cy="639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defTabSz="914400"/>
            <a:r>
              <a:rPr lang="en-US" altLang="zh-CN">
                <a:latin typeface="Courier New" panose="02070309020205020404"/>
                <a:ea typeface="宋体" panose="02010600030101010101" pitchFamily="2" charset="-122"/>
              </a:rPr>
              <a:t>“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</a:rPr>
              <a:t>我</a:t>
            </a:r>
            <a:r>
              <a:rPr lang="zh-CN" altLang="en-US">
                <a:latin typeface="Courier New" panose="02070309020205020404"/>
                <a:ea typeface="宋体" panose="02010600030101010101" pitchFamily="2" charset="-122"/>
              </a:rPr>
              <a:t>”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</a:rPr>
              <a:t>和老余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11730" y="1380490"/>
            <a:ext cx="1746885" cy="11887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defTabSz="914400"/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</a:rPr>
              <a:t>修葺小茅屋给房顶加草挖排水沟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8075" y="2588260"/>
            <a:ext cx="130365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瑶族老人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67435" y="3455670"/>
            <a:ext cx="134429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哈尼小姑娘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35380" y="4634865"/>
            <a:ext cx="127635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解放军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35380" y="5502275"/>
            <a:ext cx="113284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梨花姑娘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448560" y="2569210"/>
            <a:ext cx="167259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专门送粮食来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423160" y="3374390"/>
            <a:ext cx="171704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常来照管小茅屋  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450465" y="4451985"/>
            <a:ext cx="161798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建造小茅屋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409190" y="5447665"/>
            <a:ext cx="165925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照料小茅屋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85285" y="1612265"/>
            <a:ext cx="297942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向哈尼小姑娘学习，</a:t>
            </a:r>
            <a:endParaRPr kumimoji="0" lang="zh-CN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为群众着想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185285" y="2547620"/>
            <a:ext cx="276288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方便过路人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279900" y="3441700"/>
            <a:ext cx="276161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向解放军和姐姐学习，接姐姐的班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198620" y="4363720"/>
            <a:ext cx="289369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向雷锋学习，方便过路人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39260" y="5271770"/>
            <a:ext cx="256540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向解放军学习，方便过路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058025" y="1571625"/>
            <a:ext cx="176276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十年后的某天早上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058025" y="2588260"/>
            <a:ext cx="182054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同上，及前一天晚上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098665" y="3441700"/>
            <a:ext cx="186626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前几年，姐姐出嫁后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180580" y="4431030"/>
            <a:ext cx="156781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十多年前路过时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071995" y="5353050"/>
            <a:ext cx="191960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smtClean="0">
                <a:ln>
                  <a:noFill/>
                </a:ln>
                <a:effectLst/>
                <a:cs typeface="Courier New" panose="02070309020205020404" pitchFamily="49" charset="0"/>
                <a:sym typeface="+mn-ea"/>
              </a:rPr>
              <a:t>解放军盖小茅屋后至她出嫁前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5910" y="487045"/>
            <a:ext cx="864044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跳读课文，找出本文的表示</a:t>
            </a:r>
            <a:r>
              <a:rPr lang="zh-CN" altLang="en-US" sz="3200">
                <a:sym typeface="+mn-ea"/>
              </a:rPr>
              <a:t>时间的词语，体会本文的记叙顺序。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498475" y="1720850"/>
            <a:ext cx="760222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暮色   夕阳西下   一弯新月      这天夜里  </a:t>
            </a:r>
          </a:p>
          <a:p>
            <a:r>
              <a:rPr lang="zh-CN" altLang="en-US" sz="2800"/>
              <a:t>  第二天早上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9890" y="3089275"/>
            <a:ext cx="8119745" cy="179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         </a:t>
            </a:r>
            <a:r>
              <a:rPr lang="zh-CN" altLang="en-US" sz="2800"/>
              <a:t>全文按时间顺序组织材料，采用的是</a:t>
            </a:r>
            <a:r>
              <a:rPr lang="zh-CN" altLang="en-US" sz="2800" b="1">
                <a:solidFill>
                  <a:srgbClr val="FF0000"/>
                </a:solidFill>
              </a:rPr>
              <a:t>顺序</a:t>
            </a:r>
            <a:r>
              <a:rPr lang="zh-CN" altLang="en-US" sz="2800"/>
              <a:t>，其中老人打猎迷路，夜宿茅屋，解放军盖小茅屋，梨花姐妹照料小茅屋又是</a:t>
            </a:r>
            <a:r>
              <a:rPr lang="zh-CN" altLang="en-US" sz="2800" b="1">
                <a:solidFill>
                  <a:srgbClr val="FF0000"/>
                </a:solidFill>
              </a:rPr>
              <a:t>插叙</a:t>
            </a:r>
            <a:r>
              <a:rPr lang="zh-CN" altLang="en-US" sz="2800"/>
              <a:t>。如果从小茅屋建造和保持的过程来看，文章又是</a:t>
            </a:r>
            <a:r>
              <a:rPr lang="zh-CN" altLang="en-US" sz="2800" b="1">
                <a:solidFill>
                  <a:srgbClr val="FF0000"/>
                </a:solidFill>
              </a:rPr>
              <a:t>倒叙</a:t>
            </a:r>
            <a:r>
              <a:rPr lang="zh-CN" altLang="en-US" sz="2800"/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/>
          <p:nvPr/>
        </p:nvSpPr>
        <p:spPr>
          <a:xfrm>
            <a:off x="2057400" y="1447800"/>
            <a:ext cx="6858000" cy="3140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按照事件的发生、发展和结局的时间顺序来写就是顺叙。一般包括时间的先后、空间或地点的转换和事件发展的过程。例如</a:t>
            </a:r>
            <a:r>
              <a:rPr lang="en-US" altLang="zh-CN" sz="4000">
                <a:latin typeface="隶书" pitchFamily="49" charset="-122"/>
                <a:ea typeface="隶书" pitchFamily="49" charset="-122"/>
              </a:rPr>
              <a:t>《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散步</a:t>
            </a:r>
            <a:r>
              <a:rPr lang="en-US" altLang="zh-CN" sz="4000">
                <a:latin typeface="隶书" pitchFamily="49" charset="-122"/>
                <a:ea typeface="隶书" pitchFamily="49" charset="-122"/>
              </a:rPr>
              <a:t>》</a:t>
            </a:r>
          </a:p>
        </p:txBody>
      </p:sp>
      <p:sp>
        <p:nvSpPr>
          <p:cNvPr id="38917" name="Text Box 5"/>
          <p:cNvSpPr txBox="1"/>
          <p:nvPr/>
        </p:nvSpPr>
        <p:spPr>
          <a:xfrm>
            <a:off x="76200" y="1447800"/>
            <a:ext cx="33528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</a:t>
            </a:r>
            <a:r>
              <a:rPr lang="zh-CN" altLang="en-US" sz="3600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顺叙：</a:t>
            </a:r>
          </a:p>
        </p:txBody>
      </p:sp>
      <p:sp>
        <p:nvSpPr>
          <p:cNvPr id="38918" name="Text Box 6"/>
          <p:cNvSpPr txBox="1"/>
          <p:nvPr/>
        </p:nvSpPr>
        <p:spPr>
          <a:xfrm>
            <a:off x="381000" y="4343400"/>
            <a:ext cx="35052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作用：</a:t>
            </a:r>
          </a:p>
        </p:txBody>
      </p:sp>
      <p:sp>
        <p:nvSpPr>
          <p:cNvPr id="10244" name="Text Box 14"/>
          <p:cNvSpPr txBox="1"/>
          <p:nvPr/>
        </p:nvSpPr>
        <p:spPr>
          <a:xfrm>
            <a:off x="76200" y="0"/>
            <a:ext cx="89916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000" dirty="0">
                <a:latin typeface="Arial" panose="020B0604020202020204" pitchFamily="34" charset="0"/>
                <a:ea typeface="隶书" pitchFamily="49" charset="-122"/>
              </a:rPr>
              <a:t>记叙的顺序有哪些，分别有什么作用？</a:t>
            </a:r>
          </a:p>
        </p:txBody>
      </p:sp>
      <p:sp>
        <p:nvSpPr>
          <p:cNvPr id="38927" name="Text Box 15"/>
          <p:cNvSpPr txBox="1"/>
          <p:nvPr/>
        </p:nvSpPr>
        <p:spPr>
          <a:xfrm>
            <a:off x="1447800" y="609600"/>
            <a:ext cx="838200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4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顺叙、倒叙、插叙</a:t>
            </a:r>
          </a:p>
        </p:txBody>
      </p:sp>
      <p:sp>
        <p:nvSpPr>
          <p:cNvPr id="38929" name="Text Box 17"/>
          <p:cNvSpPr txBox="1"/>
          <p:nvPr/>
        </p:nvSpPr>
        <p:spPr>
          <a:xfrm>
            <a:off x="1905000" y="4495800"/>
            <a:ext cx="6934200" cy="1920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能使文章的层次同事件发展的过程基本一致，容易把事件记叙得有头有尾，脉络清晰。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17" grpId="0"/>
      <p:bldP spid="38918" grpId="0"/>
      <p:bldP spid="38927" grpId="0"/>
      <p:bldP spid="389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5"/>
          <p:cNvSpPr txBox="1"/>
          <p:nvPr/>
        </p:nvSpPr>
        <p:spPr>
          <a:xfrm>
            <a:off x="304800" y="457200"/>
            <a:ext cx="28194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4000"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、倒叙：</a:t>
            </a:r>
          </a:p>
        </p:txBody>
      </p:sp>
      <p:sp>
        <p:nvSpPr>
          <p:cNvPr id="11266" name="Text Box 7"/>
          <p:cNvSpPr txBox="1"/>
          <p:nvPr/>
        </p:nvSpPr>
        <p:spPr>
          <a:xfrm>
            <a:off x="2057400" y="685800"/>
            <a:ext cx="67056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endParaRPr lang="zh-CN" altLang="zh-CN" sz="4000" b="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40969" name="Rectangle 9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2514600"/>
          </a:xfrm>
        </p:spPr>
        <p:txBody>
          <a:bodyPr wrap="square" lIns="91440" tIns="45720" rIns="91440" bIns="45720" anchor="t"/>
          <a:lstStyle/>
          <a:p>
            <a:pPr eaLnBrk="1" hangingPunct="1">
              <a:lnSpc>
                <a:spcPct val="90000"/>
              </a:lnSpc>
              <a:buNone/>
            </a:pPr>
            <a:r>
              <a:rPr lang="zh-CN" altLang="en-US" sz="4000" b="1" dirty="0">
                <a:latin typeface="隶书" pitchFamily="49" charset="-122"/>
                <a:ea typeface="隶书" pitchFamily="49" charset="-122"/>
              </a:rPr>
              <a:t>倒叙：是根据表达的需要，把事件的结局或某个最突出的片断提在前边叙述，然后再从事件的开头按原来的发展顺序进行叙述。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 </a:t>
            </a:r>
          </a:p>
        </p:txBody>
      </p:sp>
      <p:sp>
        <p:nvSpPr>
          <p:cNvPr id="40972" name="Rectangle 12"/>
          <p:cNvSpPr/>
          <p:nvPr/>
        </p:nvSpPr>
        <p:spPr>
          <a:xfrm>
            <a:off x="609600" y="4098925"/>
            <a:ext cx="8001000" cy="13112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indent="0"/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能造成悬念，增强文章的吸引力，使文章引人入胜。</a:t>
            </a:r>
          </a:p>
        </p:txBody>
      </p:sp>
      <p:sp>
        <p:nvSpPr>
          <p:cNvPr id="40973" name="Text Box 13"/>
          <p:cNvSpPr txBox="1"/>
          <p:nvPr/>
        </p:nvSpPr>
        <p:spPr>
          <a:xfrm>
            <a:off x="228600" y="3413125"/>
            <a:ext cx="41910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作用：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/>
          <p:nvPr/>
        </p:nvSpPr>
        <p:spPr>
          <a:xfrm>
            <a:off x="228600" y="4098925"/>
            <a:ext cx="80772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zh-CN" altLang="en-US" sz="4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作用：</a:t>
            </a:r>
            <a:endParaRPr lang="zh-CN" altLang="en-US" sz="4000" b="0" dirty="0">
              <a:solidFill>
                <a:srgbClr val="FF0000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2290" name="Text Box 6"/>
          <p:cNvSpPr txBox="1"/>
          <p:nvPr/>
        </p:nvSpPr>
        <p:spPr>
          <a:xfrm>
            <a:off x="304800" y="334963"/>
            <a:ext cx="49530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4000">
                <a:latin typeface="隶书" pitchFamily="49" charset="-122"/>
                <a:ea typeface="隶书" pitchFamily="49" charset="-122"/>
              </a:rPr>
              <a:t>3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、插叙：</a:t>
            </a:r>
          </a:p>
        </p:txBody>
      </p:sp>
      <p:sp>
        <p:nvSpPr>
          <p:cNvPr id="39943" name="Rectangle 7"/>
          <p:cNvSpPr/>
          <p:nvPr/>
        </p:nvSpPr>
        <p:spPr>
          <a:xfrm>
            <a:off x="152400" y="4708525"/>
            <a:ext cx="8991600" cy="1311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插叙的内容能对中心起补充、解释或衬托作用。</a:t>
            </a:r>
          </a:p>
        </p:txBody>
      </p:sp>
      <p:sp>
        <p:nvSpPr>
          <p:cNvPr id="39945" name="Rectangle 9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4525963"/>
          </a:xfrm>
        </p:spPr>
        <p:txBody>
          <a:bodyPr wrap="square" lIns="91440" tIns="45720" rIns="91440" bIns="45720" anchor="t"/>
          <a:lstStyle/>
          <a:p>
            <a:pPr eaLnBrk="1" hangingPunct="1"/>
            <a:r>
              <a:rPr lang="zh-CN" altLang="en-US" sz="40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插叙</a:t>
            </a:r>
            <a:r>
              <a:rPr lang="en-US" altLang="zh-CN" sz="4000" b="1">
                <a:latin typeface="隶书" pitchFamily="49" charset="-122"/>
                <a:ea typeface="隶书" pitchFamily="49" charset="-122"/>
              </a:rPr>
              <a:t>:</a:t>
            </a:r>
            <a:r>
              <a:rPr lang="zh-CN" altLang="en-US" sz="4000" b="1" dirty="0">
                <a:latin typeface="隶书" pitchFamily="49" charset="-122"/>
                <a:ea typeface="隶书" pitchFamily="49" charset="-122"/>
              </a:rPr>
              <a:t>是在叙述中心事件的过程中，为了帮助展开情节或刻画人物，暂时中断叙述的线索，插入一段与主要情节相关的内容，然后再接着叙述原来的内容。例如</a:t>
            </a:r>
            <a:r>
              <a:rPr lang="en-US" altLang="zh-CN" sz="4000" b="1">
                <a:latin typeface="隶书" pitchFamily="49" charset="-122"/>
                <a:ea typeface="隶书" pitchFamily="49" charset="-122"/>
              </a:rPr>
              <a:t>《</a:t>
            </a:r>
            <a:r>
              <a:rPr lang="zh-CN" altLang="en-US" sz="4000" b="1" dirty="0">
                <a:latin typeface="隶书" pitchFamily="49" charset="-122"/>
                <a:ea typeface="隶书" pitchFamily="49" charset="-122"/>
              </a:rPr>
              <a:t>驿路梨花</a:t>
            </a:r>
            <a:r>
              <a:rPr lang="en-US" altLang="zh-CN" sz="4000" b="1">
                <a:latin typeface="隶书" pitchFamily="49" charset="-122"/>
                <a:ea typeface="隶书" pitchFamily="49" charset="-122"/>
              </a:rPr>
              <a:t>》</a:t>
            </a:r>
            <a:r>
              <a:rPr lang="en-US" altLang="zh-CN" sz="4000">
                <a:latin typeface="隶书" pitchFamily="49" charset="-122"/>
                <a:ea typeface="隶书" pitchFamily="49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3" grpId="0"/>
      <p:bldP spid="3994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4485" y="215265"/>
            <a:ext cx="8613775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        </a:t>
            </a:r>
            <a:r>
              <a:rPr lang="zh-CN" altLang="en-US" sz="3200"/>
              <a:t>课文中，出现的许多人物都和小茅屋密切的联系，读</a:t>
            </a:r>
            <a:r>
              <a:rPr lang="en-US" altLang="zh-CN" sz="3200"/>
              <a:t>9--11</a:t>
            </a:r>
            <a:r>
              <a:rPr lang="zh-CN" altLang="en-US" sz="3200"/>
              <a:t>自然段，思考并回答，作者怎样对小屋进行细致描写的？有什么作用？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7690" y="2141220"/>
            <a:ext cx="753300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外部</a:t>
            </a:r>
          </a:p>
          <a:p>
            <a:r>
              <a:rPr lang="zh-CN" altLang="en-US" sz="2800"/>
              <a:t>内部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2740" y="3303905"/>
            <a:ext cx="848804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作用：为表达中心思想服务的，也是为表现小茅屋主人的高贵品格服务的。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精读课文，讨论：课文围绕小茅屋的主人设置了几次悬念，发生了几次误会，几次写到梨花，共有几件好事？</a:t>
            </a:r>
            <a:r>
              <a:rPr lang="zh-CN" altLang="en-US"/>
              <a:t/>
            </a:r>
            <a:br>
              <a:rPr lang="zh-CN" altLang="en-US"/>
            </a:b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7" name="文本占位符 56934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zh-CN" altLang="en-US" b="1" dirty="0">
                <a:hlinkClick r:id="rId2" action="ppaction://hlinksldjump"/>
              </a:rPr>
              <a:t>二个误会</a:t>
            </a:r>
            <a:endParaRPr lang="zh-CN" altLang="en-US" b="1"/>
          </a:p>
          <a:p>
            <a:r>
              <a:rPr lang="zh-CN" altLang="en-US" b="1" dirty="0">
                <a:hlinkClick r:id="rId3" action="ppaction://hlinksldjump"/>
              </a:rPr>
              <a:t>三个悬念</a:t>
            </a:r>
            <a:endParaRPr lang="zh-CN" altLang="en-US" b="1"/>
          </a:p>
          <a:p>
            <a:r>
              <a:rPr lang="zh-CN" altLang="en-US" b="1" dirty="0">
                <a:hlinkClick r:id="rId4" action="ppaction://hlinksldjump"/>
              </a:rPr>
              <a:t>四写梨花</a:t>
            </a:r>
            <a:endParaRPr lang="zh-CN" altLang="en-US" b="1"/>
          </a:p>
          <a:p>
            <a:r>
              <a:rPr lang="zh-CN" altLang="en-US" b="1" dirty="0">
                <a:hlinkClick r:id="rId5" action="ppaction://hlinksldjump"/>
              </a:rPr>
              <a:t>五件好事</a:t>
            </a:r>
            <a:endParaRPr lang="zh-CN" altLang="en-US" b="1"/>
          </a:p>
          <a:p>
            <a:pPr>
              <a:buNone/>
            </a:pPr>
            <a:endParaRPr lang="zh-CN" altLang="en-US" b="1"/>
          </a:p>
        </p:txBody>
      </p:sp>
      <p:pic>
        <p:nvPicPr>
          <p:cNvPr id="569349" name="图片 569348" descr="上图为哈尼女骇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363" y="260350"/>
            <a:ext cx="3246437" cy="4681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9350" name="矩形 569349"/>
          <p:cNvSpPr/>
          <p:nvPr/>
        </p:nvSpPr>
        <p:spPr>
          <a:xfrm>
            <a:off x="4932363" y="5373688"/>
            <a:ext cx="3960812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哈尼族   主要聚居在云南省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标题 57036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r>
              <a:rPr lang="zh-CN" altLang="en-US"/>
              <a:t>两个</a:t>
            </a:r>
            <a:r>
              <a:rPr lang="zh-CN" altLang="en-US" dirty="0"/>
              <a:t>误会</a:t>
            </a:r>
            <a:endParaRPr lang="zh-CN" altLang="en-US"/>
          </a:p>
        </p:txBody>
      </p:sp>
      <p:sp>
        <p:nvSpPr>
          <p:cNvPr id="570371" name="文本占位符 57037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zh-CN" altLang="en-US" dirty="0"/>
              <a:t>你能找出这两次误会在什么地方吗？</a:t>
            </a:r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7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图片 582657" descr="XC3A7009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2659" name="矩形 58265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endParaRPr lang="zh-CN" altLang="en-US" sz="36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582660" name="图片 582659" descr="bwy02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52900"/>
            <a:ext cx="3962400" cy="2705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2661" name="图片 582660" descr="scene_18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3200400"/>
            <a:ext cx="3505200" cy="3421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2662" name="文本框 582661"/>
          <p:cNvSpPr txBox="1"/>
          <p:nvPr/>
        </p:nvSpPr>
        <p:spPr>
          <a:xfrm>
            <a:off x="1431925" y="446088"/>
            <a:ext cx="6348413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4400" b="1" dirty="0">
                <a:latin typeface="Times New Roman" panose="02020603050405020304" pitchFamily="18" charset="0"/>
                <a:ea typeface="楷体_GB2312" pitchFamily="49" charset="-122"/>
              </a:rPr>
              <a:t>我、老余，见到小茅屋。</a:t>
            </a:r>
            <a:endParaRPr lang="zh-CN" altLang="en-US" sz="44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82663" name="椭圆形标注 582662"/>
          <p:cNvSpPr/>
          <p:nvPr/>
        </p:nvSpPr>
        <p:spPr>
          <a:xfrm>
            <a:off x="228600" y="1600200"/>
            <a:ext cx="3962400" cy="1447800"/>
          </a:xfrm>
          <a:prstGeom prst="wedgeEllipseCallout">
            <a:avLst>
              <a:gd name="adj1" fmla="val 11417"/>
              <a:gd name="adj2" fmla="val 170176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ctr"/>
            <a:endParaRPr lang="zh-CN" altLang="en-US" sz="36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82664" name="文本框 582663"/>
          <p:cNvSpPr txBox="1"/>
          <p:nvPr/>
        </p:nvSpPr>
        <p:spPr>
          <a:xfrm>
            <a:off x="762000" y="1898650"/>
            <a:ext cx="294640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茅屋主人是谁</a:t>
            </a:r>
            <a:endParaRPr lang="zh-CN" altLang="en-US" sz="117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82665" name="文本框 582664"/>
          <p:cNvSpPr txBox="1"/>
          <p:nvPr/>
        </p:nvSpPr>
        <p:spPr>
          <a:xfrm>
            <a:off x="4267200" y="1600200"/>
            <a:ext cx="2181225" cy="24701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15600" b="1">
                <a:latin typeface="Times New Roman" panose="02020603050405020304" pitchFamily="18" charset="0"/>
                <a:ea typeface="楷体_GB2312" pitchFamily="49" charset="-122"/>
              </a:rPr>
              <a:t>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2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2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2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2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2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2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2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2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2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2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62" grpId="0"/>
      <p:bldP spid="582663" grpId="0" animBg="1"/>
      <p:bldP spid="582664" grpId="0"/>
      <p:bldP spid="5826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2" name="图片 583681" descr="XC3A700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683" name="矩形 58368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endParaRPr lang="zh-CN" altLang="en-US" sz="36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583684" name="图片 583683" descr="scene_18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3200400"/>
            <a:ext cx="3505200" cy="3421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685" name="文本框 583684"/>
          <p:cNvSpPr txBox="1"/>
          <p:nvPr/>
        </p:nvSpPr>
        <p:spPr>
          <a:xfrm>
            <a:off x="0" y="304800"/>
            <a:ext cx="9201150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4400" b="1" dirty="0">
                <a:latin typeface="Times New Roman" panose="02020603050405020304" pitchFamily="18" charset="0"/>
                <a:ea typeface="楷体_GB2312" pitchFamily="49" charset="-122"/>
              </a:rPr>
              <a:t>不是他。瑶族老人是专门运粮食的。</a:t>
            </a:r>
            <a:endParaRPr lang="zh-CN" altLang="en-US" sz="44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583686" name="图片 583685" descr="y21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" y="1295400"/>
            <a:ext cx="4362450" cy="556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687" name="椭圆 583686"/>
          <p:cNvSpPr/>
          <p:nvPr/>
        </p:nvSpPr>
        <p:spPr>
          <a:xfrm>
            <a:off x="4572000" y="2133600"/>
            <a:ext cx="4267200" cy="9144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主人是他？？</a:t>
            </a:r>
            <a:endParaRPr lang="zh-CN" altLang="en-US" sz="44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5" grpId="0"/>
      <p:bldP spid="58368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706" name="图片 584705" descr="XC3A700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4707" name="矩形 58470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84708" name="图片 584707" descr="scene_18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3436938"/>
            <a:ext cx="3505200" cy="3421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4709" name="图片 584708" descr="ImageLin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85950"/>
            <a:ext cx="6629400" cy="497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4710" name="文本框 584709"/>
          <p:cNvSpPr txBox="1"/>
          <p:nvPr/>
        </p:nvSpPr>
        <p:spPr>
          <a:xfrm>
            <a:off x="457200" y="498475"/>
            <a:ext cx="5819775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4400" b="1" dirty="0">
                <a:latin typeface="Times New Roman" panose="02020603050405020304" pitchFamily="18" charset="0"/>
                <a:ea typeface="楷体_GB2312" pitchFamily="49" charset="-122"/>
              </a:rPr>
              <a:t>喂！你们谁是梨花啊？</a:t>
            </a:r>
            <a:endParaRPr lang="zh-CN" altLang="en-US" sz="44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84711" name="椭圆 584710"/>
          <p:cNvSpPr/>
          <p:nvPr/>
        </p:nvSpPr>
        <p:spPr>
          <a:xfrm>
            <a:off x="4343400" y="1524000"/>
            <a:ext cx="4800600" cy="9906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茅屋定是你们的啦？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4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4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4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4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10" grpId="0"/>
      <p:bldP spid="5847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778" name="图片 587777" descr="XC3A700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7779" name="矩形 58777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87780" name="图片 587779" descr="ywmca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74838"/>
            <a:ext cx="5486400" cy="4983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7781" name="圆角矩形 587780"/>
          <p:cNvSpPr/>
          <p:nvPr/>
        </p:nvSpPr>
        <p:spPr>
          <a:xfrm>
            <a:off x="2438400" y="685800"/>
            <a:ext cx="6172200" cy="762000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是他们修的小茅屋呀！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587782" name="图片 587781" descr="scene_18b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0" y="3287713"/>
            <a:ext cx="3657600" cy="35702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8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802" name="图片 588801" descr="XC3A700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8803" name="矩形 58880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88804" name="图片 588803" descr="上图为哈尼女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8805" name="图片 588804" descr="scene_18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3278188"/>
            <a:ext cx="3657600" cy="3570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8806" name="椭圆 588805"/>
          <p:cNvSpPr/>
          <p:nvPr/>
        </p:nvSpPr>
        <p:spPr>
          <a:xfrm>
            <a:off x="4648200" y="228600"/>
            <a:ext cx="4495800" cy="19050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这才是梨花！</a:t>
            </a:r>
          </a:p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可你见不着喔！</a:t>
            </a:r>
          </a:p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她出嫁了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826" name="图片 589825" descr="XC3A7009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9827" name="矩形 5898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89828" name="图片 589827" descr="ImageLin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9829" name="椭圆 589828"/>
          <p:cNvSpPr/>
          <p:nvPr/>
        </p:nvSpPr>
        <p:spPr>
          <a:xfrm>
            <a:off x="1371600" y="304800"/>
            <a:ext cx="5867400" cy="9906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真是驿路梨花处处开呀！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标题 57139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r>
              <a:rPr lang="zh-CN" altLang="en-US"/>
              <a:t>三次</a:t>
            </a:r>
            <a:r>
              <a:rPr lang="zh-CN" altLang="en-US" dirty="0"/>
              <a:t>悬念</a:t>
            </a:r>
            <a:endParaRPr lang="zh-CN" altLang="en-US"/>
          </a:p>
        </p:txBody>
      </p:sp>
      <p:sp>
        <p:nvSpPr>
          <p:cNvPr id="571395" name="文本占位符 57139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zh-CN" altLang="en-US" dirty="0"/>
              <a:t>　　你能找出这三次悬念在什么地方吗</a:t>
            </a:r>
            <a:r>
              <a:rPr lang="en-US" altLang="zh-CN"/>
              <a:t>?</a:t>
            </a:r>
          </a:p>
          <a:p>
            <a:endParaRPr lang="en-US" altLang="zh-CN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折角形 604161"/>
          <p:cNvSpPr/>
          <p:nvPr/>
        </p:nvSpPr>
        <p:spPr>
          <a:xfrm>
            <a:off x="0" y="1219200"/>
            <a:ext cx="1676400" cy="8382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悬念一</a:t>
            </a:r>
            <a:endParaRPr lang="zh-CN" altLang="en-US" sz="40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163" name="折角形 604162"/>
          <p:cNvSpPr/>
          <p:nvPr/>
        </p:nvSpPr>
        <p:spPr>
          <a:xfrm>
            <a:off x="0" y="3276600"/>
            <a:ext cx="1676400" cy="8382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悬念二</a:t>
            </a:r>
            <a:endParaRPr lang="zh-CN" altLang="en-US" sz="40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164" name="折角形 604163"/>
          <p:cNvSpPr/>
          <p:nvPr/>
        </p:nvSpPr>
        <p:spPr>
          <a:xfrm>
            <a:off x="0" y="5410200"/>
            <a:ext cx="1676400" cy="8382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悬念三</a:t>
            </a:r>
            <a:endParaRPr lang="zh-CN" altLang="en-US" sz="40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165" name="文本框 604164"/>
          <p:cNvSpPr txBox="1"/>
          <p:nvPr/>
        </p:nvSpPr>
        <p:spPr>
          <a:xfrm>
            <a:off x="2627313" y="836613"/>
            <a:ext cx="6950075" cy="1068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这是什么人的房子呢？</a:t>
            </a:r>
          </a:p>
          <a:p>
            <a:pPr lvl="0"/>
            <a:endParaRPr lang="zh-CN" altLang="en-US" sz="28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166" name="文本框 604165"/>
          <p:cNvSpPr txBox="1"/>
          <p:nvPr/>
        </p:nvSpPr>
        <p:spPr>
          <a:xfrm>
            <a:off x="2484438" y="2924175"/>
            <a:ext cx="5592762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到底谁是房子的主人呢？</a:t>
            </a:r>
          </a:p>
          <a:p>
            <a:pPr lvl="0"/>
            <a:endParaRPr lang="zh-CN" altLang="en-US" sz="36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167" name="文本框 604166"/>
          <p:cNvSpPr txBox="1"/>
          <p:nvPr/>
        </p:nvSpPr>
        <p:spPr>
          <a:xfrm>
            <a:off x="2484438" y="5118100"/>
            <a:ext cx="5459412" cy="17399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解放军为什么盖房子呢？  </a:t>
            </a:r>
            <a:b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</a:br>
            <a:endParaRPr lang="zh-CN" altLang="en-US" sz="3600" b="1" dirty="0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/>
            <a:endParaRPr lang="zh-CN" altLang="en-US" sz="36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04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041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041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5" grpId="0"/>
      <p:bldP spid="604166" grpId="0"/>
      <p:bldP spid="6041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210" name="图片 606209" descr="XC3A7009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6211" name="矩形 6062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06212" name="图片 606211" descr="scene_18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3200400"/>
            <a:ext cx="3505200" cy="3421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6213" name="矩形 606212"/>
          <p:cNvSpPr/>
          <p:nvPr/>
        </p:nvSpPr>
        <p:spPr>
          <a:xfrm>
            <a:off x="0" y="457200"/>
            <a:ext cx="5334000" cy="914400"/>
          </a:xfrm>
          <a:prstGeom prst="rect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小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茅屋的真正主人是谁？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6214" name="折角形 606213"/>
          <p:cNvSpPr/>
          <p:nvPr/>
        </p:nvSpPr>
        <p:spPr>
          <a:xfrm>
            <a:off x="0" y="2590800"/>
            <a:ext cx="3886200" cy="6858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梨花吗？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6215" name="折角形 606214"/>
          <p:cNvSpPr/>
          <p:nvPr/>
        </p:nvSpPr>
        <p:spPr>
          <a:xfrm>
            <a:off x="0" y="3429000"/>
            <a:ext cx="3886200" cy="6858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梨花的妹妹吗？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6216" name="折角形 606215"/>
          <p:cNvSpPr/>
          <p:nvPr/>
        </p:nvSpPr>
        <p:spPr>
          <a:xfrm>
            <a:off x="0" y="1600200"/>
            <a:ext cx="3886200" cy="6858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瑶族老人吗？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6217" name="折角形 606216"/>
          <p:cNvSpPr/>
          <p:nvPr/>
        </p:nvSpPr>
        <p:spPr>
          <a:xfrm>
            <a:off x="0" y="4419600"/>
            <a:ext cx="3886200" cy="6858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解放军叔叔吗？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6218" name="椭圆 606217"/>
          <p:cNvSpPr/>
          <p:nvPr/>
        </p:nvSpPr>
        <p:spPr>
          <a:xfrm>
            <a:off x="4419600" y="1524000"/>
            <a:ext cx="4724400" cy="1600200"/>
          </a:xfrm>
          <a:prstGeom prst="ellipse">
            <a:avLst/>
          </a:prstGeom>
          <a:solidFill>
            <a:srgbClr val="808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茅屋的建造者、</a:t>
            </a:r>
          </a:p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照管者都是主人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06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06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06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06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06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06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0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4" grpId="0" animBg="1"/>
      <p:bldP spid="606215" grpId="0" animBg="1"/>
      <p:bldP spid="606216" grpId="0" animBg="1"/>
      <p:bldP spid="606217" grpId="0" animBg="1"/>
      <p:bldP spid="6062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标题 57548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r>
              <a:rPr lang="zh-CN" altLang="en-US" dirty="0"/>
              <a:t>四写梨花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575491" name="文本占位符 57549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zh-CN" altLang="en-US"/>
              <a:t>你能从文中</a:t>
            </a:r>
            <a:r>
              <a:rPr lang="zh-CN" altLang="en-US" dirty="0"/>
              <a:t>找出来吗？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234" name="图片 607233" descr="XC3A700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7235" name="折角形 607234"/>
          <p:cNvSpPr/>
          <p:nvPr/>
        </p:nvSpPr>
        <p:spPr>
          <a:xfrm>
            <a:off x="0" y="3886200"/>
            <a:ext cx="9144000" cy="2743200"/>
          </a:xfrm>
          <a:prstGeom prst="foldedCorner">
            <a:avLst>
              <a:gd name="adj" fmla="val 12500"/>
            </a:avLst>
          </a:prstGeom>
          <a:solidFill>
            <a:srgbClr val="0000FF">
              <a:alpha val="5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7236" name="文本框 607235"/>
          <p:cNvSpPr txBox="1"/>
          <p:nvPr/>
        </p:nvSpPr>
        <p:spPr>
          <a:xfrm>
            <a:off x="304800" y="4267200"/>
            <a:ext cx="9144000" cy="2590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“白色梨花开满枝头，多么美丽的一片梨树林啊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!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”“</a:t>
            </a:r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山间的夜风吹得人脸上凉凉的，梨花的白色花瓣轻轻飘落在我们身上。”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这是自然界的梨花。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/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7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7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72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矩形 608257"/>
          <p:cNvSpPr/>
          <p:nvPr/>
        </p:nvSpPr>
        <p:spPr>
          <a:xfrm>
            <a:off x="0" y="2946400"/>
            <a:ext cx="6765925" cy="0"/>
          </a:xfrm>
          <a:prstGeom prst="rect">
            <a:avLst/>
          </a:prstGeom>
          <a:solidFill>
            <a:srgbClr val="EEEEE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08259" name="图片 608258" descr="上图为哈尼女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800" y="0"/>
            <a:ext cx="457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8260" name="文本框 608259"/>
          <p:cNvSpPr txBox="1"/>
          <p:nvPr/>
        </p:nvSpPr>
        <p:spPr>
          <a:xfrm>
            <a:off x="5013325" y="296863"/>
            <a:ext cx="3673475" cy="6235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ct val="140000"/>
              </a:lnSpc>
            </a:pPr>
            <a:r>
              <a:rPr lang="zh-CN" altLang="en-US" sz="32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“我到处打听小茅屋的主人是哪个，好不容易才从一个赶马人那里知道个大概，原来对门山头上有个名叫梨花的哈尼小姑娘</a:t>
            </a:r>
            <a:r>
              <a:rPr lang="en-US" altLang="zh-CN" sz="3200" b="1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多好的梨花啊</a:t>
            </a:r>
            <a:r>
              <a:rPr lang="en-US" altLang="zh-CN" sz="3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!</a:t>
            </a:r>
            <a:r>
              <a:rPr lang="en-US" altLang="zh-CN" sz="3200" b="1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”——</a:t>
            </a:r>
            <a:r>
              <a:rPr lang="zh-CN" altLang="en-US" sz="32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这是写人。</a:t>
            </a:r>
            <a:endParaRPr lang="zh-CN" altLang="en-US" sz="3200" b="1" dirty="0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082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26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282" name="图片 609281" descr="k01tree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38200"/>
            <a:ext cx="9982200" cy="7040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9283" name="矩形 609282"/>
          <p:cNvSpPr/>
          <p:nvPr/>
        </p:nvSpPr>
        <p:spPr>
          <a:xfrm>
            <a:off x="-304800" y="5181600"/>
            <a:ext cx="11125200" cy="1905000"/>
          </a:xfrm>
          <a:prstGeom prst="rect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/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9284" name="矩形 609283"/>
          <p:cNvSpPr/>
          <p:nvPr/>
        </p:nvSpPr>
        <p:spPr>
          <a:xfrm>
            <a:off x="0" y="-838200"/>
            <a:ext cx="533400" cy="6096000"/>
          </a:xfrm>
          <a:prstGeom prst="rect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9285" name="文本框 609284"/>
          <p:cNvSpPr txBox="1"/>
          <p:nvPr/>
        </p:nvSpPr>
        <p:spPr>
          <a:xfrm>
            <a:off x="609600" y="4953000"/>
            <a:ext cx="8763000" cy="27765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“这天夜里，我睡得十分香甜，梦中恍惚在那香气四溢的梨花林里漫步，还看见一个身穿着花衫的哈尼小姑娘在梨花丛中歌唱</a:t>
            </a: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……”——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先写花，后写人，把花和人自然地结合在一起。</a:t>
            </a:r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/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/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306" name="图片 610305" descr="ImageLin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0307" name="矩形 610306"/>
          <p:cNvSpPr/>
          <p:nvPr/>
        </p:nvSpPr>
        <p:spPr>
          <a:xfrm>
            <a:off x="0" y="0"/>
            <a:ext cx="9144000" cy="2209800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0308" name="文本框 610307"/>
          <p:cNvSpPr txBox="1"/>
          <p:nvPr/>
        </p:nvSpPr>
        <p:spPr>
          <a:xfrm>
            <a:off x="0" y="0"/>
            <a:ext cx="8915400" cy="2528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“我望着这群充满朝气的哈尼小姑娘和那洁白的梨花，不由得想起了一句诗：‘驿路梨花处处开。’”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——“</a:t>
            </a:r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驿路梨花”双关花和人，实际上赞颂的是世代相传的雷锋精神。</a:t>
            </a:r>
          </a:p>
          <a:p>
            <a:pPr lvl="0"/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标题 57241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r>
              <a:rPr lang="zh-CN" altLang="en-US"/>
              <a:t>五件</a:t>
            </a:r>
            <a:r>
              <a:rPr lang="zh-CN" altLang="en-US" dirty="0"/>
              <a:t>好事</a:t>
            </a:r>
            <a:endParaRPr lang="zh-CN" altLang="en-US"/>
          </a:p>
        </p:txBody>
      </p:sp>
      <p:sp>
        <p:nvSpPr>
          <p:cNvPr id="572420" name="文本占位符 572419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zh-CN" altLang="en-US" dirty="0"/>
              <a:t>你能找出五件好事是什么</a:t>
            </a:r>
            <a:r>
              <a:rPr lang="en-US" altLang="zh-CN"/>
              <a:t>?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60" name="标题 61235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r>
              <a:rPr lang="zh-CN" altLang="en-US" dirty="0"/>
              <a:t>五件好事</a:t>
            </a:r>
          </a:p>
        </p:txBody>
      </p:sp>
      <p:sp>
        <p:nvSpPr>
          <p:cNvPr id="612361" name="文本占位符 61236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zh-CN" altLang="en-US" dirty="0"/>
              <a:t>我和老余给房顶加草</a:t>
            </a:r>
            <a:r>
              <a:rPr lang="en-US" altLang="zh-CN"/>
              <a:t>,</a:t>
            </a:r>
            <a:r>
              <a:rPr lang="zh-CN" altLang="en-US" dirty="0"/>
              <a:t>挖排水沟</a:t>
            </a:r>
          </a:p>
          <a:p>
            <a:r>
              <a:rPr lang="zh-CN" altLang="en-US" dirty="0"/>
              <a:t>瑶族老人专门运粮食</a:t>
            </a:r>
          </a:p>
          <a:p>
            <a:r>
              <a:rPr lang="zh-CN" altLang="en-US" dirty="0"/>
              <a:t>一群小姑娘照管小屋</a:t>
            </a:r>
          </a:p>
          <a:p>
            <a:r>
              <a:rPr lang="zh-CN" altLang="en-US" dirty="0"/>
              <a:t>解放军叔叔砍树割草盖小屋</a:t>
            </a:r>
          </a:p>
          <a:p>
            <a:r>
              <a:rPr lang="zh-CN" altLang="en-US" dirty="0"/>
              <a:t>梨花姑娘照料小屋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文本框 593921"/>
          <p:cNvSpPr txBox="1"/>
          <p:nvPr/>
        </p:nvSpPr>
        <p:spPr>
          <a:xfrm>
            <a:off x="1279525" y="981075"/>
            <a:ext cx="7864475" cy="2287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4800" b="1" dirty="0">
                <a:latin typeface="Times New Roman" panose="02020603050405020304" pitchFamily="18" charset="0"/>
                <a:ea typeface="楷体_GB2312" pitchFamily="49" charset="-122"/>
              </a:rPr>
              <a:t>按时间的顺序小茅屋的建造和照料过程应该是怎样的？</a:t>
            </a:r>
          </a:p>
          <a:p>
            <a:pPr lvl="0"/>
            <a:endParaRPr lang="zh-CN" altLang="en-US" sz="48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3923" name="右箭头 593922"/>
          <p:cNvSpPr/>
          <p:nvPr/>
        </p:nvSpPr>
        <p:spPr>
          <a:xfrm>
            <a:off x="685800" y="4876800"/>
            <a:ext cx="7848600" cy="533400"/>
          </a:xfrm>
          <a:prstGeom prst="rightArrow">
            <a:avLst>
              <a:gd name="adj1" fmla="val 50000"/>
              <a:gd name="adj2" fmla="val 367857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3924" name="椭圆 593923"/>
          <p:cNvSpPr/>
          <p:nvPr/>
        </p:nvSpPr>
        <p:spPr>
          <a:xfrm>
            <a:off x="0" y="3657600"/>
            <a:ext cx="1447800" cy="1219200"/>
          </a:xfrm>
          <a:prstGeom prst="ellipse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400" b="1" dirty="0">
                <a:latin typeface="Times New Roman" panose="02020603050405020304" pitchFamily="18" charset="0"/>
                <a:ea typeface="楷体_GB2312" pitchFamily="49" charset="-122"/>
              </a:rPr>
              <a:t>过去</a:t>
            </a:r>
            <a:endParaRPr lang="zh-CN" altLang="en-US" sz="44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3925" name="椭圆 593924"/>
          <p:cNvSpPr/>
          <p:nvPr/>
        </p:nvSpPr>
        <p:spPr>
          <a:xfrm>
            <a:off x="7696200" y="3733800"/>
            <a:ext cx="1447800" cy="1219200"/>
          </a:xfrm>
          <a:prstGeom prst="ellipse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400" b="1" dirty="0">
                <a:latin typeface="Times New Roman" panose="02020603050405020304" pitchFamily="18" charset="0"/>
                <a:ea typeface="楷体_GB2312" pitchFamily="49" charset="-122"/>
              </a:rPr>
              <a:t>现在</a:t>
            </a:r>
            <a:endParaRPr lang="zh-CN" altLang="en-US" sz="44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/>
          <p:nvPr/>
        </p:nvSpPr>
        <p:spPr>
          <a:xfrm>
            <a:off x="304800" y="3048000"/>
            <a:ext cx="8305800" cy="30162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zh-CN" altLang="en-US" sz="3200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按事件发生顺序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：</a:t>
            </a:r>
          </a:p>
          <a:p>
            <a:pPr lvl="0" indent="0"/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十多年前解放军路过这里并建造了小茅屋，方便过路人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哈尼族姑娘梨花照料小茅屋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梨花出嫁后梨花妹妹继续照料小茅屋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瑶族老人借住后送来大米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——“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我们”路过这里住宿，修葺了小茅屋</a:t>
            </a:r>
          </a:p>
        </p:txBody>
      </p:sp>
      <p:sp>
        <p:nvSpPr>
          <p:cNvPr id="46085" name="Text Box 5"/>
          <p:cNvSpPr txBox="1"/>
          <p:nvPr/>
        </p:nvSpPr>
        <p:spPr>
          <a:xfrm>
            <a:off x="228600" y="228600"/>
            <a:ext cx="8610600" cy="25288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zh-CN" altLang="en-US" sz="3200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课文顺序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：</a:t>
            </a:r>
          </a:p>
          <a:p>
            <a:pPr lvl="0" indent="0"/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“我”和老余发现小茅屋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瑶族老人为小屋送米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——“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我们”一起修葺小茅屋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梨花妹妹照看小茅屋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梨花妹妹说十多年前解放军路过这里并建造了小茅屋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姐姐梨花照料小茅屋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流程图: 过程 594945"/>
          <p:cNvSpPr/>
          <p:nvPr/>
        </p:nvSpPr>
        <p:spPr>
          <a:xfrm>
            <a:off x="457200" y="2362200"/>
            <a:ext cx="2133600" cy="2286000"/>
          </a:xfrm>
          <a:prstGeom prst="flowChartProcess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十几年前</a:t>
            </a:r>
          </a:p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解放军路过</a:t>
            </a:r>
          </a:p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建小茅屋</a:t>
            </a:r>
            <a:endParaRPr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47" name="流程图: 过程 594946"/>
          <p:cNvSpPr/>
          <p:nvPr/>
        </p:nvSpPr>
        <p:spPr>
          <a:xfrm>
            <a:off x="1905000" y="838200"/>
            <a:ext cx="5105400" cy="763588"/>
          </a:xfrm>
          <a:prstGeom prst="flowChartProcess">
            <a:avLst/>
          </a:prstGeom>
          <a:solidFill>
            <a:srgbClr val="FF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  <a:hlinkClick r:id="rId3"/>
              </a:rPr>
              <a:t> 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594948" name="图片 594947" descr="scene_18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1905000"/>
            <a:ext cx="3505200" cy="3421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4949" name="文本框 594948"/>
          <p:cNvSpPr txBox="1"/>
          <p:nvPr/>
        </p:nvSpPr>
        <p:spPr>
          <a:xfrm>
            <a:off x="1958975" y="838200"/>
            <a:ext cx="7185025" cy="1433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梨花姑娘照料小茅屋</a:t>
            </a:r>
          </a:p>
          <a:p>
            <a:pPr lvl="0"/>
            <a:endParaRPr lang="zh-CN" altLang="en-US" sz="48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50" name="流程图: 过程 594949"/>
          <p:cNvSpPr/>
          <p:nvPr/>
        </p:nvSpPr>
        <p:spPr>
          <a:xfrm>
            <a:off x="6477000" y="1981200"/>
            <a:ext cx="2438400" cy="2514600"/>
          </a:xfrm>
          <a:prstGeom prst="flowChartProcess">
            <a:avLst/>
          </a:pr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梨花姑娘</a:t>
            </a:r>
          </a:p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出嫁后</a:t>
            </a:r>
          </a:p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妹妹接着</a:t>
            </a:r>
          </a:p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照料小茅屋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51" name="流程图: 过程 594950"/>
          <p:cNvSpPr/>
          <p:nvPr/>
        </p:nvSpPr>
        <p:spPr>
          <a:xfrm>
            <a:off x="5410200" y="4953000"/>
            <a:ext cx="2438400" cy="1676400"/>
          </a:xfrm>
          <a:prstGeom prst="flowChartProcess">
            <a:avLst/>
          </a:prstGeom>
          <a:solidFill>
            <a:srgbClr val="FF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瑶族老人</a:t>
            </a:r>
          </a:p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借住</a:t>
            </a:r>
          </a:p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照看小茅屋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52" name="流程图: 过程 594951"/>
          <p:cNvSpPr/>
          <p:nvPr/>
        </p:nvSpPr>
        <p:spPr>
          <a:xfrm>
            <a:off x="1981200" y="4953000"/>
            <a:ext cx="2438400" cy="1600200"/>
          </a:xfrm>
          <a:prstGeom prst="flowChartProcess">
            <a:avLst/>
          </a:prstGeom>
          <a:solidFill>
            <a:srgbClr val="80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“我们”路过</a:t>
            </a:r>
          </a:p>
          <a:p>
            <a:pPr lvl="0" algn="ctr"/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住宿，修屋</a:t>
            </a:r>
            <a:endParaRPr lang="zh-CN" altLang="en-US" sz="36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53" name="流程图: 联系 594952"/>
          <p:cNvSpPr/>
          <p:nvPr/>
        </p:nvSpPr>
        <p:spPr>
          <a:xfrm>
            <a:off x="1219200" y="5562600"/>
            <a:ext cx="838200" cy="838200"/>
          </a:xfrm>
          <a:prstGeom prst="flowChartConnector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594954" name="流程图: 联系 594953"/>
          <p:cNvSpPr/>
          <p:nvPr/>
        </p:nvSpPr>
        <p:spPr>
          <a:xfrm>
            <a:off x="7543800" y="5410200"/>
            <a:ext cx="838200" cy="838200"/>
          </a:xfrm>
          <a:prstGeom prst="flowChartConnector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</a:p>
        </p:txBody>
      </p:sp>
      <p:sp>
        <p:nvSpPr>
          <p:cNvPr id="594955" name="流程图: 联系 594954"/>
          <p:cNvSpPr/>
          <p:nvPr/>
        </p:nvSpPr>
        <p:spPr>
          <a:xfrm>
            <a:off x="8077200" y="1447800"/>
            <a:ext cx="838200" cy="838200"/>
          </a:xfrm>
          <a:prstGeom prst="flowChartConnector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</a:p>
        </p:txBody>
      </p:sp>
      <p:sp>
        <p:nvSpPr>
          <p:cNvPr id="594956" name="流程图: 联系 594955"/>
          <p:cNvSpPr/>
          <p:nvPr/>
        </p:nvSpPr>
        <p:spPr>
          <a:xfrm>
            <a:off x="0" y="1752600"/>
            <a:ext cx="838200" cy="838200"/>
          </a:xfrm>
          <a:prstGeom prst="flowChartConnector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4</a:t>
            </a:r>
          </a:p>
        </p:txBody>
      </p:sp>
      <p:sp>
        <p:nvSpPr>
          <p:cNvPr id="594957" name="流程图: 联系 594956"/>
          <p:cNvSpPr/>
          <p:nvPr/>
        </p:nvSpPr>
        <p:spPr>
          <a:xfrm>
            <a:off x="6553200" y="228600"/>
            <a:ext cx="838200" cy="838200"/>
          </a:xfrm>
          <a:prstGeom prst="flowChartConnector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5</a:t>
            </a:r>
          </a:p>
        </p:txBody>
      </p:sp>
      <p:sp>
        <p:nvSpPr>
          <p:cNvPr id="594958" name="五边形 594957"/>
          <p:cNvSpPr/>
          <p:nvPr/>
        </p:nvSpPr>
        <p:spPr>
          <a:xfrm>
            <a:off x="5410200" y="1447800"/>
            <a:ext cx="1752600" cy="609600"/>
          </a:xfrm>
          <a:prstGeom prst="homePlate">
            <a:avLst>
              <a:gd name="adj" fmla="val 71875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插叙</a:t>
            </a:r>
            <a:endParaRPr lang="zh-CN" altLang="en-US" sz="36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59" name="五边形 594958"/>
          <p:cNvSpPr/>
          <p:nvPr/>
        </p:nvSpPr>
        <p:spPr>
          <a:xfrm>
            <a:off x="3848100" y="6248400"/>
            <a:ext cx="1752600" cy="609600"/>
          </a:xfrm>
          <a:prstGeom prst="homePlate">
            <a:avLst>
              <a:gd name="adj" fmla="val 71875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插叙</a:t>
            </a:r>
            <a:endParaRPr lang="zh-CN" altLang="en-US" sz="36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4960" name="五边形 594959"/>
          <p:cNvSpPr/>
          <p:nvPr/>
        </p:nvSpPr>
        <p:spPr>
          <a:xfrm>
            <a:off x="1143000" y="2057400"/>
            <a:ext cx="1752600" cy="609600"/>
          </a:xfrm>
          <a:prstGeom prst="homePlate">
            <a:avLst>
              <a:gd name="adj" fmla="val 71875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插叙</a:t>
            </a:r>
            <a:endParaRPr lang="zh-CN" altLang="en-US" sz="36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AutoShape 16"/>
          <p:cNvSpPr/>
          <p:nvPr/>
        </p:nvSpPr>
        <p:spPr>
          <a:xfrm>
            <a:off x="3581400" y="342900"/>
            <a:ext cx="1752600" cy="609600"/>
          </a:xfrm>
          <a:prstGeom prst="homePlate">
            <a:avLst>
              <a:gd name="adj" fmla="val 71875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indent="0" algn="ctr"/>
            <a:r>
              <a:rPr lang="zh-CN" altLang="en-US" sz="3600" dirty="0">
                <a:latin typeface="Times New Roman" panose="02020603050405020304" pitchFamily="18" charset="0"/>
                <a:ea typeface="宋体" panose="02010600030101010101" pitchFamily="2" charset="-122"/>
              </a:rPr>
              <a:t>插叙</a:t>
            </a:r>
            <a:endParaRPr lang="zh-CN" altLang="en-US" sz="36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49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949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49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49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49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49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949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49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49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949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949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94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94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94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946" grpId="0" animBg="1"/>
      <p:bldP spid="594947" grpId="0" animBg="1"/>
      <p:bldP spid="594949" grpId="0"/>
      <p:bldP spid="594950" grpId="0" animBg="1"/>
      <p:bldP spid="594951" grpId="0" animBg="1"/>
      <p:bldP spid="594952" grpId="0" animBg="1"/>
      <p:bldP spid="594953" grpId="0" animBg="1"/>
      <p:bldP spid="594954" grpId="0" animBg="1"/>
      <p:bldP spid="594955" grpId="0" animBg="1"/>
      <p:bldP spid="594956" grpId="0" animBg="1"/>
      <p:bldP spid="594957" grpId="0" animBg="1"/>
      <p:bldP spid="594958" grpId="0" bldLvl="0" animBg="1"/>
      <p:bldP spid="594959" grpId="0" bldLvl="0" animBg="1"/>
      <p:bldP spid="594960" grpId="0" animBg="1"/>
      <p:bldP spid="2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折角形 595969"/>
          <p:cNvSpPr/>
          <p:nvPr/>
        </p:nvSpPr>
        <p:spPr>
          <a:xfrm>
            <a:off x="1066800" y="990600"/>
            <a:ext cx="5334000" cy="10668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5971" name="文本框 595970"/>
          <p:cNvSpPr txBox="1"/>
          <p:nvPr/>
        </p:nvSpPr>
        <p:spPr>
          <a:xfrm>
            <a:off x="1355725" y="1106488"/>
            <a:ext cx="4756150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这样写有什么作用？</a:t>
            </a:r>
            <a:endParaRPr lang="zh-CN" altLang="en-US" sz="40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5972" name="文本框 595971"/>
          <p:cNvSpPr txBox="1"/>
          <p:nvPr/>
        </p:nvSpPr>
        <p:spPr>
          <a:xfrm>
            <a:off x="1676400" y="4800600"/>
            <a:ext cx="4427538" cy="11906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波澜起伏，引人入胜</a:t>
            </a:r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  <a:p>
            <a:pPr lvl="0"/>
            <a:endParaRPr lang="zh-CN" altLang="en-US" sz="36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95973" name="折角形 595972"/>
          <p:cNvSpPr/>
          <p:nvPr/>
        </p:nvSpPr>
        <p:spPr>
          <a:xfrm>
            <a:off x="1143000" y="2895600"/>
            <a:ext cx="4038600" cy="1143000"/>
          </a:xfrm>
          <a:prstGeom prst="foldedCorner">
            <a:avLst>
              <a:gd name="adj" fmla="val 1250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/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设置悬念</a:t>
            </a:r>
            <a:endParaRPr lang="zh-CN" altLang="en-US" sz="4800" b="1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5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5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5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5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2" grpId="0"/>
      <p:bldP spid="59597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dirty="0">
                <a:ea typeface="隶书" pitchFamily="49" charset="-122"/>
              </a:rPr>
              <a:t>环境描写的作用分析</a:t>
            </a:r>
          </a:p>
        </p:txBody>
      </p:sp>
      <p:sp>
        <p:nvSpPr>
          <p:cNvPr id="64515" name="Rectangle 3"/>
          <p:cNvSpPr>
            <a:spLocks noGrp="1"/>
          </p:cNvSpPr>
          <p:nvPr>
            <p:ph idx="1"/>
          </p:nvPr>
        </p:nvSpPr>
        <p:spPr>
          <a:xfrm>
            <a:off x="381000" y="1524000"/>
            <a:ext cx="8223250" cy="4191000"/>
          </a:xfrm>
        </p:spPr>
        <p:txBody>
          <a:bodyPr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CN" altLang="en-US" sz="4500" dirty="0">
                <a:solidFill>
                  <a:srgbClr val="FF0000"/>
                </a:solidFill>
                <a:ea typeface="隶书" pitchFamily="49" charset="-122"/>
              </a:rPr>
              <a:t>环境描写</a:t>
            </a:r>
            <a:r>
              <a:rPr lang="zh-CN" altLang="en-US" sz="4500" dirty="0">
                <a:ea typeface="隶书" pitchFamily="49" charset="-122"/>
              </a:rPr>
              <a:t>是指对人物所处的具体的社会环境和自然环境的描写。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4500" dirty="0">
                <a:solidFill>
                  <a:srgbClr val="FF0000"/>
                </a:solidFill>
                <a:ea typeface="隶书" pitchFamily="49" charset="-122"/>
              </a:rPr>
              <a:t>包括自然环境描写和</a:t>
            </a:r>
            <a:r>
              <a:rPr lang="zh-CN" altLang="en-US" sz="4500" dirty="0">
                <a:solidFill>
                  <a:srgbClr val="FF0000"/>
                </a:solidFill>
                <a:ea typeface="隶书" pitchFamily="49" charset="-122"/>
                <a:sym typeface="+mn-ea"/>
              </a:rPr>
              <a:t>社会</a:t>
            </a:r>
            <a:r>
              <a:rPr lang="zh-CN" altLang="en-US" sz="4500" dirty="0">
                <a:solidFill>
                  <a:srgbClr val="FF0000"/>
                </a:solidFill>
                <a:ea typeface="隶书" pitchFamily="49" charset="-122"/>
              </a:rPr>
              <a:t>环境描写（景物描写）。</a:t>
            </a:r>
            <a:endParaRPr lang="zh-CN" altLang="en-US" sz="4500" dirty="0">
              <a:ea typeface="隶书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/>
          <p:nvPr/>
        </p:nvSpPr>
        <p:spPr>
          <a:xfrm>
            <a:off x="304800" y="304800"/>
            <a:ext cx="8686800" cy="65881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zh-CN" altLang="en-US" sz="4800" u="sng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自然环境描写</a:t>
            </a:r>
            <a:r>
              <a:rPr lang="zh-CN" altLang="en-US" sz="4800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是指对人物活动的时间、地点以及对自然界的日月山川、树木花草、季节气候等自然景物的描写。</a:t>
            </a:r>
            <a:r>
              <a:rPr lang="en-US" altLang="zh-CN" sz="480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(</a:t>
            </a:r>
            <a:r>
              <a:rPr lang="zh-CN" altLang="en-US" sz="4800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自然环境描写又称为景物描写</a:t>
            </a:r>
            <a:r>
              <a:rPr lang="en-US" altLang="zh-CN" sz="480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)</a:t>
            </a:r>
          </a:p>
          <a:p>
            <a:pPr lvl="0" indent="0"/>
            <a:endParaRPr lang="en-US" altLang="zh-CN" sz="4800">
              <a:solidFill>
                <a:schemeClr val="accent2"/>
              </a:solidFill>
              <a:latin typeface="隶书" pitchFamily="49" charset="-122"/>
              <a:ea typeface="隶书" pitchFamily="49" charset="-122"/>
            </a:endParaRPr>
          </a:p>
          <a:p>
            <a:pPr lvl="0" indent="0"/>
            <a:endParaRPr lang="en-US" altLang="zh-CN" sz="4800">
              <a:solidFill>
                <a:schemeClr val="tx2"/>
              </a:solidFill>
              <a:latin typeface="隶书" pitchFamily="49" charset="-122"/>
              <a:ea typeface="隶书" pitchFamily="49" charset="-122"/>
            </a:endParaRPr>
          </a:p>
          <a:p>
            <a:pPr lvl="0" indent="0"/>
            <a:endParaRPr lang="en-US" altLang="zh-CN" sz="3600">
              <a:solidFill>
                <a:srgbClr val="FF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  <a:p>
            <a:pPr lvl="0" indent="0">
              <a:spcBef>
                <a:spcPct val="50000"/>
              </a:spcBef>
            </a:pPr>
            <a:endParaRPr lang="en-US" altLang="zh-CN" sz="36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/>
          <p:nvPr/>
        </p:nvSpPr>
        <p:spPr>
          <a:xfrm>
            <a:off x="44450" y="76200"/>
            <a:ext cx="9251950" cy="68135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342900" lvl="0" indent="-342900">
              <a:lnSpc>
                <a:spcPct val="130000"/>
              </a:lnSpc>
              <a:spcBef>
                <a:spcPct val="20000"/>
              </a:spcBef>
            </a:pPr>
            <a:r>
              <a:rPr lang="en-US" altLang="zh-CN" sz="37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37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自然环境（景物）描写 </a:t>
            </a:r>
            <a:r>
              <a:rPr lang="zh-CN" altLang="en-US" sz="3700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主要作用：</a:t>
            </a:r>
          </a:p>
          <a:p>
            <a:pPr marL="342900" lvl="0" indent="-342900">
              <a:lnSpc>
                <a:spcPct val="130000"/>
              </a:lnSpc>
              <a:spcBef>
                <a:spcPct val="20000"/>
              </a:spcBef>
            </a:pPr>
            <a:endParaRPr lang="zh-CN" altLang="en-US" sz="2800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20000"/>
              </a:spcBef>
            </a:pPr>
            <a:endParaRPr lang="en-US" altLang="zh-CN" sz="2800">
              <a:solidFill>
                <a:schemeClr val="accent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3251" name="Rectangle 3"/>
          <p:cNvSpPr/>
          <p:nvPr/>
        </p:nvSpPr>
        <p:spPr>
          <a:xfrm>
            <a:off x="457200" y="4876800"/>
            <a:ext cx="8610600" cy="13589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lnSpc>
                <a:spcPct val="130000"/>
              </a:lnSpc>
              <a:spcBef>
                <a:spcPct val="5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（任何环境描写的作用都不是单一的，也不是所有的都具备，一般情况下会具备</a:t>
            </a:r>
            <a:r>
              <a:rPr lang="en-US" altLang="zh-CN" sz="320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2-3</a:t>
            </a:r>
            <a:r>
              <a:rPr lang="zh-CN" altLang="en-US" sz="32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个作用）</a:t>
            </a:r>
          </a:p>
        </p:txBody>
      </p:sp>
      <p:sp>
        <p:nvSpPr>
          <p:cNvPr id="53252" name="Text Box 4"/>
          <p:cNvSpPr txBox="1"/>
          <p:nvPr/>
        </p:nvSpPr>
        <p:spPr>
          <a:xfrm>
            <a:off x="609600" y="882650"/>
            <a:ext cx="6629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运用了什么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方式方法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3" name="Text Box 5"/>
          <p:cNvSpPr txBox="1"/>
          <p:nvPr/>
        </p:nvSpPr>
        <p:spPr>
          <a:xfrm>
            <a:off x="609600" y="1416050"/>
            <a:ext cx="7772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描写了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什么对象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的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什么特征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4" name="Text Box 6"/>
          <p:cNvSpPr txBox="1"/>
          <p:nvPr/>
        </p:nvSpPr>
        <p:spPr>
          <a:xfrm>
            <a:off x="609600" y="1949450"/>
            <a:ext cx="7772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、烘托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什么气氛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5" name="Text Box 7"/>
          <p:cNvSpPr txBox="1"/>
          <p:nvPr/>
        </p:nvSpPr>
        <p:spPr>
          <a:xfrm>
            <a:off x="609600" y="2406650"/>
            <a:ext cx="76200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、交代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什么背景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6" name="Text Box 8"/>
          <p:cNvSpPr txBox="1"/>
          <p:nvPr/>
        </p:nvSpPr>
        <p:spPr>
          <a:xfrm>
            <a:off x="609600" y="2908300"/>
            <a:ext cx="76962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3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、衬托人物怎样的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心理心情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7" name="Text Box 9"/>
          <p:cNvSpPr txBox="1"/>
          <p:nvPr/>
        </p:nvSpPr>
        <p:spPr>
          <a:xfrm>
            <a:off x="609600" y="3397250"/>
            <a:ext cx="80772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4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、表现人物怎样的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性格品质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8" name="Text Box 10"/>
          <p:cNvSpPr txBox="1"/>
          <p:nvPr/>
        </p:nvSpPr>
        <p:spPr>
          <a:xfrm>
            <a:off x="609600" y="3886200"/>
            <a:ext cx="70866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5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、为下文的什么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情节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做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铺垫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3259" name="Text Box 11"/>
          <p:cNvSpPr txBox="1"/>
          <p:nvPr/>
        </p:nvSpPr>
        <p:spPr>
          <a:xfrm>
            <a:off x="609600" y="4343400"/>
            <a:ext cx="75438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6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、揭示怎样的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中心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5325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/>
          <p:nvPr/>
        </p:nvSpPr>
        <p:spPr>
          <a:xfrm>
            <a:off x="381000" y="1828800"/>
            <a:ext cx="8382000" cy="59467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答：用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“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好大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”“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一座挨一座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”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 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“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迷茫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”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三个词，生动地写出了</a:t>
            </a:r>
            <a:r>
              <a:rPr lang="zh-CN" altLang="en-US" sz="4800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山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的</a:t>
            </a:r>
            <a:r>
              <a:rPr lang="zh-CN" altLang="en-US" sz="48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高、大、多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的特点，衬托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“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我们</a:t>
            </a: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”</a:t>
            </a: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>焦急的心情，为后面写到天黑后找不到住处这个情节作铺垫。</a:t>
            </a:r>
            <a:br>
              <a:rPr lang="zh-CN" altLang="en-US" sz="4800" dirty="0">
                <a:latin typeface="隶书" pitchFamily="49" charset="-122"/>
                <a:ea typeface="隶书" pitchFamily="49" charset="-122"/>
              </a:rPr>
            </a:br>
            <a:r>
              <a:rPr lang="zh-CN" altLang="en-US" sz="4800" dirty="0">
                <a:latin typeface="隶书" pitchFamily="49" charset="-122"/>
                <a:ea typeface="隶书" pitchFamily="49" charset="-122"/>
              </a:rPr>
              <a:t/>
            </a:r>
            <a:br>
              <a:rPr lang="zh-CN" altLang="en-US" sz="4800" dirty="0">
                <a:latin typeface="隶书" pitchFamily="49" charset="-122"/>
                <a:ea typeface="隶书" pitchFamily="49" charset="-122"/>
              </a:rPr>
            </a:br>
            <a:endParaRPr lang="zh-CN" altLang="en-US" sz="48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22530" name="Text Box 3"/>
          <p:cNvSpPr txBox="1"/>
          <p:nvPr/>
        </p:nvSpPr>
        <p:spPr>
          <a:xfrm>
            <a:off x="0" y="304800"/>
            <a:ext cx="8915400" cy="1190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（</a:t>
            </a:r>
            <a:r>
              <a:rPr lang="en-US" altLang="zh-CN" sz="360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）山，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好大</a:t>
            </a: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的山啊！起伏的青山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一座挨一座，</a:t>
            </a: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延伸到远方，消失在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迷茫</a:t>
            </a: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的暮色中。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2"/>
          <p:cNvSpPr txBox="1"/>
          <p:nvPr/>
        </p:nvSpPr>
        <p:spPr>
          <a:xfrm>
            <a:off x="403225" y="0"/>
            <a:ext cx="8893175" cy="6683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endParaRPr lang="en-US" altLang="zh-CN" sz="3600">
              <a:solidFill>
                <a:srgbClr val="0000FF"/>
              </a:solidFill>
              <a:latin typeface="隶书" pitchFamily="49" charset="-122"/>
              <a:ea typeface="隶书" pitchFamily="49" charset="-122"/>
            </a:endParaRPr>
          </a:p>
          <a:p>
            <a:pPr lvl="0" indent="0"/>
            <a:r>
              <a:rPr lang="zh-CN" altLang="en-US" sz="3600" u="sng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社会环境描写：</a:t>
            </a:r>
          </a:p>
          <a:p>
            <a:pPr lvl="0" indent="0"/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Wingdings" panose="05000000000000000000" pitchFamily="2" charset="2"/>
              </a:rPr>
              <a:t>（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狭义）</a:t>
            </a:r>
            <a:r>
              <a:rPr lang="zh-CN" altLang="en-US" sz="3600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社会环境描写是指对反映时代特征的建筑、场所、陈设的描写。可以是居室陈设、布局、人物活动场所及当地风土人情等景物以及民俗民风等的描写；</a:t>
            </a:r>
          </a:p>
          <a:p>
            <a:pPr lvl="0" indent="0"/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（广义）</a:t>
            </a:r>
            <a:r>
              <a:rPr lang="zh-CN" altLang="en-US" sz="3600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社会环境描写是指对一定的历史时期的社会生活、人际关系的描写。</a:t>
            </a:r>
          </a:p>
          <a:p>
            <a:pPr lvl="0" indent="0"/>
            <a:r>
              <a:rPr lang="zh-CN" altLang="en-US" sz="3600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    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社会环境描写必须具有鲜明的时代色彩</a:t>
            </a:r>
            <a:r>
              <a:rPr lang="en-US" altLang="zh-CN" sz="360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.(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封建社会、资本主义社会、改革开放的今天等）</a:t>
            </a:r>
          </a:p>
          <a:p>
            <a:pPr lvl="0" indent="0"/>
            <a:endParaRPr lang="en-US" altLang="zh-CN" sz="3600" b="0">
              <a:solidFill>
                <a:srgbClr val="FF0000"/>
              </a:solidFill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4"/>
          <p:cNvSpPr txBox="1"/>
          <p:nvPr/>
        </p:nvSpPr>
        <p:spPr>
          <a:xfrm>
            <a:off x="76200" y="381000"/>
            <a:ext cx="8915400" cy="2041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（</a:t>
            </a:r>
            <a:r>
              <a:rPr lang="en-US" altLang="zh-CN" sz="3200"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）一张简陋的大竹床铺着</a:t>
            </a:r>
            <a:r>
              <a:rPr lang="zh-CN" altLang="en-US" sz="32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厚厚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的稻草。倚在墙边的大竹筒里装</a:t>
            </a:r>
            <a:r>
              <a:rPr lang="zh-CN" altLang="en-US" sz="32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满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了水</a:t>
            </a:r>
            <a:r>
              <a:rPr lang="en-US" altLang="zh-CN" sz="3200">
                <a:latin typeface="Arial" panose="020B0604020202020204" pitchFamily="34" charset="0"/>
                <a:ea typeface="隶书" pitchFamily="49" charset="-122"/>
              </a:rPr>
              <a:t>……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又发现墙上写着几行</a:t>
            </a:r>
            <a:r>
              <a:rPr lang="zh-CN" altLang="en-US" sz="32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粗大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的字：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“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屋后边有干柴，梁上竹筒里有米，有盐巴，有辣子。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</a:rPr>
              <a:t>”</a:t>
            </a:r>
            <a:r>
              <a:rPr lang="zh-CN" altLang="en-US" sz="3200" dirty="0">
                <a:latin typeface="隶书" pitchFamily="49" charset="-122"/>
                <a:ea typeface="隶书" pitchFamily="49" charset="-122"/>
              </a:rPr>
              <a:t> </a:t>
            </a:r>
          </a:p>
        </p:txBody>
      </p:sp>
      <p:sp>
        <p:nvSpPr>
          <p:cNvPr id="54277" name="Text Box 5"/>
          <p:cNvSpPr txBox="1"/>
          <p:nvPr/>
        </p:nvSpPr>
        <p:spPr>
          <a:xfrm>
            <a:off x="381000" y="2590800"/>
            <a:ext cx="8229600" cy="44831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  <a:t>答：“厚厚”“满”“粗大”写出了小茅屋虽然简陋，但准备很精细，从侧面表现了主人的热情、周到、细致，赞美了小屋主人助人为乐的高贵品质。</a:t>
            </a:r>
            <a:br>
              <a:rPr lang="zh-CN" altLang="en-US" sz="4800" dirty="0">
                <a:latin typeface="Arial" panose="020B0604020202020204" pitchFamily="34" charset="0"/>
                <a:ea typeface="隶书" pitchFamily="49" charset="-122"/>
              </a:rPr>
            </a:br>
            <a:endParaRPr lang="zh-CN" altLang="en-US" sz="4800" dirty="0">
              <a:latin typeface="Arial" panose="020B0604020202020204" pitchFamily="34" charset="0"/>
              <a:ea typeface="隶书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2"/>
          <p:cNvSpPr txBox="1"/>
          <p:nvPr/>
        </p:nvSpPr>
        <p:spPr>
          <a:xfrm>
            <a:off x="304800" y="152400"/>
            <a:ext cx="9677400" cy="8239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4800" dirty="0">
                <a:latin typeface="Tahoma" panose="020B0604030504040204" pitchFamily="34" charset="0"/>
                <a:ea typeface="隶书" pitchFamily="49" charset="-122"/>
              </a:rPr>
              <a:t>小说</a:t>
            </a:r>
            <a:r>
              <a:rPr lang="zh-CN" altLang="en-US" sz="4800" dirty="0">
                <a:solidFill>
                  <a:srgbClr val="FF0000"/>
                </a:solidFill>
                <a:latin typeface="Tahoma" panose="020B0604030504040204" pitchFamily="34" charset="0"/>
                <a:ea typeface="隶书" pitchFamily="49" charset="-122"/>
              </a:rPr>
              <a:t>标题</a:t>
            </a:r>
            <a:r>
              <a:rPr lang="zh-CN" altLang="en-US" sz="4800" dirty="0">
                <a:latin typeface="Tahoma" panose="020B0604030504040204" pitchFamily="34" charset="0"/>
                <a:ea typeface="隶书" pitchFamily="49" charset="-122"/>
              </a:rPr>
              <a:t>的</a:t>
            </a:r>
            <a:r>
              <a:rPr lang="zh-CN" altLang="en-US" sz="4800" dirty="0">
                <a:solidFill>
                  <a:srgbClr val="FF00FF"/>
                </a:solidFill>
                <a:latin typeface="Tahoma" panose="020B0604030504040204" pitchFamily="34" charset="0"/>
                <a:ea typeface="隶书" pitchFamily="49" charset="-122"/>
              </a:rPr>
              <a:t>含义</a:t>
            </a:r>
            <a:r>
              <a:rPr lang="zh-CN" altLang="en-US" sz="4800" dirty="0">
                <a:latin typeface="Tahoma" panose="020B0604030504040204" pitchFamily="34" charset="0"/>
                <a:ea typeface="隶书" pitchFamily="49" charset="-122"/>
              </a:rPr>
              <a:t>和</a:t>
            </a:r>
            <a:r>
              <a:rPr lang="zh-CN" altLang="en-US" sz="4800" dirty="0">
                <a:solidFill>
                  <a:srgbClr val="FF0000"/>
                </a:solidFill>
                <a:latin typeface="Tahoma" panose="020B0604030504040204" pitchFamily="34" charset="0"/>
                <a:ea typeface="隶书" pitchFamily="49" charset="-122"/>
              </a:rPr>
              <a:t>作用</a:t>
            </a:r>
            <a:r>
              <a:rPr lang="zh-CN" altLang="en-US" sz="4800" dirty="0">
                <a:latin typeface="Tahoma" panose="020B0604030504040204" pitchFamily="34" charset="0"/>
                <a:ea typeface="隶书" pitchFamily="49" charset="-122"/>
              </a:rPr>
              <a:t>：</a:t>
            </a:r>
          </a:p>
        </p:txBody>
      </p:sp>
      <p:sp>
        <p:nvSpPr>
          <p:cNvPr id="58371" name="Rectangle 3"/>
          <p:cNvSpPr/>
          <p:nvPr/>
        </p:nvSpPr>
        <p:spPr>
          <a:xfrm>
            <a:off x="1676400" y="1736725"/>
            <a:ext cx="7162800" cy="1190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en-US" altLang="zh-CN" sz="3600"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、联系</a:t>
            </a:r>
            <a:r>
              <a:rPr lang="zh-CN" altLang="en-US" sz="36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人物，归纳性格、品质、精神、情感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表现</a:t>
            </a:r>
            <a:r>
              <a:rPr lang="zh-CN" altLang="en-US" sz="36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性格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 （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深意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）</a:t>
            </a:r>
          </a:p>
        </p:txBody>
      </p:sp>
      <p:sp>
        <p:nvSpPr>
          <p:cNvPr id="58372" name="Text Box 4"/>
          <p:cNvSpPr txBox="1"/>
          <p:nvPr/>
        </p:nvSpPr>
        <p:spPr>
          <a:xfrm>
            <a:off x="1981200" y="4191000"/>
            <a:ext cx="64770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4000"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、贯穿全文的</a:t>
            </a:r>
            <a:r>
              <a:rPr lang="zh-CN" altLang="en-US" sz="40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线索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。</a:t>
            </a:r>
          </a:p>
        </p:txBody>
      </p:sp>
      <p:sp>
        <p:nvSpPr>
          <p:cNvPr id="58373" name="Text Box 5"/>
          <p:cNvSpPr txBox="1"/>
          <p:nvPr/>
        </p:nvSpPr>
        <p:spPr>
          <a:xfrm>
            <a:off x="0" y="1936750"/>
            <a:ext cx="19050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latin typeface="Arial" panose="020B0604020202020204" pitchFamily="34" charset="0"/>
                <a:ea typeface="隶书" pitchFamily="49" charset="-122"/>
              </a:rPr>
              <a:t>含义：</a:t>
            </a:r>
          </a:p>
        </p:txBody>
      </p:sp>
      <p:sp>
        <p:nvSpPr>
          <p:cNvPr id="58374" name="Text Box 6"/>
          <p:cNvSpPr txBox="1"/>
          <p:nvPr/>
        </p:nvSpPr>
        <p:spPr>
          <a:xfrm>
            <a:off x="228600" y="4540250"/>
            <a:ext cx="22098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latin typeface="Arial" panose="020B0604020202020204" pitchFamily="34" charset="0"/>
                <a:ea typeface="隶书" pitchFamily="49" charset="-122"/>
              </a:rPr>
              <a:t>作用：</a:t>
            </a:r>
          </a:p>
        </p:txBody>
      </p:sp>
      <p:sp>
        <p:nvSpPr>
          <p:cNvPr id="58375" name="AutoShape 7"/>
          <p:cNvSpPr/>
          <p:nvPr/>
        </p:nvSpPr>
        <p:spPr>
          <a:xfrm>
            <a:off x="1524000" y="1295400"/>
            <a:ext cx="304800" cy="2178050"/>
          </a:xfrm>
          <a:prstGeom prst="leftBrace">
            <a:avLst>
              <a:gd name="adj1" fmla="val 59515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indent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6" name="Rectangle 8"/>
          <p:cNvSpPr/>
          <p:nvPr/>
        </p:nvSpPr>
        <p:spPr>
          <a:xfrm>
            <a:off x="1676400" y="2895600"/>
            <a:ext cx="7772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en-US" altLang="zh-CN" sz="3600">
                <a:latin typeface="Arial" panose="020B0604020202020204" pitchFamily="34" charset="0"/>
                <a:ea typeface="隶书" pitchFamily="49" charset="-122"/>
              </a:rPr>
              <a:t>3</a:t>
            </a:r>
            <a:r>
              <a:rPr lang="zh-CN" altLang="en-US" sz="3600" dirty="0">
                <a:latin typeface="Arial" panose="020B0604020202020204" pitchFamily="34" charset="0"/>
                <a:ea typeface="隶书" pitchFamily="49" charset="-122"/>
              </a:rPr>
              <a:t>、揭示</a:t>
            </a:r>
            <a:r>
              <a:rPr lang="zh-CN" altLang="en-US" sz="3600" dirty="0">
                <a:solidFill>
                  <a:srgbClr val="FF00FF"/>
                </a:solidFill>
                <a:latin typeface="Arial" panose="020B0604020202020204" pitchFamily="34" charset="0"/>
                <a:ea typeface="隶书" pitchFamily="49" charset="-122"/>
              </a:rPr>
              <a:t>中心或主题。 </a:t>
            </a:r>
            <a:r>
              <a:rPr lang="zh-CN" altLang="en-US" sz="3600" dirty="0">
                <a:latin typeface="Arial" panose="020B0604020202020204" pitchFamily="34" charset="0"/>
                <a:ea typeface="隶书" pitchFamily="49" charset="-122"/>
              </a:rPr>
              <a:t>（</a:t>
            </a:r>
            <a:r>
              <a:rPr lang="zh-CN" altLang="en-US" sz="3600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普遍意义</a:t>
            </a:r>
            <a:r>
              <a:rPr lang="zh-CN" altLang="en-US" sz="3600" dirty="0">
                <a:latin typeface="Arial" panose="020B0604020202020204" pitchFamily="34" charset="0"/>
                <a:ea typeface="隶书" pitchFamily="49" charset="-122"/>
              </a:rPr>
              <a:t>）</a:t>
            </a:r>
          </a:p>
        </p:txBody>
      </p:sp>
      <p:sp>
        <p:nvSpPr>
          <p:cNvPr id="58377" name="Text Box 9"/>
          <p:cNvSpPr txBox="1"/>
          <p:nvPr/>
        </p:nvSpPr>
        <p:spPr>
          <a:xfrm>
            <a:off x="1676400" y="1066800"/>
            <a:ext cx="8153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600"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、结合文章找</a:t>
            </a:r>
            <a:r>
              <a:rPr lang="zh-CN" altLang="en-US" sz="36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原意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。 （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本意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）</a:t>
            </a:r>
          </a:p>
        </p:txBody>
      </p:sp>
      <p:sp>
        <p:nvSpPr>
          <p:cNvPr id="58378" name="AutoShape 10"/>
          <p:cNvSpPr/>
          <p:nvPr/>
        </p:nvSpPr>
        <p:spPr>
          <a:xfrm>
            <a:off x="1676400" y="3886200"/>
            <a:ext cx="304800" cy="2133600"/>
          </a:xfrm>
          <a:prstGeom prst="leftBrace">
            <a:avLst>
              <a:gd name="adj1" fmla="val 58300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indent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9" name="Text Box 11"/>
          <p:cNvSpPr txBox="1"/>
          <p:nvPr/>
        </p:nvSpPr>
        <p:spPr>
          <a:xfrm>
            <a:off x="1981200" y="4800600"/>
            <a:ext cx="81534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4000">
                <a:latin typeface="隶书" pitchFamily="49" charset="-122"/>
                <a:ea typeface="隶书" pitchFamily="49" charset="-122"/>
              </a:rPr>
              <a:t>3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、交代主要内容。</a:t>
            </a:r>
          </a:p>
        </p:txBody>
      </p:sp>
      <p:sp>
        <p:nvSpPr>
          <p:cNvPr id="58380" name="Text Box 12"/>
          <p:cNvSpPr txBox="1"/>
          <p:nvPr/>
        </p:nvSpPr>
        <p:spPr>
          <a:xfrm>
            <a:off x="1981200" y="3581400"/>
            <a:ext cx="57150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4000"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4000" dirty="0">
                <a:latin typeface="隶书" pitchFamily="49" charset="-122"/>
                <a:ea typeface="隶书" pitchFamily="49" charset="-122"/>
              </a:rPr>
              <a:t>、吸引读者。</a:t>
            </a:r>
          </a:p>
        </p:txBody>
      </p:sp>
      <p:sp>
        <p:nvSpPr>
          <p:cNvPr id="58381" name="Rectangle 13"/>
          <p:cNvSpPr/>
          <p:nvPr/>
        </p:nvSpPr>
        <p:spPr>
          <a:xfrm>
            <a:off x="1981200" y="5530850"/>
            <a:ext cx="66294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/>
            <a:r>
              <a:rPr lang="en-US" altLang="zh-CN" sz="3600">
                <a:latin typeface="Arial" panose="020B0604020202020204" pitchFamily="34" charset="0"/>
                <a:ea typeface="隶书" pitchFamily="49" charset="-122"/>
              </a:rPr>
              <a:t>4</a:t>
            </a:r>
            <a:r>
              <a:rPr lang="zh-CN" altLang="en-US" sz="3600" dirty="0">
                <a:latin typeface="Arial" panose="020B0604020202020204" pitchFamily="34" charset="0"/>
                <a:ea typeface="隶书" pitchFamily="49" charset="-122"/>
              </a:rPr>
              <a:t>、揭示</a:t>
            </a:r>
            <a:r>
              <a:rPr lang="zh-CN" altLang="en-US" sz="3600" dirty="0">
                <a:solidFill>
                  <a:srgbClr val="FF00FF"/>
                </a:solidFill>
                <a:latin typeface="Arial" panose="020B0604020202020204" pitchFamily="34" charset="0"/>
                <a:ea typeface="隶书" pitchFamily="49" charset="-122"/>
              </a:rPr>
              <a:t>中心或主题。</a:t>
            </a:r>
            <a:endParaRPr lang="zh-CN" altLang="en-US" sz="3600" dirty="0">
              <a:latin typeface="Arial" panose="020B0604020202020204" pitchFamily="34" charset="0"/>
              <a:ea typeface="隶书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  <p:bldP spid="58372" grpId="0"/>
      <p:bldP spid="58373" grpId="0"/>
      <p:bldP spid="58374" grpId="0"/>
      <p:bldP spid="58375" grpId="0" bldLvl="0" animBg="1"/>
      <p:bldP spid="58376" grpId="0"/>
      <p:bldP spid="58377" grpId="0"/>
      <p:bldP spid="58378" grpId="0" bldLvl="0" animBg="1"/>
      <p:bldP spid="58379" grpId="0"/>
      <p:bldP spid="58380" grpId="0"/>
      <p:bldP spid="5838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5"/>
          <p:cNvSpPr txBox="1"/>
          <p:nvPr/>
        </p:nvSpPr>
        <p:spPr>
          <a:xfrm>
            <a:off x="152400" y="411163"/>
            <a:ext cx="9220200" cy="6788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请你谈谈</a:t>
            </a: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隶书" pitchFamily="49" charset="-122"/>
              </a:rPr>
              <a:t>“</a:t>
            </a: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驿路梨花</a:t>
            </a: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隶书" pitchFamily="49" charset="-122"/>
              </a:rPr>
              <a:t>”</a:t>
            </a:r>
            <a:r>
              <a:rPr lang="zh-CN" altLang="en-US" sz="36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标题的含义和作用</a:t>
            </a:r>
            <a:r>
              <a:rPr lang="zh-CN" altLang="en-US" sz="36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。</a:t>
            </a:r>
            <a:r>
              <a:rPr lang="zh-CN" altLang="en-US" sz="3600" dirty="0">
                <a:latin typeface="隶书" pitchFamily="49" charset="-122"/>
                <a:ea typeface="隶书" pitchFamily="49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2400" y="1368425"/>
            <a:ext cx="8910955" cy="305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zh-CN" sz="3200" dirty="0">
                <a:latin typeface="Arial" panose="020B0604020202020204" pitchFamily="34" charset="0"/>
                <a:ea typeface="隶书" pitchFamily="49" charset="-122"/>
                <a:sym typeface="+mn-ea"/>
              </a:rPr>
              <a:t>     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  <a:sym typeface="+mn-ea"/>
              </a:rPr>
              <a:t>“驿路梨花”引用</a:t>
            </a:r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隶书" pitchFamily="49" charset="-122"/>
                <a:sym typeface="+mn-ea"/>
              </a:rPr>
              <a:t>南宋诗人陆游的诗句，吸引了读者，也是全文的线索，既写出了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  <a:sym typeface="+mn-ea"/>
              </a:rPr>
              <a:t>在哀牢山那偏远、冷寂的深山老林中</a:t>
            </a:r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隶书" pitchFamily="49" charset="-122"/>
                <a:sym typeface="+mn-ea"/>
              </a:rPr>
              <a:t>小茅屋边上的</a:t>
            </a:r>
            <a:r>
              <a:rPr lang="zh-CN" altLang="en-US" sz="3200" dirty="0">
                <a:latin typeface="Arial" panose="020B0604020202020204" pitchFamily="34" charset="0"/>
                <a:ea typeface="隶书" pitchFamily="49" charset="-122"/>
                <a:sym typeface="+mn-ea"/>
              </a:rPr>
              <a:t>盛开的梨花</a:t>
            </a:r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隶书" pitchFamily="49" charset="-122"/>
                <a:sym typeface="+mn-ea"/>
              </a:rPr>
              <a:t>的美丽，又暗喻了梨花小姑娘的纯洁、美丽，象征了助人为乐的雷锋精神发扬光大，揭示了人们相互关怀的崇高道德风尚。</a:t>
            </a:r>
            <a:endParaRPr lang="zh-CN" altLang="en-US" sz="320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 descr="l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063" y="609600"/>
            <a:ext cx="4630737" cy="525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8" name="Text Box 4"/>
          <p:cNvSpPr txBox="1"/>
          <p:nvPr/>
        </p:nvSpPr>
        <p:spPr>
          <a:xfrm>
            <a:off x="1011238" y="944563"/>
            <a:ext cx="1006475" cy="48926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lstStyle/>
          <a:p>
            <a:pPr lvl="0" indent="0"/>
            <a:r>
              <a:rPr lang="zh-CN" altLang="en-US" sz="5400" dirty="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驿路梨花处处开</a:t>
            </a:r>
          </a:p>
        </p:txBody>
      </p:sp>
      <p:sp>
        <p:nvSpPr>
          <p:cNvPr id="29699" name="Text Box 5"/>
          <p:cNvSpPr txBox="1"/>
          <p:nvPr/>
        </p:nvSpPr>
        <p:spPr>
          <a:xfrm>
            <a:off x="7162800" y="914400"/>
            <a:ext cx="1006475" cy="48926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lstStyle/>
          <a:p>
            <a:pPr lvl="0" indent="0"/>
            <a:r>
              <a:rPr lang="zh-CN" altLang="en-US" sz="5400" dirty="0">
                <a:solidFill>
                  <a:schemeClr val="accent2"/>
                </a:solidFill>
                <a:latin typeface="Times New Roman" panose="02020603050405020304" pitchFamily="18" charset="0"/>
                <a:ea typeface="隶书" pitchFamily="49" charset="-122"/>
              </a:rPr>
              <a:t>雷锋精神代代传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trategic">
  <a:themeElements>
    <a:clrScheme name="">
      <a:dk1>
        <a:srgbClr val="000000"/>
      </a:dk1>
      <a:lt1>
        <a:srgbClr val="E9E2B6"/>
      </a:lt1>
      <a:dk2>
        <a:srgbClr val="996600"/>
      </a:dk2>
      <a:lt2>
        <a:srgbClr val="786950"/>
      </a:lt2>
      <a:accent1>
        <a:srgbClr val="727DE0"/>
      </a:accent1>
      <a:accent2>
        <a:srgbClr val="D54F41"/>
      </a:accent2>
      <a:accent3>
        <a:srgbClr val="F2EED7"/>
      </a:accent3>
      <a:accent4>
        <a:srgbClr val="000000"/>
      </a:accent4>
      <a:accent5>
        <a:srgbClr val="BCC0ED"/>
      </a:accent5>
      <a:accent6>
        <a:srgbClr val="BF463A"/>
      </a:accent6>
      <a:hlink>
        <a:srgbClr val="003300"/>
      </a:hlink>
      <a:folHlink>
        <a:srgbClr val="339933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EAEAEA"/>
        </a:dk1>
        <a:lt1>
          <a:srgbClr val="819E81"/>
        </a:lt1>
        <a:dk2>
          <a:srgbClr val="FFCC66"/>
        </a:dk2>
        <a:lt2>
          <a:srgbClr val="000000"/>
        </a:lt2>
        <a:accent1>
          <a:srgbClr val="727DE0"/>
        </a:accent1>
        <a:accent2>
          <a:srgbClr val="D54F41"/>
        </a:accent2>
        <a:accent3>
          <a:srgbClr val="C1CCC1"/>
        </a:accent3>
        <a:accent4>
          <a:srgbClr val="CACACA"/>
        </a:accent4>
        <a:accent5>
          <a:srgbClr val="BCC0ED"/>
        </a:accent5>
        <a:accent6>
          <a:srgbClr val="BF463A"/>
        </a:accent6>
        <a:hlink>
          <a:srgbClr val="00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C0ED"/>
        </a:accent5>
        <a:accent6>
          <a:srgbClr val="BF463A"/>
        </a:accent6>
        <a:hlink>
          <a:srgbClr val="003300"/>
        </a:hlink>
        <a:folHlink>
          <a:srgbClr val="33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27272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EAEAEA"/>
        </a:dk1>
        <a:lt1>
          <a:srgbClr val="BC6262"/>
        </a:lt1>
        <a:dk2>
          <a:srgbClr val="FFCC66"/>
        </a:dk2>
        <a:lt2>
          <a:srgbClr val="000000"/>
        </a:lt2>
        <a:accent1>
          <a:srgbClr val="727DE0"/>
        </a:accent1>
        <a:accent2>
          <a:srgbClr val="D54F41"/>
        </a:accent2>
        <a:accent3>
          <a:srgbClr val="DAB8B8"/>
        </a:accent3>
        <a:accent4>
          <a:srgbClr val="CACACA"/>
        </a:accent4>
        <a:accent5>
          <a:srgbClr val="BCC0ED"/>
        </a:accent5>
        <a:accent6>
          <a:srgbClr val="BF463A"/>
        </a:accent6>
        <a:hlink>
          <a:srgbClr val="000066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EAEAEA"/>
        </a:dk1>
        <a:lt1>
          <a:srgbClr val="5C74A4"/>
        </a:lt1>
        <a:dk2>
          <a:srgbClr val="FFCC99"/>
        </a:dk2>
        <a:lt2>
          <a:srgbClr val="000000"/>
        </a:lt2>
        <a:accent1>
          <a:srgbClr val="727DE0"/>
        </a:accent1>
        <a:accent2>
          <a:srgbClr val="D54F41"/>
        </a:accent2>
        <a:accent3>
          <a:srgbClr val="B6BDCF"/>
        </a:accent3>
        <a:accent4>
          <a:srgbClr val="CACACA"/>
        </a:accent4>
        <a:accent5>
          <a:srgbClr val="BCC0ED"/>
        </a:accent5>
        <a:accent6>
          <a:srgbClr val="BF463A"/>
        </a:accent6>
        <a:hlink>
          <a:srgbClr val="FFFFCC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EAEAEA"/>
        </a:dk1>
        <a:lt1>
          <a:srgbClr val="996600"/>
        </a:lt1>
        <a:dk2>
          <a:srgbClr val="FFCC99"/>
        </a:dk2>
        <a:lt2>
          <a:srgbClr val="000000"/>
        </a:lt2>
        <a:accent1>
          <a:srgbClr val="727DE0"/>
        </a:accent1>
        <a:accent2>
          <a:srgbClr val="D54F41"/>
        </a:accent2>
        <a:accent3>
          <a:srgbClr val="CAB9AA"/>
        </a:accent3>
        <a:accent4>
          <a:srgbClr val="CACACA"/>
        </a:accent4>
        <a:accent5>
          <a:srgbClr val="BCC0ED"/>
        </a:accent5>
        <a:accent6>
          <a:srgbClr val="BF463A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Designs\Strategic.pot</Template>
  <TotalTime>7</TotalTime>
  <Words>2025</Words>
  <Application>Microsoft Office PowerPoint</Application>
  <PresentationFormat>全屏显示(4:3)</PresentationFormat>
  <Paragraphs>207</Paragraphs>
  <Slides>46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46</vt:i4>
      </vt:variant>
    </vt:vector>
  </HeadingPairs>
  <TitlesOfParts>
    <vt:vector size="48" baseType="lpstr">
      <vt:lpstr>Strategic</vt:lpstr>
      <vt:lpstr>默认设计模板</vt:lpstr>
      <vt:lpstr>闻武均州报已复西京               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精读课文，讨论：课文围绕小茅屋的主人设置了几次悬念，发生了几次误会，几次写到梨花，共有几件好事？ </vt:lpstr>
      <vt:lpstr>PowerPoint 演示文稿</vt:lpstr>
      <vt:lpstr>两个误会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三次悬念</vt:lpstr>
      <vt:lpstr>PowerPoint 演示文稿</vt:lpstr>
      <vt:lpstr>PowerPoint 演示文稿</vt:lpstr>
      <vt:lpstr>四写梨花 </vt:lpstr>
      <vt:lpstr>PowerPoint 演示文稿</vt:lpstr>
      <vt:lpstr>PowerPoint 演示文稿</vt:lpstr>
      <vt:lpstr>PowerPoint 演示文稿</vt:lpstr>
      <vt:lpstr>PowerPoint 演示文稿</vt:lpstr>
      <vt:lpstr>五件好事</vt:lpstr>
      <vt:lpstr>五件好事</vt:lpstr>
      <vt:lpstr>PowerPoint 演示文稿</vt:lpstr>
      <vt:lpstr>PowerPoint 演示文稿</vt:lpstr>
      <vt:lpstr>PowerPoint 演示文稿</vt:lpstr>
      <vt:lpstr>PowerPoint 演示文稿</vt:lpstr>
      <vt:lpstr>环境描写的作用分析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闻武均州报已复西京                          </dc:title>
  <dc:creator>语文备课大师 www.xiexingcun.com【全免费】</dc:creator>
  <dc:description>语文备课大师 www.xiexingcun.com【全免费】</dc:description>
  <cp:lastModifiedBy>Administrator</cp:lastModifiedBy>
  <cp:revision>6</cp:revision>
  <dcterms:created xsi:type="dcterms:W3CDTF">2017-03-30T02:03:04Z</dcterms:created>
  <dcterms:modified xsi:type="dcterms:W3CDTF">2018-04-16T12:06:26Z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