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11" r:id="rId1"/>
    <p:sldMasterId id="2147494448" r:id="rId2"/>
  </p:sldMasterIdLst>
  <p:notesMasterIdLst>
    <p:notesMasterId r:id="rId3"/>
  </p:notesMasterIdLst>
  <p:sldIdLst>
    <p:sldId id="5360" r:id="rId4"/>
    <p:sldId id="5363" r:id="rId5"/>
    <p:sldId id="5366" r:id="rId6"/>
    <p:sldId id="5369" r:id="rId7"/>
    <p:sldId id="5375" r:id="rId9"/>
    <p:sldId id="5378" r:id="rId10"/>
    <p:sldId id="5381" r:id="rId11"/>
    <p:sldId id="5387" r:id="rId13"/>
    <p:sldId id="5390" r:id="rId14"/>
    <p:sldId id="5393" r:id="rId15"/>
    <p:sldId id="5396" r:id="rId16"/>
    <p:sldId id="5402" r:id="rId18"/>
    <p:sldId id="5405" r:id="rId19"/>
    <p:sldId id="5408" r:id="rId20"/>
    <p:sldId id="5411" r:id="rId21"/>
    <p:sldId id="5417" r:id="rId23"/>
    <p:sldId id="5420" r:id="rId24"/>
    <p:sldId id="5423" r:id="rId25"/>
    <p:sldId id="5426" r:id="rId26"/>
    <p:sldId id="5432" r:id="rId28"/>
    <p:sldId id="5435" r:id="rId29"/>
    <p:sldId id="5438" r:id="rId30"/>
    <p:sldId id="5441" r:id="rId31"/>
    <p:sldId id="5447" r:id="rId33"/>
    <p:sldId id="5450" r:id="rId34"/>
    <p:sldId id="5453" r:id="rId35"/>
    <p:sldId id="545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12" r:id="rId1"/>
    <p:sldLayoutId id="2147494413" r:id="rId2"/>
    <p:sldLayoutId id="2147494414" r:id="rId3"/>
    <p:sldLayoutId id="2147494415" r:id="rId4"/>
    <p:sldLayoutId id="2147494416" r:id="rId5"/>
    <p:sldLayoutId id="2147494417" r:id="rId6"/>
    <p:sldLayoutId id="2147494418" r:id="rId7"/>
    <p:sldLayoutId id="2147494419" r:id="rId8"/>
    <p:sldLayoutId id="2147494420" r:id="rId9"/>
    <p:sldLayoutId id="2147494421" r:id="rId10"/>
    <p:sldLayoutId id="21474944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49" r:id="rId1"/>
    <p:sldLayoutId id="2147494450" r:id="rId2"/>
    <p:sldLayoutId id="2147494451" r:id="rId3"/>
    <p:sldLayoutId id="2147494452" r:id="rId4"/>
    <p:sldLayoutId id="2147494453" r:id="rId5"/>
    <p:sldLayoutId id="2147494454" r:id="rId6"/>
    <p:sldLayoutId id="2147494455" r:id="rId7"/>
    <p:sldLayoutId id="2147494456" r:id="rId8"/>
    <p:sldLayoutId id="2147494457" r:id="rId9"/>
    <p:sldLayoutId id="2147494458" r:id="rId10"/>
    <p:sldLayoutId id="21474944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市场导向的企业管理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市场导向的企业管理策略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市场导向的企业管理概述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市场导向的企业组织结构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市场导向的企业文化与价值观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市场导向的企业战略规划与实施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市场导向的企业管理概述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定义与重要性</a:t>
            </a:r>
            <a:endParaRPr altLang="en-US" lang="zh-CN"/>
          </a:p>
        </p:txBody>
      </p:sp>
      <p:sp>
        <p:nvSpPr>
          <p:cNvPr id="10491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市场导向的企业管理定义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市场导向对企业发展的影响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实施市场导向的企业管理策略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市场需求与企业管理</a:t>
            </a:r>
            <a:endParaRPr altLang="en-US" lang="zh-CN"/>
          </a:p>
        </p:txBody>
      </p:sp>
      <p:sp>
        <p:nvSpPr>
          <p:cNvPr id="10491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企业管理如何适应市场需求的变化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市场需求是企业管理的导向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市场需求的变化对企业管理的挑战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市场需求与企业管理之间的互动关系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市场导向的企业管理策略</a:t>
            </a:r>
            <a:endParaRPr altLang="en-US" dirty="0" lang="zh-CN"/>
          </a:p>
        </p:txBody>
      </p:sp>
      <p:sp>
        <p:nvSpPr>
          <p:cNvPr id="10492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3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了解市场趋势和消费者需求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确定目标市场和目标客户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分析竞争对手和市场机会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制定相应的营销策略和销售计划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产品定位与市场策略</a:t>
            </a:r>
            <a:endParaRPr altLang="en-US" lang="zh-CN"/>
          </a:p>
        </p:txBody>
      </p:sp>
      <p:sp>
        <p:nvSpPr>
          <p:cNvPr id="10493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产品定位：根据市场需求和竞争状况，确定产品的目标市场和竞争优势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市场策略：制定相应的营销策略，包括价格、渠道、促销等方面，以实现产品在市场上的成功销售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品牌建设：通过品牌推广和宣传，提高产品的知名度和美誉度，增强消费者对产品的信任和认可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客户服务：提供优质的客户服务，包括售前咨询和售后服务等，以提高客户满意度和忠诚度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营销策略与实施</a:t>
            </a:r>
            <a:endParaRPr altLang="en-US" lang="zh-CN"/>
          </a:p>
        </p:txBody>
      </p:sp>
      <p:sp>
        <p:nvSpPr>
          <p:cNvPr id="10494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确定目标市场：了解目标客户的需求和偏好，制定相应的营销策略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制定营销计划：根据目标市场的特点，制定具体的营销计划，包括产品推广、价格策略、渠道选择等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实施营销活动：通过各种营销手段，如广告宣传、促销活动等，吸引目标客户的关注和购买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评估营销效果：对营销活动的效果进行评估，及时调整营销策略，提高营销效果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市场导向的企业组织结构</a:t>
            </a:r>
            <a:endParaRPr altLang="en-US" dirty="0" lang="zh-CN"/>
          </a:p>
        </p:txBody>
      </p:sp>
      <p:sp>
        <p:nvSpPr>
          <p:cNvPr id="10495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组织结构设计与优化</a:t>
            </a:r>
            <a:endParaRPr altLang="en-US" lang="zh-CN"/>
          </a:p>
        </p:txBody>
      </p:sp>
      <p:sp>
        <p:nvSpPr>
          <p:cNvPr id="10496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组织结构优化方法：扁平化、网络化、柔性化等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组织结构调整策略：根据公司战略、市场环境、竞争态势等因素进行调整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组织结构设计原则：清晰职责、高效沟通、灵活适应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组织结构形式：直线制、职能制、事业部制、矩阵制等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部门职责与协作机制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市场营销部门：负责市场调研、产品推广和客户关系维护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生产部门：负责产品生产、质量控制和成本控制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研发部门：负责产品研发、技术创新和知识产权保护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财务部门：负责财务管理、资金运作和风险控制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人力资源部门：负责人力资源规划、招聘和培训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556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协作机制：各部门之间建立有效的沟通、协作和信息共享机制，确保市场导向的企业管理得以实现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人力资源管理策略</a:t>
            </a:r>
            <a:endParaRPr altLang="en-US" lang="zh-CN"/>
          </a:p>
        </p:txBody>
      </p:sp>
      <p:sp>
        <p:nvSpPr>
          <p:cNvPr id="10497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内容3：市场导向的企业管理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内容4：市场导向的企业组织结构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内容1：市场导向的企业组织结构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内容2：人力资源管理策略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市场导向的企业文化与价值观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企业文化建设与传承</a:t>
            </a:r>
            <a:endParaRPr altLang="en-US" lang="zh-CN"/>
          </a:p>
        </p:txBody>
      </p:sp>
      <p:sp>
        <p:nvSpPr>
          <p:cNvPr id="1049888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90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92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94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 fontScale="7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企业文化传承：企业文化传承需要不断加强员工培训和教育，让员工深入了解企业的价值观和行为准则，同时通过激励机制和榜样作用，激发员工的积极性和创造力，实现企业文化的传承和发展。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8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00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企业文化定义：企业文化是企业内部共同遵循的价值观、信仰、行为准则等意识形态的总和，是企业核心竞争力的重要组成部分。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02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 fontScale="7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企业文化建设：企业文化建设需要从企业战略、组织结构、员工行为等多个方面入手，通过制定明确的愿景、使命和价值观，营造积极向上的企业氛围，提高员工的归属感和凝聚力。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06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908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 fontScale="7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文化与企业管理：企业文化与企业管理密切相关，良好的企业文化可以促进企业管理的有效实施，提高企业的运营效率和竞争力。同时，企业管理也需要不断适应市场变化和企业文化的发展需求，实现企业文化的创新和发展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价值观在企业管理中的应用</a:t>
            </a:r>
            <a:endParaRPr altLang="en-US" lang="zh-CN"/>
          </a:p>
        </p:txBody>
      </p:sp>
      <p:sp>
        <p:nvSpPr>
          <p:cNvPr id="10499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价值观的塑造：通过企业文化的建设，塑造符合市场导向的价值观，如客户至上、创新思维等。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价值观的传播：通过培训、宣传等方式，将价值观传播给员工，使其成为企业内部的共同信仰。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价值观的实践：将价值观融入到企业的日常管理中，如产品开发、市场营销等，以实现企业的市场导向。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价值观的评估：定期对企业的价值观进行评估，了解其在企业管理中的应用情况，及时调整和改进。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员工激励与成长计划</a:t>
            </a:r>
            <a:endParaRPr altLang="en-US" lang="zh-CN"/>
          </a:p>
        </p:txBody>
      </p:sp>
      <p:sp>
        <p:nvSpPr>
          <p:cNvPr id="10500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员工激励：通过奖励机制、晋升机制等方式激发员工的工作积极性和创造力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员工成长计划：提供培训、学习机会和职业发展规划，帮助员工提升技能和素质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企业文化与价值观：强调团队合作、创新精神和诚信经营等价值观，营造积极向上的工作氛围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社会责任：关注员工福利和可持续发展，积极履行企业社会责任，提升企业形象和品牌价值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市场导向的企业战略规划与实施</a:t>
            </a:r>
            <a:endParaRPr altLang="en-US" dirty="0" lang="zh-CN"/>
          </a:p>
        </p:txBody>
      </p:sp>
      <p:sp>
        <p:nvSpPr>
          <p:cNvPr id="1050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企业战略规划制定与调整</a:t>
            </a:r>
            <a:endParaRPr altLang="en-US" lang="zh-CN"/>
          </a:p>
        </p:txBody>
      </p:sp>
      <p:sp>
        <p:nvSpPr>
          <p:cNvPr id="10501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明确企业战略目标：根据市场导向，确定企业的长期发展目标和短期经营目标。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分析市场环境：对市场进行深入调研，了解行业趋势、竞争对手、客户需求等信息。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制定战略规划：根据企业战略目标，制定具体的战略规划，包括产品定位、市场拓展、品牌建设、营销策略等。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调整战略规划：根据市场变化和企业实际情况，及时调整战略规划，确保企业战略与市场导向保持一致。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战略实施过程监控与评估</a:t>
            </a:r>
            <a:endParaRPr altLang="en-US" lang="zh-CN"/>
          </a:p>
        </p:txBody>
      </p:sp>
      <p:sp>
        <p:nvSpPr>
          <p:cNvPr id="10502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评估战略实施效果：通过关键绩效指标（KPI）等手段，对战略实施效果进行定期评估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监控战略实施过程：确保战略规划与实际执行保持一致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调整战略规划：根据监控与评估结果，及时调整战略规划，确保其适应市场变化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建立反馈机制：通过定期的内部沟通会议，及时反馈战略实施过程中的问题与挑战，促进团队协作与改进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战略调整与优化建议</a:t>
            </a:r>
            <a:endParaRPr altLang="en-US" lang="zh-CN"/>
          </a:p>
        </p:txBody>
      </p:sp>
      <p:sp>
        <p:nvSpPr>
          <p:cNvPr id="10502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建立高效的市场信息反馈机制，确保决策及时准确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持续优化内部运营流程，提高市场响应速度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深入了解市场需求，及时调整产品或服务策略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关注竞争对手动态，针对性制定竞争策略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市场导向的企业管理挑战与对策</a:t>
            </a:r>
            <a:endParaRPr altLang="en-US" dirty="0" lang="zh-CN"/>
          </a:p>
        </p:txBody>
      </p:sp>
      <p:sp>
        <p:nvSpPr>
          <p:cNvPr id="1050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市场竞争压力与挑战</a:t>
            </a:r>
            <a:endParaRPr altLang="en-US" lang="zh-CN"/>
          </a:p>
        </p:txBody>
      </p:sp>
      <p:sp>
        <p:nvSpPr>
          <p:cNvPr id="10504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竞争对手的策略变化，企业需要及时调整自身策略以应对挑战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法律法规的约束，企业需要遵守相关法律法规并承担社会责任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市场竞争激烈，企业需要不断创新以保持竞争优势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客户需求多样化，企业需要精准把握市场趋势和消费者需求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应对策略与措施建议</a:t>
            </a:r>
            <a:endParaRPr altLang="en-US" lang="zh-CN"/>
          </a:p>
        </p:txBody>
      </p:sp>
      <p:sp>
        <p:nvSpPr>
          <p:cNvPr id="10504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加强产品研发和创新，提高产品质量和竞争力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建立良好的客户关系管理系统，提高客户满意度和忠诚度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建立完善的市场信息收集和分析体系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制定灵活多变的市场营销策略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持续改进与创新发展</a:t>
            </a:r>
            <a:endParaRPr altLang="en-US" lang="zh-CN"/>
          </a:p>
        </p:txBody>
      </p:sp>
      <p:sp>
        <p:nvSpPr>
          <p:cNvPr id="10505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创新发展：探索新的商业模式和市场机会，保持竞争优势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持续改进：不断优化产品和服务，提高客户满意度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应对挑战：积极应对市场变化和挑战，保持灵活性和适应性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提升企业竞争力：通过持续改进和创新发展，提高企业核心竞争力和市场地位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9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1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2023-12-19T21:44:46Z</dcterms:created>
  <dcterms:modified xsi:type="dcterms:W3CDTF">2023-12-19T21:44:46Z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42012955447f4fe38f949f3444f66019_21</vt:lpwstr>
  </property>
</Properties>
</file>