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535" r:id="rId1"/>
    <p:sldMasterId id="2147494572" r:id="rId2"/>
  </p:sldMasterIdLst>
  <p:notesMasterIdLst>
    <p:notesMasterId r:id="rId3"/>
  </p:notesMasterIdLst>
  <p:sldIdLst>
    <p:sldId id="5424" r:id="rId4"/>
    <p:sldId id="5429" r:id="rId5"/>
    <p:sldId id="5433" r:id="rId6"/>
    <p:sldId id="5436" r:id="rId7"/>
    <p:sldId id="5442" r:id="rId9"/>
    <p:sldId id="5445" r:id="rId10"/>
    <p:sldId id="5448" r:id="rId11"/>
    <p:sldId id="5451" r:id="rId12"/>
    <p:sldId id="5457" r:id="rId14"/>
    <p:sldId id="5460" r:id="rId15"/>
    <p:sldId id="5463" r:id="rId16"/>
    <p:sldId id="5466" r:id="rId17"/>
    <p:sldId id="5472" r:id="rId19"/>
    <p:sldId id="5475" r:id="rId20"/>
    <p:sldId id="5478" r:id="rId21"/>
    <p:sldId id="5481" r:id="rId22"/>
    <p:sldId id="5487" r:id="rId24"/>
    <p:sldId id="5490" r:id="rId25"/>
    <p:sldId id="5493" r:id="rId26"/>
    <p:sldId id="5496" r:id="rId27"/>
    <p:sldId id="5499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1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tags" Target="../tags/tag17.xml"/><Relationship Id="rId8" Type="http://schemas.openxmlformats.org/officeDocument/2006/relationships/tags" Target="../tags/tag18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tags" Target="../tags/tag27.xml"/><Relationship Id="rId11" Type="http://schemas.openxmlformats.org/officeDocument/2006/relationships/tags" Target="../tags/tag28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1.pn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.pn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image" Target="../media/image1.png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1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/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avLst/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15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>
              <a:defRPr dirty="0"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/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avLst/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avLst/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algn="tl" blurRad="190500" dir="2700000" dist="381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6000" i="0" kern="1200" kumimoji="0" lang="en-US" noProof="1" normalizeH="0" spc="300" strike="noStrike" u="none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/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avLst/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8000" i="0" kern="1200" kumimoji="0" lang="en-US" noProof="1" normalizeH="0" spc="300" strike="noStrike" u="none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/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avLst/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15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7.xml"/><Relationship Id="rId13" Type="http://schemas.openxmlformats.org/officeDocument/2006/relationships/image" Target="../media/image1.png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tags" Target="../tags/tag91.xml"/><Relationship Id="rId18" Type="http://schemas.openxmlformats.org/officeDocument/2006/relationships/tags" Target="../tags/tag92.xml"/><Relationship Id="rId19" Type="http://schemas.openxmlformats.org/officeDocument/2006/relationships/tags" Target="../tags/tag93.xml"/><Relationship Id="rId20" Type="http://schemas.openxmlformats.org/officeDocument/2006/relationships/tags" Target="../tags/tag9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36" r:id="rId1"/>
    <p:sldLayoutId id="2147494537" r:id="rId2"/>
    <p:sldLayoutId id="2147494538" r:id="rId3"/>
    <p:sldLayoutId id="2147494539" r:id="rId4"/>
    <p:sldLayoutId id="2147494540" r:id="rId5"/>
    <p:sldLayoutId id="2147494541" r:id="rId6"/>
    <p:sldLayoutId id="2147494542" r:id="rId7"/>
    <p:sldLayoutId id="2147494543" r:id="rId8"/>
    <p:sldLayoutId id="2147494544" r:id="rId9"/>
    <p:sldLayoutId id="2147494545" r:id="rId10"/>
    <p:sldLayoutId id="21474945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73" r:id="rId1"/>
    <p:sldLayoutId id="2147494574" r:id="rId2"/>
    <p:sldLayoutId id="2147494575" r:id="rId3"/>
    <p:sldLayoutId id="2147494576" r:id="rId4"/>
    <p:sldLayoutId id="2147494577" r:id="rId5"/>
    <p:sldLayoutId id="2147494578" r:id="rId6"/>
    <p:sldLayoutId id="2147494579" r:id="rId7"/>
    <p:sldLayoutId id="2147494580" r:id="rId8"/>
    <p:sldLayoutId id="2147494581" r:id="rId9"/>
    <p:sldLayoutId id="2147494582" r:id="rId10"/>
    <p:sldLayoutId id="21474945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Arial" panose="02080604020202020204" pitchFamily="34" charset="0"/>
          <a:ea typeface="微软雅黑" panose="020B0503020204020204" pitchFamily="34" charset="-122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Arial" panose="02080604020202020204" pitchFamily="34" charset="0"/>
          <a:ea typeface="微软雅黑" panose="020B0503020204020204" pitchFamily="34" charset="-122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Arial" panose="02080604020202020204" pitchFamily="34" charset="0"/>
          <a:ea typeface="微软雅黑" panose="020B0503020204020204" pitchFamily="34" charset="-122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Arial" panose="02080604020202020204" pitchFamily="34" charset="0"/>
          <a:ea typeface="微软雅黑" panose="020B0503020204020204" pitchFamily="34" charset="-122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tags" Target="../tags/tag143.xml"/><Relationship Id="rId22" Type="http://schemas.openxmlformats.org/officeDocument/2006/relationships/tags" Target="../tags/tag144.xml"/><Relationship Id="rId23" Type="http://schemas.openxmlformats.org/officeDocument/2006/relationships/tags" Target="../tags/tag145.xml"/><Relationship Id="rId24" Type="http://schemas.openxmlformats.org/officeDocument/2006/relationships/tags" Target="../tags/tag146.xml"/><Relationship Id="rId25" Type="http://schemas.openxmlformats.org/officeDocument/2006/relationships/tags" Target="../tags/tag147.xml"/><Relationship Id="rId26" Type="http://schemas.openxmlformats.org/officeDocument/2006/relationships/tags" Target="../tags/tag148.xml"/><Relationship Id="rId27" Type="http://schemas.openxmlformats.org/officeDocument/2006/relationships/tags" Target="../tags/tag149.xml"/><Relationship Id="rId28" Type="http://schemas.openxmlformats.org/officeDocument/2006/relationships/tags" Target="../tags/tag150.xml"/><Relationship Id="rId29" Type="http://schemas.openxmlformats.org/officeDocument/2006/relationships/tags" Target="../tags/tag151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tags" Target="../tags/tag233.xml"/><Relationship Id="rId22" Type="http://schemas.openxmlformats.org/officeDocument/2006/relationships/tags" Target="../tags/tag234.xml"/><Relationship Id="rId23" Type="http://schemas.openxmlformats.org/officeDocument/2006/relationships/tags" Target="../tags/tag235.xml"/><Relationship Id="rId24" Type="http://schemas.openxmlformats.org/officeDocument/2006/relationships/tags" Target="../tags/tag236.xml"/><Relationship Id="rId25" Type="http://schemas.openxmlformats.org/officeDocument/2006/relationships/tags" Target="../tags/tag237.xml"/><Relationship Id="rId26" Type="http://schemas.openxmlformats.org/officeDocument/2006/relationships/tags" Target="../tags/tag238.xml"/><Relationship Id="rId27" Type="http://schemas.openxmlformats.org/officeDocument/2006/relationships/tags" Target="../tags/tag239.xml"/><Relationship Id="rId28" Type="http://schemas.openxmlformats.org/officeDocument/2006/relationships/tags" Target="../tags/tag240.xml"/><Relationship Id="rId29" Type="http://schemas.openxmlformats.org/officeDocument/2006/relationships/tags" Target="../tags/tag241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3750" lnSpcReduction="10000"/>
          </a:bodyPr>
          <a:p>
            <a:r>
              <a:rPr altLang="en-US" lang="zh-CN"/>
              <a:t>汇报人：xxx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5000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社区服务行业2024工作总结及工作展望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4167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3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6" name="序号"/>
          <p:cNvSpPr txBox="1"/>
          <p:nvPr>
            <p:custDataLst>
              <p:tags r:id="rId3"/>
            </p:custDataLst>
          </p:nvPr>
        </p:nvSpPr>
        <p:spPr>
          <a:xfrm>
            <a:off x="1028700" y="302006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4"/>
            </p:custDataLst>
          </p:nvPr>
        </p:nvSpPr>
        <p:spPr>
          <a:xfrm>
            <a:off x="1028700" y="4171950"/>
            <a:ext cx="1863725" cy="184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4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altLang="en-US" dirty="0" sz="24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5"/>
            </p:custDataLst>
          </p:nvPr>
        </p:nvSpPr>
        <p:spPr>
          <a:xfrm>
            <a:off x="1028700" y="380746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6"/>
            </p:custDataLst>
          </p:nvPr>
        </p:nvSpPr>
        <p:spPr>
          <a:xfrm>
            <a:off x="3163570" y="302006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7"/>
            </p:custDataLst>
          </p:nvPr>
        </p:nvSpPr>
        <p:spPr>
          <a:xfrm>
            <a:off x="3163570" y="4171950"/>
            <a:ext cx="1863725" cy="184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4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社区服务行业2024工作总结</a:t>
            </a:r>
            <a:endParaRPr altLang="en-US" dirty="0" sz="24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8"/>
            </p:custDataLst>
          </p:nvPr>
        </p:nvSpPr>
        <p:spPr>
          <a:xfrm>
            <a:off x="3163570" y="380746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9"/>
            </p:custDataLst>
          </p:nvPr>
        </p:nvSpPr>
        <p:spPr>
          <a:xfrm>
            <a:off x="5298440" y="302006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0"/>
            </p:custDataLst>
          </p:nvPr>
        </p:nvSpPr>
        <p:spPr>
          <a:xfrm>
            <a:off x="5298440" y="4171950"/>
            <a:ext cx="1863725" cy="184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4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社区服务行业2024工作亮点</a:t>
            </a:r>
            <a:endParaRPr altLang="en-US" dirty="0" sz="24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1"/>
            </p:custDataLst>
          </p:nvPr>
        </p:nvSpPr>
        <p:spPr>
          <a:xfrm>
            <a:off x="5298440" y="380746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2"/>
            </p:custDataLst>
          </p:nvPr>
        </p:nvSpPr>
        <p:spPr>
          <a:xfrm>
            <a:off x="7433310" y="302006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3"/>
            </p:custDataLst>
          </p:nvPr>
        </p:nvSpPr>
        <p:spPr>
          <a:xfrm>
            <a:off x="7433310" y="4171950"/>
            <a:ext cx="1863725" cy="184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4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社区服务行业2024工作不足</a:t>
            </a:r>
            <a:endParaRPr altLang="en-US" dirty="0" sz="24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4"/>
            </p:custDataLst>
          </p:nvPr>
        </p:nvSpPr>
        <p:spPr>
          <a:xfrm>
            <a:off x="7433310" y="380746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5"/>
            </p:custDataLst>
          </p:nvPr>
        </p:nvSpPr>
        <p:spPr>
          <a:xfrm>
            <a:off x="9568180" y="302006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6"/>
            </p:custDataLst>
          </p:nvPr>
        </p:nvSpPr>
        <p:spPr>
          <a:xfrm>
            <a:off x="9568180" y="4171950"/>
            <a:ext cx="1863725" cy="184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4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社区服务行业未来展望</a:t>
            </a:r>
            <a:endParaRPr altLang="en-US" dirty="0" sz="24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103"/>
          <p:cNvSpPr/>
          <p:nvPr>
            <p:custDataLst>
              <p:tags r:id="rId17"/>
            </p:custDataLst>
          </p:nvPr>
        </p:nvSpPr>
        <p:spPr>
          <a:xfrm>
            <a:off x="9568180" y="380746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918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8964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社区服务行业2024工作总结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社区服务行业概述</a:t>
            </a:r>
            <a:endParaRPr altLang="en-US" lang="zh-CN"/>
          </a:p>
        </p:txBody>
      </p:sp>
      <p:sp>
        <p:nvSpPr>
          <p:cNvPr id="10490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社区服务行业的定义和范围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社区服务行业在社会发展中的作用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社区服务行业的主要服务内容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2024年工作成果</a:t>
            </a:r>
            <a:endParaRPr altLang="en-US" lang="zh-CN"/>
          </a:p>
        </p:txBody>
      </p:sp>
      <p:sp>
        <p:nvSpPr>
          <p:cNvPr id="10491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社区服务覆盖范围扩大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服务质量和效率提升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居民满意度提高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合作伙伴关系加强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社区服务行业规模不断扩大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服务内容多样化，满足居民多样化需求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智能化、数字化、网络化成为行业发展趋势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政策法规不断完善，推动行业健康发展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240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社区服务行业2024工作亮点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社区服务创新举措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绿色环保：推广环保理念，倡导绿色生活方式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智能化服务：利用先进技术提升社区服务效率和质量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多元化服务：满足不同居民需求，提供个性化、定制化服务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社区共建：加强居民参与，共同营造和谐宜居的社区环境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社区服务品牌建设</a:t>
            </a:r>
            <a:endParaRPr altLang="en-US" lang="zh-CN"/>
          </a:p>
        </p:txBody>
      </p:sp>
      <p:sp>
        <p:nvSpPr>
          <p:cNvPr id="1049392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6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品牌定位：明确社区服务品牌的目标和定位，突出其特色和优势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2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品牌形象：设计独特的品牌形象，包括标志、口号、视觉识别等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6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8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品牌推广：通过多种渠道进行品牌推广，提高品牌知名度和美誉度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2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4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品牌合作：与相关机构、企业等建立合作关系，共同推动社区服务品牌的发展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8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0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品牌创新：不断进行品牌创新，满足社区居民日益增长的需求，提升品牌竞争力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社区服务人才培养</a:t>
            </a:r>
            <a:endParaRPr altLang="en-US" lang="zh-CN"/>
          </a:p>
        </p:txBody>
      </p:sp>
      <p:sp>
        <p:nvSpPr>
          <p:cNvPr id="10494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人才引进：积极引进高素质、有经验的人才，为社区服务行业注入新的活力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培训计划：制定针对不同岗位的培训计划，提高员工的专业技能和服务水平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激励机制：建立完善的激励机制，鼓励员工不断学习和进步，提高工作积极性和满意度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团队建设：加强团队建设，提高团队协作和沟通能力，营造良好的工作氛围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518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社区服务行业2024工作不足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服务质量提升空间</a:t>
            </a:r>
            <a:endParaRPr altLang="en-US" lang="zh-CN"/>
          </a:p>
        </p:txBody>
      </p:sp>
      <p:sp>
        <p:nvSpPr>
          <p:cNvPr id="10495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提升服务人员的专业素养和技能水平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创新服务模式和手段，满足居民多样化需求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加强与居民的沟通和互动，提高居民满意度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完善服务流程和规范，提高服务效率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行业监管力度不足</a:t>
            </a:r>
            <a:endParaRPr altLang="en-US" lang="zh-CN"/>
          </a:p>
        </p:txBody>
      </p:sp>
      <p:sp>
        <p:nvSpPr>
          <p:cNvPr id="10496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监管手段单一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监管效果不明显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监管政策不完善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监管执行力度不够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服务模式创新不足</a:t>
            </a:r>
            <a:endParaRPr altLang="en-US" lang="zh-CN"/>
          </a:p>
        </p:txBody>
      </p:sp>
      <p:sp>
        <p:nvSpPr>
          <p:cNvPr id="10497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服务模式单一，缺乏多样性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缺乏创新意识和动力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未能充分利用新技术和互联网思维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未能与社区居民建立紧密的互动和联系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802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社区服务行业未来展望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提升服务质量，满足居民需求</a:t>
            </a:r>
            <a:endParaRPr altLang="en-US" lang="zh-CN"/>
          </a:p>
        </p:txBody>
      </p:sp>
      <p:sp>
        <p:nvSpPr>
          <p:cNvPr id="10498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提升服务水平：加强员工培训，提高服务质量和效率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创新服务模式：引入智能化、个性化服务，满足居民多样化需求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优化服务流程：简化服务流程，提高服务效率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加强与居民沟通：及时了解居民需求和反馈，不断改进服务质量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加强行业监管，规范市场秩序</a:t>
            </a:r>
            <a:endParaRPr altLang="en-US" lang="zh-CN"/>
          </a:p>
        </p:txBody>
      </p:sp>
      <p:sp>
        <p:nvSpPr>
          <p:cNvPr id="10499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加强服务质量监管：建立服务质量监管机制，对社区服务企业的服务质量进行定期评估和监督，确保服务质量和安全。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推动行业自律和诚信体系建设：鼓励社区服务企业建立自律机制，加强行业自律和诚信体系建设，提高行业整体形象和信誉。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建立完善的行业监管体系：加强对社区服务行业的监管，制定相关法规和政策，确保行业的规范发展。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强化市场准入机制：建立严格的市场准入机制，提高行业门槛，防止不良企业进入市场，保障消费者权益。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推动服务模式创新，提高服务效率</a:t>
            </a:r>
            <a:endParaRPr altLang="en-US" lang="zh-CN"/>
          </a:p>
        </p:txBody>
      </p:sp>
      <p:sp>
        <p:nvSpPr>
          <p:cNvPr id="10500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建立智能化服务平台：利用互联网、大数据等技术手段，提高社区服务的智能化水平，提高服务效率和质量。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多元化服务模式：探索新的服务模式，如共享经济、社区团购等，满足居民多样化、个性化的需求。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强化服务团队建设：加强服务团队的专业化培训，提高服务人员的素质和服务技能，提升服务效率和质量。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建立服务评价体系：建立科学的服务评价体系，对服务效果进行评估和反馈，不断优化服务模式和提高服务效率。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加强人才培养，提升服务水平</a:t>
            </a:r>
            <a:endParaRPr altLang="en-US" lang="zh-CN"/>
          </a:p>
        </p:txBody>
      </p:sp>
      <p:sp>
        <p:nvSpPr>
          <p:cNvPr id="105007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培养专业人才：加强社区服务行业的人才培养，提高从业人员的专业素质和服务能力。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提升服务水平：通过培训、学习等方式，提高社区服务人员的服务水平，提升居民的满意度和幸福感。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建立激励机制：通过建立激励机制，鼓励社区服务人员不断提升自己的服务水平和专业能力。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加强与居民的沟通：加强与居民的沟通，了解居民的需求和意见，及时改进服务内容和方式，提高居民的满意度。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3750" lnSpcReduction="10000"/>
          </a:bodyPr>
          <a:p>
            <a:r>
              <a:rPr altLang="en-US" lang="zh-CN"/>
              <a:t>汇报人：xxx</a:t>
            </a:r>
            <a:endParaRPr altLang="en-US" lang="zh-CN"/>
          </a:p>
        </p:txBody>
      </p:sp>
      <p:sp>
        <p:nvSpPr>
          <p:cNvPr id="105013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非常感谢您的观看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2*i*2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3*i*5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5*i*2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6*i*2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10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UNIT_CONTENT_GROUP_TYPE" val="contentchip"/>
</p:tagLst>
</file>

<file path=ppt/tags/tag82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PRESET_TEXT" val="非常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45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45"/>
</p:tagLst>
</file>

<file path=ppt/tags/tag9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45"/>
  <p:tag name="KSO_WM_SPECIAL_SOURCE" val="bdnull"/>
  <p:tag name="KSO_WM_TEMPLATE_THUMBS_INDEX" val="1、9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45_1*f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45_1*b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添加文档副标题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1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单击添加文档标题"/>
</p:tagLst>
</file>

<file path=ppt/tags/tag98.xml><?xml version="1.0" encoding="utf-8"?>
<p:tagLst xmlns:p="http://schemas.openxmlformats.org/presentationml/2006/main">
  <p:tag name="KSO_WM_SLIDE_ID" val="custom2023024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4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.5&quot;,&quot;top&quot;:&quot;86.75&quot;,&quot;width&quot;:&quot;810.3&quot;,&quot;height&quot;:&quot;338.2&quot;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45_5*b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5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45_5*l_h_i*1_1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5*l_h_a*1_1_1"/>
  <p:tag name="KSO_WM_DIAGRAM_VERSION" val="3"/>
  <p:tag name="KSO_WM_UNIT_PRESET_TEXT" val="目录标题"/>
  <p:tag name="KSO_WM_DIAGRAM_COLOR_TRICK" val="1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0245_5*l_h_i*1_1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45_5*l_h_i*1_2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5*l_h_a*1_2_1"/>
  <p:tag name="KSO_WM_DIAGRAM_VERSION" val="3"/>
  <p:tag name="KSO_WM_UNIT_PRESET_TEXT" val="目录标题"/>
  <p:tag name="KSO_WM_DIAGRAM_COLOR_TRICK" val="1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0245_5*l_h_i*1_2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45_5*l_h_i*1_3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5*l_h_a*1_3_1"/>
  <p:tag name="KSO_WM_DIAGRAM_VERSION" val="3"/>
  <p:tag name="KSO_WM_UNIT_PRESET_TEXT" val="目录标题"/>
  <p:tag name="KSO_WM_DIAGRAM_COLOR_TRICK" val="1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0245_5*l_h_i*1_3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45_5*l_h_i*1_4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5*l_h_a*1_4_1"/>
  <p:tag name="KSO_WM_DIAGRAM_VERSION" val="3"/>
  <p:tag name="KSO_WM_UNIT_PRESET_TEXT" val="目录标题"/>
  <p:tag name="KSO_WM_DIAGRAM_COLOR_TRICK" val="1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0245_5*l_h_i*1_4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45_5*l_h_i*1_5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5*l_h_a*1_5_1"/>
  <p:tag name="KSO_WM_DIAGRAM_VERSION" val="3"/>
  <p:tag name="KSO_WM_UNIT_PRESET_TEXT" val="目录标题"/>
  <p:tag name="KSO_WM_DIAGRAM_COLOR_TRICK" val="1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245_5*l_h_i*1_5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SLIDE_ID" val="custom2023024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4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0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45_9*f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汇报人：WPS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9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非常感谢您的观看"/>
</p:tagLst>
</file>

<file path=ppt/tags/tag315.xml><?xml version="1.0" encoding="utf-8"?>
<p:tagLst xmlns:p="http://schemas.openxmlformats.org/presentationml/2006/main">
  <p:tag name="KSO_WM_SLIDE_ID" val="custom2023024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4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.5&quot;,&quot;top&quot;:&quot;86.75&quot;,&quot;width&quot;:&quot;623.25&quot;,&quot;height&quot;:&quot;338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2023-12-17T19:33:25Z</dcterms:created>
  <dcterms:modified xsi:type="dcterms:W3CDTF">2023-12-17T19:33:25Z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5ed07f8f86a34d3da97710c5a7a2e765_21</vt:lpwstr>
  </property>
</Properties>
</file>