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6655" y="1525651"/>
            <a:ext cx="7126715" cy="20859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/>
          <a:p>
            <a:pPr>
              <a:lnSpc>
                <a:spcPct val="115000"/>
              </a:lnSpc>
            </a:pPr>
            <a:r>
              <a:rPr lang="en-US" sz="5400" b="1">
                <a:solidFill>
                  <a:srgbClr val="1F1F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通信工程生涯发展展示</a:t>
            </a:r>
            <a:endParaRPr lang="en-US" sz="5400" b="1">
              <a:solidFill>
                <a:srgbClr val="1F1F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55705" y="4293994"/>
            <a:ext cx="28003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025">
                <a:solidFill>
                  <a:srgbClr val="1F1F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</a:t>
            </a:r>
            <a:r>
              <a:rPr lang="zh-CN" altLang="en-US" sz="2025">
                <a:solidFill>
                  <a:srgbClr val="1F1F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陆柳如</a:t>
            </a:r>
            <a:endParaRPr lang="zh-CN" altLang="en-US" sz="2025">
              <a:solidFill>
                <a:srgbClr val="1F1F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55705" y="4825308"/>
            <a:ext cx="33718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025">
                <a:solidFill>
                  <a:srgbClr val="1F1F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2024-12-07</a:t>
            </a:r>
            <a:endParaRPr lang="en-US" sz="2025">
              <a:solidFill>
                <a:srgbClr val="1F1F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82244" y="3494380"/>
            <a:ext cx="2197085" cy="76688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12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CATALOGUE</a:t>
            </a:r>
            <a:endParaRPr lang="en-US" sz="12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28786" y="2781296"/>
            <a:ext cx="3104002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1F1F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 录</a:t>
            </a:r>
            <a:endParaRPr lang="en-US" sz="5400" b="1">
              <a:solidFill>
                <a:srgbClr val="1F1F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363352" y="944024"/>
            <a:ext cx="6612681" cy="496995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marL="228600" lvl="1" indent="-228600" algn="l">
              <a:lnSpc>
                <a:spcPct val="15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rgbClr val="1F1F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通信工程专业简介</a:t>
            </a:r>
            <a:endParaRPr lang="en-US" sz="2400">
              <a:solidFill>
                <a:srgbClr val="1F1F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28600" lvl="1" indent="-228600" algn="l">
              <a:lnSpc>
                <a:spcPct val="15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rgbClr val="1F1F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大学生活与通信工程学习</a:t>
            </a:r>
            <a:endParaRPr lang="en-US" sz="2400">
              <a:solidFill>
                <a:srgbClr val="1F1F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28600" lvl="1" indent="-228600" algn="l">
              <a:lnSpc>
                <a:spcPct val="15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rgbClr val="1F1F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通信工程实践技能培养</a:t>
            </a:r>
            <a:endParaRPr lang="en-US" sz="2400">
              <a:solidFill>
                <a:srgbClr val="1F1F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28600" lvl="1" indent="-228600" algn="l">
              <a:lnSpc>
                <a:spcPct val="15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rgbClr val="1F1F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通信工程行业前沿动态关注</a:t>
            </a:r>
            <a:endParaRPr lang="en-US" sz="2400">
              <a:solidFill>
                <a:srgbClr val="1F1F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28600" lvl="1" indent="-228600" algn="l">
              <a:lnSpc>
                <a:spcPct val="15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rgbClr val="1F1F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通信工程职业生涯规划指导</a:t>
            </a:r>
            <a:endParaRPr lang="en-US" sz="2400">
              <a:solidFill>
                <a:srgbClr val="1F1F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28600" lvl="1" indent="-228600" algn="l">
              <a:lnSpc>
                <a:spcPct val="15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rgbClr val="1F1F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总结回顾与展望未来发展方向</a:t>
            </a:r>
            <a:endParaRPr lang="en-US" sz="2400">
              <a:solidFill>
                <a:srgbClr val="1F1F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54570" y="2672514"/>
            <a:ext cx="2037983" cy="13716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6600" b="1">
                <a:solidFill>
                  <a:srgbClr val="1338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6600" b="1">
              <a:solidFill>
                <a:srgbClr val="1338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24067" y="2411659"/>
            <a:ext cx="7014337" cy="1798058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1F1F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通信工程专业简介</a:t>
            </a:r>
            <a:endParaRPr lang="en-US" sz="4050" b="1">
              <a:solidFill>
                <a:srgbClr val="1F1F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9" r="30369"/>
          <a:stretch>
            <a:fillRect/>
          </a:stretch>
        </p:blipFill>
        <p:spPr>
          <a:xfrm>
            <a:off x="875314" y="2169726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430979" y="2169726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61" r="32561"/>
          <a:stretch>
            <a:fillRect/>
          </a:stretch>
        </p:blipFill>
        <p:spPr>
          <a:xfrm>
            <a:off x="3153146" y="1697364"/>
            <a:ext cx="2050689" cy="391643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7851998" y="2723144"/>
            <a:ext cx="3834950" cy="14657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通信工程是电子工程的一个重要分支，主要研究信号的产生、信息的传输、交换和处理，以及在计算机通信、数字传输、卫星通信、光纤通信等方面的理论和应用。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851998" y="2087040"/>
            <a:ext cx="3606165" cy="5757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背景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851998" y="4826443"/>
            <a:ext cx="3834950" cy="14519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该专业具有理论与实践并重的特点，既要求学生掌握扎实的通信理论知识，又需要具备实际操作能力和创新思维。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851998" y="4125420"/>
            <a:ext cx="3606329" cy="6406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特点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专业背景与特点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51642" y="4006380"/>
            <a:ext cx="7813795" cy="1827334"/>
          </a:xfrm>
          <a:prstGeom prst="roundRect">
            <a:avLst>
              <a:gd name="adj" fmla="val 1666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751642" y="1920540"/>
            <a:ext cx="7813795" cy="1827334"/>
          </a:xfrm>
          <a:prstGeom prst="roundRect">
            <a:avLst>
              <a:gd name="adj" fmla="val 16667"/>
            </a:avLst>
          </a:prstGeom>
          <a:solidFill>
            <a:schemeClr val="lt2">
              <a:alpha val="80000"/>
            </a:schemeClr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030579" y="2089154"/>
            <a:ext cx="6238875" cy="63797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课程设置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30579" y="2610429"/>
            <a:ext cx="6238875" cy="95006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主要课程包括通信原理、信号与系统、数字信号处理、电磁场与电磁波、微波技术与天线、通信网络基础等。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30579" y="4183053"/>
            <a:ext cx="6238875" cy="63797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教学计划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30579" y="4712439"/>
            <a:ext cx="6238875" cy="9364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通过理论与实践相结合的教学方式，培养学生掌握通信系统的基本原理和关键技术，同时注重学生的实验技能和工程实践能力的培养。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课程设置与教学计划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07707" y="1744635"/>
            <a:ext cx="4750584" cy="428532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就业前景与发展趋势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3729746" y="1769675"/>
            <a:ext cx="3031629" cy="4285329"/>
          </a:xfrm>
          <a:prstGeom prst="roundRect">
            <a:avLst>
              <a:gd name="adj" fmla="val 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5" name="TextBox 5"/>
          <p:cNvSpPr txBox="1"/>
          <p:nvPr/>
        </p:nvSpPr>
        <p:spPr>
          <a:xfrm>
            <a:off x="3923235" y="2035795"/>
            <a:ext cx="2644651" cy="649939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发展趋势</a:t>
            </a:r>
            <a:endParaRPr lang="en-US" sz="2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923235" y="2757859"/>
            <a:ext cx="2644651" cy="292476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未来通信工程将与计算机、电子、自动化等技术更加紧密地结合，推动智能化、网络化、信息化的发展。同时，随着5G、物联网、云计算等新技术的普及，通信工程的应用领域将进一步拓展。</a:t>
            </a:r>
            <a:endParaRPr lang="en-US" sz="157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556553" y="1764765"/>
            <a:ext cx="3031629" cy="4285329"/>
          </a:xfrm>
          <a:prstGeom prst="roundRect">
            <a:avLst>
              <a:gd name="adj" fmla="val 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750042" y="2035795"/>
            <a:ext cx="2644651" cy="649939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就业前景</a:t>
            </a:r>
            <a:endParaRPr lang="en-US" sz="2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50042" y="2752949"/>
            <a:ext cx="2644651" cy="292476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随着信息技术的飞速发展，通信工程专业人才需求量不断增加。毕业生可以在电信运营商、通信设备制造商、互联网公司等领域就业。</a:t>
            </a:r>
            <a:endParaRPr lang="en-US" sz="157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54570" y="2672514"/>
            <a:ext cx="2037983" cy="13716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6600" b="1">
                <a:solidFill>
                  <a:srgbClr val="1338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6600" b="1">
              <a:solidFill>
                <a:srgbClr val="1338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24067" y="2411659"/>
            <a:ext cx="7014337" cy="1798058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1F1F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大学生活与通信工程学习</a:t>
            </a:r>
            <a:endParaRPr lang="en-US" sz="4050" b="1">
              <a:solidFill>
                <a:srgbClr val="1F1F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82606" y="1947878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系统学习通信原理、信号与系统、数字电路等基础课程，掌握通信工程基本理论。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82606" y="1370655"/>
            <a:ext cx="4219575" cy="73870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基础课程学习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82606" y="3712973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深入学习无线通信、光纤通信、卫星通信等专业课程，了解不同通信技术的原理和应用。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82606" y="3116450"/>
            <a:ext cx="4219575" cy="73687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专业课程深化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82606" y="5377103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通过实验课程，熟悉通信设备的操作和维护，培养实际操作能力。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82606" y="4799881"/>
            <a:ext cx="4219575" cy="74945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实验操作与实践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课堂学习与知识积累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42238" y="1676264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42238" y="3414840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42238" y="5136121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4" name="AutoShape 14"/>
          <p:cNvSpPr/>
          <p:nvPr/>
        </p:nvSpPr>
        <p:spPr>
          <a:xfrm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5" name="AutoShape 15"/>
          <p:cNvSpPr/>
          <p:nvPr/>
        </p:nvSpPr>
        <p:spPr>
          <a:xfrm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476023" y="1726817"/>
            <a:ext cx="4434841" cy="4434841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562187" y="4881292"/>
            <a:ext cx="6000750" cy="711336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实习与项目实践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267801" y="5523753"/>
            <a:ext cx="6477000" cy="914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利用假期时间参加企业实习或校内工程项目，了解通信行业实际运作，积累实践经验。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5562187" y="1621998"/>
            <a:ext cx="6000750" cy="666079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参加学术科技竞赛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267801" y="2234038"/>
            <a:ext cx="6477000" cy="914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积极参与全国大学生电子设计竞赛、通信技术创新大赛等，锻炼创新能力和团队协作能力。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562187" y="3262274"/>
            <a:ext cx="6000750" cy="69755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学生组织与社团活动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67801" y="3896612"/>
            <a:ext cx="6477000" cy="914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加入通信工程学会、科技协会等学生组织，参与组织策划学术活动，提升组织协调能力。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课外拓展与能力提升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90290" y="4933294"/>
            <a:ext cx="2809472" cy="114036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跟随导师参与国家级、省级课题研究，深入了解通信领域前沿技术。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90089" y="4085631"/>
            <a:ext cx="2809875" cy="50705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参与课题研究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4" name="Connector 4"/>
          <p:cNvCxnSpPr/>
          <p:nvPr/>
        </p:nvCxnSpPr>
        <p:spPr>
          <a:xfrm>
            <a:off x="1056616" y="4732887"/>
            <a:ext cx="2676821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80951" y="1649322"/>
            <a:ext cx="2231507" cy="2231507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725104" y="4085631"/>
            <a:ext cx="2743200" cy="50705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论文撰写与发表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7" name="Connector 7"/>
          <p:cNvCxnSpPr/>
          <p:nvPr/>
        </p:nvCxnSpPr>
        <p:spPr>
          <a:xfrm>
            <a:off x="4758293" y="4732887"/>
            <a:ext cx="2676821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682668" y="1649322"/>
            <a:ext cx="2231507" cy="22315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8374434" y="4085631"/>
            <a:ext cx="2847975" cy="50705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学术交流与合作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0" name="Connector 10"/>
          <p:cNvCxnSpPr/>
          <p:nvPr/>
        </p:nvCxnSpPr>
        <p:spPr>
          <a:xfrm>
            <a:off x="8460012" y="4732887"/>
            <a:ext cx="2676821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79273" y="1649322"/>
            <a:ext cx="2231507" cy="22315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712639" y="4933294"/>
            <a:ext cx="2768130" cy="114036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撰写学术论文，并在学术期刊或会议上发表，提升学术影响力。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373015" y="4933294"/>
            <a:ext cx="2850815" cy="114036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参加国内外学术会议，与同行进行学术交流，拓宽学术视野。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学术研究与论文发表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54570" y="2672514"/>
            <a:ext cx="2037983" cy="13716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6600" b="1">
                <a:solidFill>
                  <a:srgbClr val="1338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6600" b="1">
              <a:solidFill>
                <a:srgbClr val="1338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24067" y="2411659"/>
            <a:ext cx="7014337" cy="1798058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1F1F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通信工程实践技能培养</a:t>
            </a:r>
            <a:endParaRPr lang="en-US" sz="4050" b="1">
              <a:solidFill>
                <a:srgbClr val="1F1F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4462463" y="2088071"/>
            <a:ext cx="3267075" cy="3267075"/>
          </a:xfrm>
          <a:prstGeom prst="ellipse">
            <a:avLst/>
          </a:prstGeom>
          <a:ln w="57150">
            <a:solidFill>
              <a:schemeClr val="accent1"/>
            </a:solidFill>
            <a:prstDash val="solid"/>
          </a:ln>
        </p:spPr>
      </p:pic>
      <p:sp>
        <p:nvSpPr>
          <p:cNvPr id="3" name="TextBox 3"/>
          <p:cNvSpPr txBox="1"/>
          <p:nvPr/>
        </p:nvSpPr>
        <p:spPr>
          <a:xfrm>
            <a:off x="539110" y="2972036"/>
            <a:ext cx="3314231" cy="64799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实验室环境搭建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059848" y="1716027"/>
            <a:ext cx="331423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熟练掌握各种通信设备如信号发生器、频谱分析仪、示波器等仪器的使用方法，能够独立完成实验操作。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059848" y="1097369"/>
            <a:ext cx="3314231" cy="62295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96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实验设备操作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059848" y="4019931"/>
            <a:ext cx="3314231" cy="54783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实验数据分析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059848" y="4565142"/>
            <a:ext cx="331423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学会对实验数据进行采集、整理和分析，能够运用专业软件进行数据处理和结果展示。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39110" y="3620031"/>
            <a:ext cx="331423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掌握通信工程实验室的基本架构，包括硬件设备、软件系统以及网络环境的配置与搭建。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实验室建设与实验设备操作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4963" y="2034175"/>
            <a:ext cx="5829300" cy="781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学习并掌握C/C++、Python等编程语言，具备编写通信软件的基本能力。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54963" y="1575832"/>
            <a:ext cx="5829300" cy="4000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编程语言掌握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54963" y="3530045"/>
            <a:ext cx="5829300" cy="781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熟练使用MATLAB、Simulink、LabVIEW等通信仿真软件，能够进行通信系统的建模、仿真与分析。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4963" y="3071702"/>
            <a:ext cx="5829300" cy="4000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软件工具应用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4963" y="5118981"/>
            <a:ext cx="5829300" cy="781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参与通信软件项目的开发过程，了解软件开发流程，提升实际动手能力。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54963" y="4660638"/>
            <a:ext cx="5829300" cy="4000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软件开发实践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738931" y="1450035"/>
            <a:ext cx="4792980" cy="4792980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通信软件工具使用技能提升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52651" y="1629738"/>
            <a:ext cx="4219249" cy="4219249"/>
          </a:xfrm>
          <a:prstGeom prst="ellipse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16538" y="1567945"/>
            <a:ext cx="6096000" cy="40005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实习基地选择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316538" y="2054291"/>
            <a:ext cx="6096000" cy="85231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了解通信行业的企业分布和实习需求，选择适合的校外实习基地进行实践学习。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344099" y="3218179"/>
            <a:ext cx="6096000" cy="40005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实习内容安排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344099" y="3704525"/>
            <a:ext cx="6096000" cy="85231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根据企业需求和自身发展方向，制定合理的实习计划，明确实习目标和任务。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371661" y="4868412"/>
            <a:ext cx="6096000" cy="40005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实习经验总结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371661" y="5354759"/>
            <a:ext cx="6096000" cy="85231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在实习过程中不断积累经验，对所学知识和技能进行反思与总结，提升职业素养和综合能力。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校外实习基地建设及实习经历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54570" y="2672514"/>
            <a:ext cx="2037983" cy="13716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6600" b="1">
                <a:solidFill>
                  <a:srgbClr val="1338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6600" b="1">
              <a:solidFill>
                <a:srgbClr val="1338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24067" y="2411659"/>
            <a:ext cx="7014337" cy="1798058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1F1F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通信工程行业前沿动态关注</a:t>
            </a:r>
            <a:endParaRPr lang="en-US" sz="4050" b="1">
              <a:solidFill>
                <a:srgbClr val="1F1F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07927" y="2358377"/>
            <a:ext cx="5907405" cy="151031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当前，5G技术已经在全球范围内得到了广泛应用，提供了高速、低时延的通信服务，支持了更多的设备连接和更高的数据传输速率。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807927" y="1857281"/>
            <a:ext cx="4673593" cy="5010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5G技术发展现状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807927" y="4837221"/>
            <a:ext cx="5907596" cy="1490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随着技术的不断进步，5G将进一步融合云计算、大数据、人工智能等技术，推动智能化、自动化的发展。同时，6G技术的研究也已经开始，预计将实现更高效的频谱利用、更低的能耗和更广的覆盖范围。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807927" y="4336125"/>
            <a:ext cx="4673593" cy="5010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未来趋势分析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5G技术发展现状及未来趋势分析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11830" b="11830"/>
          <a:stretch>
            <a:fillRect/>
          </a:stretch>
        </p:blipFill>
        <p:spPr>
          <a:xfrm>
            <a:off x="590913" y="1812694"/>
            <a:ext cx="4953101" cy="207152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18648" b="18648"/>
          <a:stretch>
            <a:fillRect/>
          </a:stretch>
        </p:blipFill>
        <p:spPr>
          <a:xfrm>
            <a:off x="590913" y="4315856"/>
            <a:ext cx="4953101" cy="20715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9593" y="1595455"/>
            <a:ext cx="6734175" cy="771853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物联网技术概述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9593" y="2246047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物联网技术通过连接各种智能设备，实现数据的收集、传输和处理，为智能化应用提供了基础。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9593" y="4139505"/>
            <a:ext cx="6734175" cy="75900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在通信领域的应用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9593" y="47983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物联网技术在通信领域的应用广泛，如智能电表、智能交通、智能家居等。这些应用提高了生活便利性和效率，同时也为通信行业带来了新的发展机遇。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6" name="Connector 6"/>
          <p:cNvCxnSpPr/>
          <p:nvPr/>
        </p:nvCxnSpPr>
        <p:spPr>
          <a:xfrm>
            <a:off x="756268" y="6181746"/>
            <a:ext cx="7784538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alphaModFix amt="10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cxnSp>
        <p:nvCxnSpPr>
          <p:cNvPr id="8" name="Connector 8"/>
          <p:cNvCxnSpPr/>
          <p:nvPr/>
        </p:nvCxnSpPr>
        <p:spPr>
          <a:xfrm>
            <a:off x="756268" y="3856089"/>
            <a:ext cx="7083417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物联网技术在通信领域应用探讨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60913" y="1312852"/>
            <a:ext cx="7804501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人工智能技术在通信工程中的应用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" name="Connector 3"/>
          <p:cNvCxnSpPr/>
          <p:nvPr/>
        </p:nvCxnSpPr>
        <p:spPr>
          <a:xfrm>
            <a:off x="1197254" y="5988003"/>
            <a:ext cx="10998321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560913" y="1927072"/>
            <a:ext cx="7804501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人工智能技术可以在通信网络优化、信号处理、网络安全等方面发挥重要作用。例如，利用人工智能技术可以实现智能网络优化，提高网络性能和用户体验。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83473" y="3943665"/>
            <a:ext cx="7806355" cy="76200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创新实践案例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83473" y="4571667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许多通信企业已经开始探索人工智能技术在通信工程中的应用。例如，通过机器学习和深度学习算法对通信网络进行智能优化，提高网络覆盖和容量；利用人工智能技术进行网络故障预测和自动修复等。这些创新实践为通信行业的发展注入了新的活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7" name="Connector 7"/>
          <p:cNvCxnSpPr/>
          <p:nvPr/>
        </p:nvCxnSpPr>
        <p:spPr>
          <a:xfrm>
            <a:off x="3574694" y="3297546"/>
            <a:ext cx="8614217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人工智能技术在通信工程中创新实践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54570" y="2672514"/>
            <a:ext cx="2037983" cy="13716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6600" b="1">
                <a:solidFill>
                  <a:srgbClr val="1338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lang="en-US" sz="6600" b="1">
              <a:solidFill>
                <a:srgbClr val="1338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24067" y="2411659"/>
            <a:ext cx="7014337" cy="1798058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1F1F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通信工程职业生涯规划指导</a:t>
            </a:r>
            <a:endParaRPr lang="en-US" sz="4050" b="1">
              <a:solidFill>
                <a:srgbClr val="1F1F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t="1333" b="1333"/>
          <a:stretch>
            <a:fillRect/>
          </a:stretch>
        </p:blipFill>
        <p:spPr>
          <a:xfrm>
            <a:off x="476023" y="1726817"/>
            <a:ext cx="4434841" cy="4434841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562187" y="4881292"/>
            <a:ext cx="6000750" cy="711336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制定实施计划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267801" y="5523753"/>
            <a:ext cx="6477000" cy="914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针对设定的目标，制定具体的实施计划，包括学习计划、技能提升计划等，以便更好地实现职业目标。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5562187" y="1621998"/>
            <a:ext cx="6000750" cy="666079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了解行业趋势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267801" y="2234038"/>
            <a:ext cx="6477000" cy="914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深入研究通信行业的发展动态，包括技术革新、市场需求等方面，为职业目标设定提供参考。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562187" y="3262274"/>
            <a:ext cx="6000750" cy="69755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设定短期与长期目标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67801" y="3896612"/>
            <a:ext cx="6477000" cy="914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根据自身兴趣和能力，设定明确的短期与长期职业目标，确保职业规划的可行性。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明确职业目标，制定合理计划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82606" y="1947878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积极寻找与通信工程相关的实习机会，通过实践了解行业运作，积累宝贵经验。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82606" y="1370655"/>
            <a:ext cx="4219575" cy="73870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参加实习项目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82606" y="3712973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加入学术团队或实验室，参与相关课题研究，提升专业素养和实践能力。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82606" y="3116450"/>
            <a:ext cx="4219575" cy="73687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参与课题研究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82606" y="5377103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利用业余时间自学通信相关知识，或参加专业培训课程，不断提高自身技能水平。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82606" y="4799881"/>
            <a:ext cx="4219575" cy="74945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自学与培训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积累实践经验，提升就业竞争力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42238" y="1676264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42238" y="3414840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42238" y="5136121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4" name="AutoShape 14"/>
          <p:cNvSpPr/>
          <p:nvPr/>
        </p:nvSpPr>
        <p:spPr>
          <a:xfrm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5" name="AutoShape 15"/>
          <p:cNvSpPr/>
          <p:nvPr/>
        </p:nvSpPr>
        <p:spPr>
          <a:xfrm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282340" y="2341090"/>
            <a:ext cx="3487460" cy="3588254"/>
          </a:xfrm>
          <a:prstGeom prst="roundRect">
            <a:avLst>
              <a:gd name="adj" fmla="val 684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4377090" y="2341090"/>
            <a:ext cx="3487460" cy="3588254"/>
          </a:xfrm>
          <a:prstGeom prst="roundRect">
            <a:avLst>
              <a:gd name="adj" fmla="val 684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471840" y="2341090"/>
            <a:ext cx="3487460" cy="3588254"/>
          </a:xfrm>
          <a:prstGeom prst="roundRect">
            <a:avLst>
              <a:gd name="adj" fmla="val 684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5" name="TextBox 5"/>
          <p:cNvSpPr txBox="1"/>
          <p:nvPr/>
        </p:nvSpPr>
        <p:spPr>
          <a:xfrm>
            <a:off x="882070" y="3930616"/>
            <a:ext cx="2667000" cy="145277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积极参加通信行业的各类活动，如研讨会、交流会等，结识业内人士，拓展人脉资源。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82070" y="3181752"/>
            <a:ext cx="2667000" cy="527118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参加行业活动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拓展人脉资源，关注招聘信息渠道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14694" y="1693793"/>
            <a:ext cx="1294595" cy="1294595"/>
          </a:xfrm>
          <a:prstGeom prst="round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4787321" y="3945231"/>
            <a:ext cx="2667000" cy="145277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加入与通信工程相关的专业社团或组织，参与团队活动，提升团队协作能力。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787321" y="3196367"/>
            <a:ext cx="2667000" cy="527118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加入专业社团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6319944" y="1708408"/>
            <a:ext cx="1294595" cy="1294595"/>
          </a:xfrm>
          <a:prstGeom prst="round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92571" y="3939687"/>
            <a:ext cx="2667000" cy="145277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定期浏览招聘网站、企业官网等渠道，获取最新的招聘信息，为求职做好充分准备。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692571" y="3190824"/>
            <a:ext cx="2667000" cy="527118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关注招聘信息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0225194" y="1702864"/>
            <a:ext cx="1294595" cy="1294595"/>
          </a:xfrm>
          <a:prstGeom prst="round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54570" y="2672514"/>
            <a:ext cx="2037983" cy="13716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6600" b="1">
                <a:solidFill>
                  <a:srgbClr val="1338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</a:t>
            </a:r>
            <a:endParaRPr lang="en-US" sz="6600" b="1">
              <a:solidFill>
                <a:srgbClr val="1338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24067" y="2411659"/>
            <a:ext cx="7014337" cy="1798058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1F1F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总结回顾与展望未来发展方向</a:t>
            </a:r>
            <a:endParaRPr lang="en-US" sz="4050" b="1">
              <a:solidFill>
                <a:srgbClr val="1F1F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8303070" y="1200966"/>
            <a:ext cx="3434928" cy="3434928"/>
          </a:xfrm>
          <a:prstGeom prst="snip2Diag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5853553" y="3293711"/>
            <a:ext cx="3412554" cy="3412554"/>
          </a:xfrm>
          <a:prstGeom prst="snip2Diag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9829" y="1200966"/>
            <a:ext cx="4742231" cy="5273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学术成就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在大学期间，我深入学习了通信工程的基础理论知识，如信号与系统、通信原理等，并取得了优异的成绩。通过参与科研项目和学术竞赛，我提升了自己的实践能力和创新思维。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技能提升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除了学术方面，我还积极参加各种技能培训和实践课程，如编程语言学习、电路设计实践等。这些经历不仅让我掌握了更多的实用技能，也增强了我的动手能力和解决问题的能力。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团队协作与社交能力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在大学期间，我积极参与各种团队项目和社团活动，与来自不同背景的同学合作共事。这些经历锻炼了我的团队协作能力和社交技巧，也让我更加懂得如何与他人有效沟通和协作。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回顾大学期间成长历程及收获感悟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59" r="3159"/>
          <a:stretch>
            <a:fillRect/>
          </a:stretch>
        </p:blipFill>
        <p:spPr>
          <a:xfrm>
            <a:off x="606080" y="1416215"/>
            <a:ext cx="5583600" cy="473334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247872" y="1964929"/>
            <a:ext cx="6270967" cy="3635914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5576989" y="2314681"/>
            <a:ext cx="5612735" cy="293641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收获感悟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通过大学四年的学习和实践，我深刻认识到通信工程行业的广阔前景和巨大挑战。我意识到只有不断学习和进步，才能跟上这个快速发展的行业。同时，我也更加明确了自己的职业规划和未来发展目标。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回顾大学期间成长历程及收获感悟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展望未来发展趋势并持续学习进步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36673" y="1749339"/>
            <a:ext cx="10118200" cy="415725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技术发展趋势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随着5G、物联网、人工智能等技术的不断发展，通信工程行业将迎来更多的机遇和挑战。我将密切关注这些技术的发展动态，并努力掌握相关的前沿技术和知识。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持续学习计划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为了跟上行业的发展步伐，我将制定持续的学习计划，包括定期参加专业培训课程、阅读行业权威报告和论文、参与技术社区交流等。通过这些学习活动，我将不断提升自己的专业素养和竞争力。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职业发展路径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在未来的职业生涯中，我计划先从基层技术岗位做起，逐步积累经验和技能。随着经验的增长和能力的提升，我将向更高层次的技术管理岗位或研发岗位发展，为公司的技术创新和业务发展贡献自己的力量。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66" r="16766"/>
          <a:stretch>
            <a:fillRect/>
          </a:stretch>
        </p:blipFill>
        <p:spPr>
          <a:xfrm>
            <a:off x="1415276" y="1633786"/>
            <a:ext cx="2433158" cy="2364134"/>
          </a:xfrm>
          <a:prstGeom prst="ellipse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95406" y="4346209"/>
            <a:ext cx="10658475" cy="1928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行业贡献与社会责任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作为一名通信工程师，我将积极履行自己的社会责任，致力于推动行业的技术进步和创新发展。同时，我也将关注社会热点问题，如信息安全、网络隐私等，为保护公众利益和国家安全贡献自己的力量。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 l="10526" r="10526"/>
          <a:stretch>
            <a:fillRect/>
          </a:stretch>
        </p:blipFill>
        <p:spPr>
          <a:xfrm>
            <a:off x="4855037" y="1620933"/>
            <a:ext cx="2433158" cy="2364134"/>
          </a:xfrm>
          <a:prstGeom prst="ellipse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70000"/>
          </a:blip>
          <a:srcRect l="15693" r="15693"/>
          <a:stretch>
            <a:fillRect/>
          </a:stretch>
        </p:blipFill>
        <p:spPr>
          <a:xfrm>
            <a:off x="8349233" y="1615605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展望未来发展趋势并持续学习进步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40790" y="2331416"/>
            <a:ext cx="7924800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000" b="1">
                <a:solidFill>
                  <a:srgbClr val="1F1F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THANKS</a:t>
            </a:r>
            <a:endParaRPr lang="en-US" sz="9000" b="1">
              <a:solidFill>
                <a:srgbClr val="1F1F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40790" y="4217109"/>
            <a:ext cx="4943475" cy="6286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700">
                <a:solidFill>
                  <a:srgbClr val="1F1F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感谢观看</a:t>
            </a:r>
            <a:endParaRPr lang="en-US" sz="2700">
              <a:solidFill>
                <a:srgbClr val="1F1F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1F1F1F"/>
      </a:dk1>
      <a:lt1>
        <a:srgbClr val="F7F7F7"/>
      </a:lt1>
      <a:dk2>
        <a:srgbClr val="1F1F1F"/>
      </a:dk2>
      <a:lt2>
        <a:srgbClr val="CEDFEF"/>
      </a:lt2>
      <a:accent1>
        <a:srgbClr val="6EA8D0"/>
      </a:accent1>
      <a:accent2>
        <a:srgbClr val="6EA8D0"/>
      </a:accent2>
      <a:accent3>
        <a:srgbClr val="3C7DA9"/>
      </a:accent3>
      <a:accent4>
        <a:srgbClr val="5194C3"/>
      </a:accent4>
      <a:accent5>
        <a:srgbClr val="78C2D1"/>
      </a:accent5>
      <a:accent6>
        <a:srgbClr val="4289C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3203</Words>
  <Application>WPS 演示</Application>
  <PresentationFormat>On-screen Show (4:3)</PresentationFormat>
  <Paragraphs>271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Arial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香格里拉</cp:lastModifiedBy>
  <cp:revision>2</cp:revision>
  <dcterms:created xsi:type="dcterms:W3CDTF">2006-08-16T00:00:00Z</dcterms:created>
  <dcterms:modified xsi:type="dcterms:W3CDTF">2024-12-07T06:49:18Z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4EBA1C1CD5CB47FDB1D9D9A919DB576D_12</vt:lpwstr>
  </property>
  <property fmtid="{D5CDD505-2E9C-101B-9397-08002B2CF9AE}" pid="3" name="KSOProductBuildVer">
    <vt:lpwstr>2052-12.1.0.19302</vt:lpwstr>
  </property>
</Properties>
</file>