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330" r:id="rId1"/>
    <p:sldMasterId id="2147515367" r:id="rId2"/>
  </p:sldMasterIdLst>
  <p:notesMasterIdLst>
    <p:notesMasterId r:id="rId3"/>
  </p:notesMasterIdLst>
  <p:sldIdLst>
    <p:sldId id="14146" r:id="rId4"/>
    <p:sldId id="14151" r:id="rId5"/>
    <p:sldId id="14155" r:id="rId6"/>
    <p:sldId id="14158" r:id="rId7"/>
    <p:sldId id="14161" r:id="rId8"/>
    <p:sldId id="14164" r:id="rId9"/>
    <p:sldId id="14167" r:id="rId10"/>
    <p:sldId id="14170" r:id="rId11"/>
    <p:sldId id="14173" r:id="rId12"/>
    <p:sldId id="14176" r:id="rId13"/>
    <p:sldId id="14179" r:id="rId14"/>
    <p:sldId id="14182" r:id="rId15"/>
    <p:sldId id="14185" r:id="rId16"/>
    <p:sldId id="14188" r:id="rId17"/>
    <p:sldId id="14191" r:id="rId18"/>
    <p:sldId id="14194" r:id="rId19"/>
    <p:sldId id="14197" r:id="rId20"/>
    <p:sldId id="14200" r:id="rId21"/>
    <p:sldId id="14203" r:id="rId22"/>
    <p:sldId id="14206" r:id="rId23"/>
    <p:sldId id="14209" r:id="rId24"/>
    <p:sldId id="14212" r:id="rId25"/>
    <p:sldId id="14215" r:id="rId26"/>
    <p:sldId id="14218" r:id="rId27"/>
    <p:sldId id="14221" r:id="rId28"/>
    <p:sldId id="14224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331" r:id="rId1"/>
    <p:sldLayoutId id="2147515332" r:id="rId2"/>
    <p:sldLayoutId id="2147515333" r:id="rId3"/>
    <p:sldLayoutId id="2147515334" r:id="rId4"/>
    <p:sldLayoutId id="2147515335" r:id="rId5"/>
    <p:sldLayoutId id="2147515336" r:id="rId6"/>
    <p:sldLayoutId id="2147515337" r:id="rId7"/>
    <p:sldLayoutId id="2147515338" r:id="rId8"/>
    <p:sldLayoutId id="2147515339" r:id="rId9"/>
    <p:sldLayoutId id="2147515340" r:id="rId10"/>
    <p:sldLayoutId id="21475153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368" r:id="rId1"/>
    <p:sldLayoutId id="2147515369" r:id="rId2"/>
    <p:sldLayoutId id="2147515370" r:id="rId3"/>
    <p:sldLayoutId id="2147515371" r:id="rId4"/>
    <p:sldLayoutId id="2147515372" r:id="rId5"/>
    <p:sldLayoutId id="2147515373" r:id="rId6"/>
    <p:sldLayoutId id="2147515374" r:id="rId7"/>
    <p:sldLayoutId id="2147515375" r:id="rId8"/>
    <p:sldLayoutId id="2147515376" r:id="rId9"/>
    <p:sldLayoutId id="2147515377" r:id="rId10"/>
    <p:sldLayoutId id="21475153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tags" Target="../tags/tag305.xml"/><Relationship Id="rId22" Type="http://schemas.openxmlformats.org/officeDocument/2006/relationships/tags" Target="../tags/tag306.xml"/><Relationship Id="rId23" Type="http://schemas.openxmlformats.org/officeDocument/2006/relationships/tags" Target="../tags/tag307.xml"/><Relationship Id="rId24" Type="http://schemas.openxmlformats.org/officeDocument/2006/relationships/tags" Target="../tags/tag308.xml"/><Relationship Id="rId25" Type="http://schemas.openxmlformats.org/officeDocument/2006/relationships/tags" Target="../tags/tag309.xml"/><Relationship Id="rId26" Type="http://schemas.openxmlformats.org/officeDocument/2006/relationships/tags" Target="../tags/tag310.xml"/><Relationship Id="rId27" Type="http://schemas.openxmlformats.org/officeDocument/2006/relationships/tags" Target="../tags/tag311.xml"/><Relationship Id="rId28" Type="http://schemas.openxmlformats.org/officeDocument/2006/relationships/tags" Target="../tags/tag312.xml"/><Relationship Id="rId29" Type="http://schemas.openxmlformats.org/officeDocument/2006/relationships/tags" Target="../tags/tag31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tags" Target="../tags/tag370.xml"/><Relationship Id="rId18" Type="http://schemas.openxmlformats.org/officeDocument/2006/relationships/tags" Target="../tags/tag371.xml"/><Relationship Id="rId19" Type="http://schemas.openxmlformats.org/officeDocument/2006/relationships/tags" Target="../tags/tag372.xml"/><Relationship Id="rId20" Type="http://schemas.openxmlformats.org/officeDocument/2006/relationships/tags" Target="../tags/tag37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学校双减带来的变革与机遇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双减政策的背景和意义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双减政策带来的教育变革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双减政策带来的机遇和挑战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7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学校如何应对双减政策的变革与机遇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双减政策实施中的问题和对策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6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减轻学生过重作业负担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提升学校课后服务水平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9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防止和纠正“小学化”倾向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营造良好教育生态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2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减轻学生课业负担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提高学生综合素质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培养创新精神和实践能力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双减政策带来的教育变革</a:t>
            </a:r>
            <a:endParaRPr altLang="en-US" lang="zh-CN"/>
          </a:p>
        </p:txBody>
      </p:sp>
      <p:sp>
        <p:nvSpPr>
          <p:cNvPr id="104908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08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1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提高课堂效率：教师需要优化课堂教学，提高学生的学习效率，减少课后的重复学习。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减少作业量：学校和教师需要控制学生的作业时间，避免过量的作业负担。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丰富课外活动：学校可以开展丰富多彩的课外活动，培养学生的兴趣爱好和综合素质。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关注学生心理健康：减轻学生课业负担的同时，也需要关注学生的心理健康，避免出现心理问题。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优化教育资源配置</a:t>
            </a:r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增加优质教育资源供给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促进教育均衡发展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减轻学生课业负担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促进教育公平和均衡发展</a:t>
            </a:r>
            <a:endParaRPr altLang="en-US" lang="zh-CN"/>
          </a:p>
        </p:txBody>
      </p:sp>
      <p:sp>
        <p:nvSpPr>
          <p:cNvPr id="10492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双减政策鼓励社会力量参与课后服务，丰富了学生的学习内容和形式，有助于培养学生的综合素质。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双减政策促进了家校共育，让家长更加关注孩子的成长，有助于形成良好的教育生态。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双减政策减轻了学生的作业负担，让教育回归本质，促进了教育公平。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双减政策推动了学校课程和教学方式的改革，使教育资源得到更加合理的配置。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提高教育教学质量</a:t>
            </a:r>
            <a:endParaRPr altLang="en-US" lang="zh-CN"/>
          </a:p>
        </p:txBody>
      </p:sp>
      <p:sp>
        <p:nvSpPr>
          <p:cNvPr id="10492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优化教育资源配置，提升教师素质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减轻学生作业负担，提高课堂效率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强化素质教育，促进学生全面发展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推进教育信息化，拓宽学生学习途径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双减政策带来的机遇和挑战</a:t>
            </a:r>
            <a:endParaRPr altLang="en-US" lang="zh-CN"/>
          </a:p>
        </p:txBody>
      </p:sp>
      <p:sp>
        <p:nvSpPr>
          <p:cNvPr id="104934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4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机遇：促进学生全面发展</a:t>
            </a:r>
            <a:endParaRPr altLang="en-US" lang="zh-CN"/>
          </a:p>
        </p:txBody>
      </p:sp>
      <p:sp>
        <p:nvSpPr>
          <p:cNvPr id="10493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培养学生创新精神和实践能力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促进学校教育改革，提升教学质量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减轻学生学业负担，提高学习效率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增加学生课外活动时间，促进学生个性化发展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挑战：提升教师素质和能力</a:t>
            </a:r>
            <a:endParaRPr altLang="en-US" lang="zh-CN"/>
          </a:p>
        </p:txBody>
      </p:sp>
      <p:sp>
        <p:nvSpPr>
          <p:cNvPr id="10494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挑战：双减政策要求教师具备更高的教学水平和更全面的教育能力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机遇：教师可以通过参加培训、学习新技能等方式提升自身素质和能力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应对措施：学校可以组织教师培训、交流等活动，促进教师之间的合作与共同进步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长期影响：双减政策的实施将促使教师不断更新教育观念和教学方法，提高教育质量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机遇：推动教育创新和改革</a:t>
            </a:r>
            <a:endParaRPr altLang="en-US" lang="zh-CN"/>
          </a:p>
        </p:txBody>
      </p:sp>
      <p:sp>
        <p:nvSpPr>
          <p:cNvPr id="10495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减轻学生课业负担，促进个性化教育发展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提升教师教学水平，优化教育资源配置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促进教育信息化和数字化转型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激发社会力量参与教育改革的积极性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挑战：应对社会对教育的期望和压力</a:t>
            </a:r>
            <a:endParaRPr altLang="en-US" lang="zh-CN"/>
          </a:p>
        </p:txBody>
      </p:sp>
      <p:sp>
        <p:nvSpPr>
          <p:cNvPr id="10495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提升教学质量：在减少作业和考试的同时，需要提高教学质量和学生的学习效果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创新教学方式：探索新的教学方式和方法，以满足学生的学习需求和提高学习效果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关注学生个性化发展：在减少作业和考试的同时，需要关注学生的个性化发展需求，提供更多的个性化教育服务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应对社会对教育的期望和压力：需要积极应对社会对教育的期望和压力，提高教育质量和水平，满足社会对教育的需求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学校如何应对双减政策的变革与机遇</a:t>
            </a:r>
            <a:endParaRPr altLang="en-US" lang="zh-CN"/>
          </a:p>
        </p:txBody>
      </p:sp>
      <p:sp>
        <p:nvSpPr>
          <p:cNvPr id="10496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调整课程设置和教学方式</a:t>
            </a:r>
            <a:endParaRPr altLang="en-US" lang="zh-CN"/>
          </a:p>
        </p:txBody>
      </p:sp>
      <p:sp>
        <p:nvSpPr>
          <p:cNvPr id="10496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增加实践课程，注重学生动手能力培养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引入项目式学习，提高学生解决问题的能力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调整学科课程，优化课程结构，减轻学生负担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利用信息技术手段，开展线上教学，满足学生个性化需求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加强教师培训和提高素质</a:t>
            </a:r>
            <a:endParaRPr altLang="en-US" lang="zh-CN"/>
          </a:p>
        </p:txBody>
      </p:sp>
      <p:sp>
        <p:nvSpPr>
          <p:cNvPr id="10497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培训目标：提升教师专业素养，增强教师应对双减政策的能力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培训内容：如何实施双减政策，提高课堂教学质量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培训方式：线上+线下，定期开展教师交流活动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培训效果：提高教师队伍整体素质，为学校双减政策的实施提供有力保障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创新教育评价机制</a:t>
            </a:r>
            <a:endParaRPr altLang="en-US" lang="zh-CN"/>
          </a:p>
        </p:txBody>
      </p:sp>
      <p:sp>
        <p:nvSpPr>
          <p:cNvPr id="10497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建立多元评价体系，关注学生的综合素质和个性化发展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完善评价标准，根据不同学科特点制定科学合理的评价标准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强化评价的激励功能，鼓励学生自主探索、创新实践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创新评价方式，采用过程性评价、表现性评价等多种形式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强化家校合作和沟通</a:t>
            </a:r>
            <a:endParaRPr altLang="en-US" lang="zh-CN"/>
          </a:p>
        </p:txBody>
      </p:sp>
      <p:sp>
        <p:nvSpPr>
          <p:cNvPr id="10498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定期组织家长会，让家长了解学校的教育理念和双减政策的具体措施。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学校与家长共同制定学习计划，确保学生在家也能得到有效的辅导。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建立家校互动平台，方便家长与学校之间的沟通和交流，及时反馈学生的学习情况。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加强家庭教育指导，帮助家长提高家庭教育水平，形成良好的家庭教育氛围。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双减政策实施中的问题和对策</a:t>
            </a:r>
            <a:endParaRPr altLang="en-US" lang="zh-CN"/>
          </a:p>
        </p:txBody>
      </p:sp>
      <p:sp>
        <p:nvSpPr>
          <p:cNvPr id="104992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2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问题：过度减负可能带来的影响</a:t>
            </a:r>
            <a:endParaRPr altLang="en-US" lang="zh-CN"/>
          </a:p>
        </p:txBody>
      </p:sp>
      <p:sp>
        <p:nvSpPr>
          <p:cNvPr id="10499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教育质量下降：过度减负可能导致教育内容缩减，影响学生全面发展和综合素质的提高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学生心理健康问题：过度减负可能导致学生缺乏足够的压力和挑战，从而影响心理健康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学生学习动力不足：过度减负可能使学生失去学习的动力和目标，导致学习效果不佳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教育资源不均衡：过度减负可能导致教育资源的不均衡分配，影响教育公平和优质教育资源的利用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对策：合理把握减负的度和方式</a:t>
            </a:r>
            <a:endParaRPr altLang="en-US" lang="zh-CN"/>
          </a:p>
        </p:txBody>
      </p:sp>
      <p:sp>
        <p:nvSpPr>
          <p:cNvPr id="10500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优化课程设置和作业设计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制定科学合理的减负标准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加强教师培训和资源整合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建立家校共育机制，引导家长正确认识减负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问题：如何确保教育公平和质量</a:t>
            </a:r>
            <a:endParaRPr altLang="en-US" lang="zh-CN"/>
          </a:p>
        </p:txBody>
      </p:sp>
      <p:sp>
        <p:nvSpPr>
          <p:cNvPr id="10500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强化政府监管职责，确保政策实施公平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优化教育资源配置，缩小城乡差距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提高教师素质，保障教学质量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完善评价体系，全面评价学生发展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对策：加强监督和评估，不断完善政策</a:t>
            </a:r>
            <a:endParaRPr altLang="en-US" lang="zh-CN"/>
          </a:p>
        </p:txBody>
      </p:sp>
      <p:sp>
        <p:nvSpPr>
          <p:cNvPr id="10501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建立完善的监督机制，确保双减政策的实施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加强与家长的沟通，了解他们的需求和意见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鼓励社会力量参与，共同推进双减政策的实施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定期评估政策效果，及时调整和完善政策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0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76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2024-01-05T06:08:21Z</dcterms:created>
  <dcterms:modified xsi:type="dcterms:W3CDTF">2024-01-05T06:08:21Z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9b96d86aa8fd478e8c021a5f3576f76b_21</vt:lpwstr>
  </property>
</Properties>
</file>