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23" r:id="rId1"/>
    <p:sldMasterId id="2147500060" r:id="rId2"/>
  </p:sldMasterIdLst>
  <p:notesMasterIdLst>
    <p:notesMasterId r:id="rId3"/>
  </p:notesMasterIdLst>
  <p:sldIdLst>
    <p:sldId id="7839" r:id="rId4"/>
    <p:sldId id="7843" r:id="rId5"/>
    <p:sldId id="7846" r:id="rId6"/>
    <p:sldId id="7849" r:id="rId7"/>
    <p:sldId id="7852" r:id="rId8"/>
    <p:sldId id="7855" r:id="rId9"/>
    <p:sldId id="7858" r:id="rId10"/>
    <p:sldId id="7861" r:id="rId11"/>
    <p:sldId id="7864" r:id="rId12"/>
    <p:sldId id="7867" r:id="rId13"/>
    <p:sldId id="7870" r:id="rId14"/>
    <p:sldId id="7873" r:id="rId15"/>
    <p:sldId id="7876" r:id="rId16"/>
    <p:sldId id="7879" r:id="rId17"/>
    <p:sldId id="7882" r:id="rId18"/>
    <p:sldId id="7885" r:id="rId19"/>
    <p:sldId id="7888" r:id="rId20"/>
    <p:sldId id="7891" r:id="rId21"/>
    <p:sldId id="7894" r:id="rId22"/>
    <p:sldId id="7897" r:id="rId23"/>
    <p:sldId id="7900" r:id="rId24"/>
    <p:sldId id="7903" r:id="rId25"/>
    <p:sldId id="7906" r:id="rId26"/>
    <p:sldId id="7909" r:id="rId27"/>
    <p:sldId id="7912" r:id="rId28"/>
    <p:sldId id="7915" r:id="rId29"/>
    <p:sldId id="7918" r:id="rId30"/>
    <p:sldId id="7921" r:id="rId31"/>
    <p:sldId id="7924" r:id="rId32"/>
    <p:sldId id="7927" r:id="rId33"/>
    <p:sldId id="7930" r:id="rId34"/>
    <p:sldId id="793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24" r:id="rId1"/>
    <p:sldLayoutId id="2147500025" r:id="rId2"/>
    <p:sldLayoutId id="2147500026" r:id="rId3"/>
    <p:sldLayoutId id="2147500027" r:id="rId4"/>
    <p:sldLayoutId id="2147500028" r:id="rId5"/>
    <p:sldLayoutId id="2147500029" r:id="rId6"/>
    <p:sldLayoutId id="2147500030" r:id="rId7"/>
    <p:sldLayoutId id="2147500031" r:id="rId8"/>
    <p:sldLayoutId id="2147500032" r:id="rId9"/>
    <p:sldLayoutId id="2147500033" r:id="rId10"/>
    <p:sldLayoutId id="214750003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061" r:id="rId1"/>
    <p:sldLayoutId id="2147500062" r:id="rId2"/>
    <p:sldLayoutId id="2147500063" r:id="rId3"/>
    <p:sldLayoutId id="2147500064" r:id="rId4"/>
    <p:sldLayoutId id="2147500065" r:id="rId5"/>
    <p:sldLayoutId id="2147500066" r:id="rId6"/>
    <p:sldLayoutId id="2147500067" r:id="rId7"/>
    <p:sldLayoutId id="2147500068" r:id="rId8"/>
    <p:sldLayoutId id="2147500069" r:id="rId9"/>
    <p:sldLayoutId id="2147500070" r:id="rId10"/>
    <p:sldLayoutId id="214750007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tags" Target="../tags/tag261.xml"/><Relationship Id="rId22" Type="http://schemas.openxmlformats.org/officeDocument/2006/relationships/tags" Target="../tags/tag262.xml"/><Relationship Id="rId23" Type="http://schemas.openxmlformats.org/officeDocument/2006/relationships/tags" Target="../tags/tag263.xml"/><Relationship Id="rId24" Type="http://schemas.openxmlformats.org/officeDocument/2006/relationships/tags" Target="../tags/tag264.xml"/><Relationship Id="rId25" Type="http://schemas.openxmlformats.org/officeDocument/2006/relationships/tags" Target="../tags/tag265.xml"/><Relationship Id="rId26" Type="http://schemas.openxmlformats.org/officeDocument/2006/relationships/tags" Target="../tags/tag266.xml"/><Relationship Id="rId27" Type="http://schemas.openxmlformats.org/officeDocument/2006/relationships/tags" Target="../tags/tag267.xml"/><Relationship Id="rId28" Type="http://schemas.openxmlformats.org/officeDocument/2006/relationships/tags" Target="../tags/tag268.xml"/><Relationship Id="rId29" Type="http://schemas.openxmlformats.org/officeDocument/2006/relationships/tags" Target="../tags/tag26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2024年装饰材料行业市场分析及投资前景预测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装饰材料行业概述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投资前景预测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行业政策与法规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技术发展与创新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企业竞争策略与案例分析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装饰材料行业概述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行业定义：装饰材料行业是指生产和销售建筑装饰材料的产业，包括墙面、地面、顶棚等装修所需的材料。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分类：根据用途和功能的不同，装饰材料可分为多种类型，如涂料、壁纸、瓷砖、木板等。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2024年装饰材料市场规模达到XX万亿元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公共建筑装修市场增长最快，年复合增长率XX%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住宅装修市场占比最大，达到XX%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近五年平均增长率XX%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环保材料需求增长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智能化和数字化趋势明显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定制化、个性化需求增加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绿色建筑和可持续发展推动行业变革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消费者需求：随着人们生活水平的提高，对装饰材料的需求日益增长，追求个性化、环保、高品质的装饰材料。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市场需求结构：不同档次、不同风格的装饰材料均有市场需求，中高端市场尤其具有较大的发展空间。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市场容量：随着城市化进程加速和房地产业的兴旺，装饰材料市场容量不断扩大，尤其是家居装饰材料市场。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市场需求趋势：个性化、定制化、智能化的装饰材料市场需求趋势明显，未来市场潜力巨大。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竞争对手的产品特点和优势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行业内主要企业的经营状况和业绩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行业内竞争对手数量及分布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竞争对手的市场份额和销售收入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消费者偏好：对装饰材料的外观、性能、环保等方面的偏好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消费习惯：消费者在购买装饰材料时的习惯和决策过程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消费心理：消费者对价格的敏感度、品牌忠诚度等心理因素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消费趋势：未来消费者对装饰材料的需求变化和趋势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市场细分领域分析</a:t>
            </a:r>
            <a:endParaRPr altLang="en-US" lang="zh-CN"/>
          </a:p>
        </p:txBody>
      </p:sp>
      <p:sp>
        <p:nvSpPr>
          <p:cNvPr id="10494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建筑外墙装饰材料市场：包括瓷砖、涂料、玻璃等，市场需求大，技术要求高。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家居装饰材料市场：包括壁纸、地板、门窗等，市场需求稳定，竞争激烈。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商业装饰材料市场：包括酒店、商场、办公室等，市场需求增长迅速，前景广阔。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绿色环保装饰材料市场：包括竹材、秸秆等可再生资源制成的装饰材料，市场需求逐年增加，符合可持续发展趋势。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投资机会：随着人们对美好生活的追求，装饰材料市场需求持续增长，为投资者提供了丰富的机会。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风险：市场竞争激烈，技术更新换代快，投资者需谨慎评估风险，制定合理的投资策略。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建议：投资者应关注行业发展趋势，了解市场需求，选择具有竞争力的企业进行投资。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风险提示：投资者需充分了解行业政策法规，防范市场风险，避免盲目跟风投资。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投资回报与收益</a:t>
            </a:r>
            <a:endParaRPr altLang="en-US" lang="zh-CN"/>
          </a:p>
        </p:txBody>
      </p:sp>
      <p:sp>
        <p:nvSpPr>
          <p:cNvPr id="10496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风险与机遇：虽然存在一定的市场风险，但投资装饰材料行业仍具有较大的发展机遇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投资建议：建议投资者关注具有创新能力和市场潜力的装饰材料企业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投资回报：随着消费者对装饰材料需求的增加，投资回报率将逐渐提高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收益预测：预计未来几年装饰材料行业将保持稳定增长，为投资者带来可观的收益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6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关注政策动向，把握市场趋势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注重企业资质和信誉，选择可靠的投资对象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多元化投资，分散风险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深入研究行业，选择有潜力的领域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497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绿色环保趋势：随着环保意识的提高，绿色、环保的装饰材料将成为市场主流。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智能化发展：智能化、定制化将成为装饰材料行业的重要发展方向。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市场需求增长：随着人们对居住环境的要求不断提高，装饰材料市场需求将持续增长。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技术创新推动：新材料、新技术的不断涌现将推动装饰材料行业的技术创新和产品升级。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8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行业政策与法规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8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政策支持：政府出台了一系列支持装饰材料行业发展的政策，包括财政补贴、税收优惠等。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法规监管：国家对装饰材料行业实行严格的法规监管，以确保产品质量和安全。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环保要求：随着环保意识的提高，国家对装饰材料行业的环保要求也越来越严格。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市场准入：政府对装饰材料行业实行市场准入制度，对新进入企业有一定的门槛要求。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行业法规与标准</a:t>
            </a:r>
            <a:endParaRPr altLang="en-US" lang="zh-CN"/>
          </a:p>
        </p:txBody>
      </p:sp>
      <p:sp>
        <p:nvSpPr>
          <p:cNvPr id="10499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行业法规：对装饰材料行业的管理和规范，包括生产、销售、使用等方面的规定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环保标准：对装饰材料的环境影响进行限制和要求，如VOC排放标准等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质量标准：对装饰材料的质量和性能进行规定，如国家标准、行业标准等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安全生产标准：对装饰材料生产过程中的安全要求进行规定，确保生产安全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行业监管体制</a:t>
            </a:r>
            <a:endParaRPr altLang="en-US" lang="zh-CN"/>
          </a:p>
        </p:txBody>
      </p:sp>
      <p:sp>
        <p:nvSpPr>
          <p:cNvPr id="10499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监管内容：产品质量、环保标准、安全生产等方面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监管机构：国家市场监督管理总局、住房和城乡建设部等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监管方式：定期检查、抽查、公示等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政策法规：建筑法、装饰装修管理办法等相关法律法规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50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政策法规对装饰材料行业的发展具有重要影响，规范市场秩序，促进行业健康发展。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政策法规的调整和变化可能对行业内的企业产生积极或消极的影响，企业需要及时调整经营策略以适应政策变化。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政策法规对行业的环保要求日益严格，推动企业加强环保投入，促进绿色可持续发展。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政策法规对行业的技术创新起到推动作用，鼓励企业加大研发投入，提高产品技术含量和附加值。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0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技术发展与创新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新材料技术应用</a:t>
            </a:r>
            <a:endParaRPr altLang="en-US" lang="zh-CN"/>
          </a:p>
        </p:txBody>
      </p:sp>
      <p:sp>
        <p:nvSpPr>
          <p:cNvPr id="10501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新型装饰材料的研发与推广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环保型装饰材料的研发与应用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高性能装饰材料的研发与应用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智能装饰材料的研发与应用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智能化生产技术</a:t>
            </a:r>
            <a:endParaRPr altLang="en-US" lang="zh-CN"/>
          </a:p>
        </p:txBody>
      </p:sp>
      <p:sp>
        <p:nvSpPr>
          <p:cNvPr id="10502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技术定义：利用先进的信息技术、自动化技术和人工智能技术，实现生产过程的智能化和自动化。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技术应用：在装饰材料行业中，智能化生产技术可以应用于生产流程的各个环节，提高生产效率、降低成本、提升产品质量。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技术发展：随着人工智能技术的不断进步，智能化生产技术在装饰材料行业中的应用将更加广泛，未来将实现更加智能化的生产模式。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技术前景：智能化生产技术将成为未来装饰材料行业的重要发展方向，具有广阔的市场前景和投资机会。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绿色环保技术发展</a:t>
            </a:r>
            <a:endParaRPr altLang="en-US" lang="zh-CN"/>
          </a:p>
        </p:txBody>
      </p:sp>
      <p:sp>
        <p:nvSpPr>
          <p:cNvPr id="1050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环保材料：研发和推广低甲醛、无甲醛的装饰材料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节能技术：利用太阳能、地热能等可再生能源，降低能耗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循环利用：提高废旧装饰材料的回收利用率，减少资源浪费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绿色施工：采用环保涂料、胶粘剂等，减少施工现场的污染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503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提高了产品质量和性能，满足了消费者需求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提高了生产效率，降低了成本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推动了行业的技术进步和产业升级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促进了新产品的研发和推广，扩大了市场份额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企业竞争策略与案例分析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企业竞争策略分析</a:t>
            </a:r>
            <a:endParaRPr altLang="en-US" lang="zh-CN"/>
          </a:p>
        </p:txBody>
      </p:sp>
      <p:sp>
        <p:nvSpPr>
          <p:cNvPr id="10504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差异化竞争：通过提供独特的产品或服务，满足消费者个性化需求，从而在市场中脱颖而出。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成本领先：通过降低成本、提高效率等方式，实现产品价格的竞争优势。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集中化策略：针对某一特定市场或客户群体，提供专业化的产品或服务，以获得更高的市场份额。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品牌建设：通过品牌形象的塑造和推广，提高消费者对产品的认知度和信任度，从而增加市场份额。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成功企业案例分析</a:t>
            </a:r>
            <a:endParaRPr altLang="en-US" lang="zh-CN"/>
          </a:p>
        </p:txBody>
      </p:sp>
      <p:sp>
        <p:nvSpPr>
          <p:cNvPr id="10505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案例一：介绍了一家在装饰材料行业中成功的企业，重点分析了其竞争策略和实施效果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案例二：介绍了另一家成功企业，对其经营理念、市场定位和产品创新等方面进行了分析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案例三：介绍了一家在市场上占有较大份额的企业，分析了其品牌建设、渠道拓展和客户关系管理等方面的成功经验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案例四：介绍了一家创新型企业，对其技术研发、产品升级和市场推广等方面的策略进行了分析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企业经营模式与商业模式创新</a:t>
            </a:r>
            <a:endParaRPr altLang="en-US" lang="zh-CN"/>
          </a:p>
        </p:txBody>
      </p:sp>
      <p:sp>
        <p:nvSpPr>
          <p:cNvPr id="10506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定制化模式：根据客户需求，提供定制化产品和服务，满足个性化需求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产业链整合模式：通过整合产业链资源，实现产品研发、生产和销售一体化，提高整体竞争力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传统经营模式：注重产品品质和品牌形象，以线下销售为主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互联网+模式：利用互联网平台，拓展线上销售渠道，提高品牌知名度和市场占有率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企业战略规划与可持续发展</a:t>
            </a:r>
            <a:endParaRPr altLang="en-US" lang="zh-CN"/>
          </a:p>
        </p:txBody>
      </p:sp>
      <p:sp>
        <p:nvSpPr>
          <p:cNvPr id="10506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制定长期发展目标，明确企业愿景和使命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关注可持续发展，注重环保和社会责任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创新驱动，加大研发投入，提升产品竞争力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合作共赢，建立战略合作伙伴关系，共同开拓市场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3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2024-01-05T06:55:11Z</dcterms:created>
  <dcterms:modified xsi:type="dcterms:W3CDTF">2024-01-05T06:55:11Z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251bea10b7244c58b2b0b07f2f5468e1_21</vt:lpwstr>
  </property>
</Properties>
</file>