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289" r:id="rId1"/>
    <p:sldMasterId id="2147489326" r:id="rId2"/>
  </p:sldMasterIdLst>
  <p:notesMasterIdLst>
    <p:notesMasterId r:id="rId3"/>
  </p:notesMasterIdLst>
  <p:sldIdLst>
    <p:sldId id="2747" r:id="rId4"/>
    <p:sldId id="2751" r:id="rId5"/>
    <p:sldId id="2754" r:id="rId6"/>
    <p:sldId id="2757" r:id="rId7"/>
    <p:sldId id="2760" r:id="rId8"/>
    <p:sldId id="2763" r:id="rId9"/>
    <p:sldId id="2766" r:id="rId10"/>
    <p:sldId id="2769" r:id="rId11"/>
    <p:sldId id="2772" r:id="rId12"/>
    <p:sldId id="2775" r:id="rId13"/>
    <p:sldId id="2778" r:id="rId14"/>
    <p:sldId id="2781" r:id="rId15"/>
    <p:sldId id="2784" r:id="rId16"/>
    <p:sldId id="2787" r:id="rId17"/>
    <p:sldId id="2790" r:id="rId18"/>
    <p:sldId id="2793" r:id="rId19"/>
    <p:sldId id="2796" r:id="rId20"/>
    <p:sldId id="2799" r:id="rId21"/>
    <p:sldId id="2802" r:id="rId22"/>
    <p:sldId id="2805" r:id="rId23"/>
    <p:sldId id="2808" r:id="rId24"/>
    <p:sldId id="2811" r:id="rId25"/>
    <p:sldId id="2814" r:id="rId26"/>
    <p:sldId id="2817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290" r:id="rId1"/>
    <p:sldLayoutId id="2147489291" r:id="rId2"/>
    <p:sldLayoutId id="2147489292" r:id="rId3"/>
    <p:sldLayoutId id="2147489293" r:id="rId4"/>
    <p:sldLayoutId id="2147489294" r:id="rId5"/>
    <p:sldLayoutId id="2147489295" r:id="rId6"/>
    <p:sldLayoutId id="2147489296" r:id="rId7"/>
    <p:sldLayoutId id="2147489297" r:id="rId8"/>
    <p:sldLayoutId id="2147489298" r:id="rId9"/>
    <p:sldLayoutId id="2147489299" r:id="rId10"/>
    <p:sldLayoutId id="214748930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327" r:id="rId1"/>
    <p:sldLayoutId id="2147489328" r:id="rId2"/>
    <p:sldLayoutId id="2147489329" r:id="rId3"/>
    <p:sldLayoutId id="2147489330" r:id="rId4"/>
    <p:sldLayoutId id="2147489331" r:id="rId5"/>
    <p:sldLayoutId id="2147489332" r:id="rId6"/>
    <p:sldLayoutId id="2147489333" r:id="rId7"/>
    <p:sldLayoutId id="2147489334" r:id="rId8"/>
    <p:sldLayoutId id="2147489335" r:id="rId9"/>
    <p:sldLayoutId id="2147489336" r:id="rId10"/>
    <p:sldLayoutId id="214748933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tags" Target="../tags/tag184.xml"/><Relationship Id="rId18" Type="http://schemas.openxmlformats.org/officeDocument/2006/relationships/tags" Target="../tags/tag185.xml"/><Relationship Id="rId19" Type="http://schemas.openxmlformats.org/officeDocument/2006/relationships/tags" Target="../tags/tag186.xml"/><Relationship Id="rId20" Type="http://schemas.openxmlformats.org/officeDocument/2006/relationships/tags" Target="../tags/tag187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2024小学教育的家校合作机制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家校合作机制的背景和意义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家校合作机制的主要内容和形式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家校合作机制的实施策略和措施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家校合作机制的实践案例和经验分享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家校合作机制的未来发展和展望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家校合作机制的背景和意义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当前教育环境对家校合作的需求</a:t>
            </a:r>
            <a:endParaRPr altLang="en-US" lang="zh-CN"/>
          </a:p>
        </p:txBody>
      </p:sp>
      <p:sp>
        <p:nvSpPr>
          <p:cNvPr id="104893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社会对教育质量的关注，促使家校合作提升教育效果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5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家校合作能够增强家庭和学校的互动与信任，促进教育公平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5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当前教育环境的变化，需要家校合作共同应对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5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家庭教育和学校教育的互补性，需要家校合作实现全面教育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家校合作对小学教育的影响和作用</a:t>
            </a:r>
            <a:endParaRPr altLang="en-US" lang="zh-CN"/>
          </a:p>
        </p:txBody>
      </p:sp>
      <p:sp>
        <p:nvSpPr>
          <p:cNvPr id="104900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提升教育质量：家校合作能够促进学校和家庭的相互了解和支持，从而提高教育质量。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0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培养良好品德：通过家校合作，可以更好地引导和帮助学生培养良好的品德和行为习惯。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1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增强学生自信心：家校合作能够让学生感受到更多的关注和支持，从而增强自信心。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1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促进家庭和睦：家校合作可以让家长更好地了解孩子在学校的情况，从而更好地沟通和交流，促进家庭和睦。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家校合作机制的发展趋势和前景</a:t>
            </a:r>
            <a:endParaRPr altLang="en-US" lang="zh-CN"/>
          </a:p>
        </p:txBody>
      </p:sp>
      <p:sp>
        <p:nvSpPr>
          <p:cNvPr id="104906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家校合作将更加注重学生的个性化发展需求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家校合作将更加注重与社区、企业的合作，形成教育合力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数字化技术推动家校合作向信息化、智能化发展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家校合作将更加注重家长参与和家庭教育的作用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家校合作机制的主要内容和形式</a:t>
            </a:r>
            <a:endParaRPr altLang="en-US" lang="zh-CN"/>
          </a:p>
        </p:txBody>
      </p:sp>
      <p:sp>
        <p:nvSpPr>
          <p:cNvPr id="104912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家校合作的基本原则和要求</a:t>
            </a:r>
            <a:endParaRPr altLang="en-US" lang="zh-CN"/>
          </a:p>
        </p:txBody>
      </p:sp>
      <p:sp>
        <p:nvSpPr>
          <p:cNvPr id="10491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尊重学生：关注学生的个性发展，尊重学生的兴趣和需求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有效沟通：建立良好的沟通机制，及时交流学生的表现和问题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定期反馈：定期向家长反馈学生的学习情况和进步，共同制定教育计划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平等合作：学校和家长应平等合作，共同参与学生的教育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家校合作的具体内容和形式（如家长会、家访、家长志愿者等）</a:t>
            </a:r>
            <a:endParaRPr altLang="en-US" lang="zh-CN"/>
          </a:p>
        </p:txBody>
      </p:sp>
      <p:sp>
        <p:nvSpPr>
          <p:cNvPr id="1049254" name="圆角矩形 3"/>
          <p:cNvSpPr/>
          <p:nvPr>
            <p:custDataLst>
              <p:tags r:id="rId1"/>
            </p:custDataLst>
          </p:nvPr>
        </p:nvSpPr>
        <p:spPr>
          <a:xfrm rot="16200000">
            <a:off x="5610140" y="-3054845"/>
            <a:ext cx="966406" cy="1096771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4"/>
          <p:cNvSpPr/>
          <p:nvPr>
            <p:custDataLst>
              <p:tags r:id="rId2"/>
            </p:custDataLst>
          </p:nvPr>
        </p:nvSpPr>
        <p:spPr>
          <a:xfrm rot="16200000">
            <a:off x="198642" y="2356012"/>
            <a:ext cx="964816" cy="1447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781" y="-1614600"/>
            <a:ext cx="966406" cy="109685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6"/>
          <p:cNvSpPr/>
          <p:nvPr>
            <p:custDataLst>
              <p:tags r:id="rId4"/>
            </p:custDataLst>
          </p:nvPr>
        </p:nvSpPr>
        <p:spPr>
          <a:xfrm rot="16200000">
            <a:off x="199925" y="3796898"/>
            <a:ext cx="964816" cy="1447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圆角矩形 9"/>
          <p:cNvSpPr/>
          <p:nvPr>
            <p:custDataLst>
              <p:tags r:id="rId5"/>
            </p:custDataLst>
          </p:nvPr>
        </p:nvSpPr>
        <p:spPr>
          <a:xfrm rot="16200000">
            <a:off x="5610781" y="-173714"/>
            <a:ext cx="966406" cy="109685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10"/>
          <p:cNvSpPr/>
          <p:nvPr>
            <p:custDataLst>
              <p:tags r:id="rId6"/>
            </p:custDataLst>
          </p:nvPr>
        </p:nvSpPr>
        <p:spPr>
          <a:xfrm rot="16200000">
            <a:off x="199925" y="5237783"/>
            <a:ext cx="964816" cy="1447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7"/>
          <p:cNvSpPr txBox="1"/>
          <p:nvPr>
            <p:custDataLst>
              <p:tags r:id="rId7"/>
            </p:custDataLst>
          </p:nvPr>
        </p:nvSpPr>
        <p:spPr>
          <a:xfrm>
            <a:off x="1070099" y="4828667"/>
            <a:ext cx="10507180" cy="965610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家长志愿者：家长自愿参与学校的教育活动，协助教师的工作，共同促进学生的成长和发展。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8" name="文本框 8"/>
          <p:cNvSpPr txBox="1"/>
          <p:nvPr>
            <p:custDataLst>
              <p:tags r:id="rId8"/>
            </p:custDataLst>
          </p:nvPr>
        </p:nvSpPr>
        <p:spPr>
          <a:xfrm>
            <a:off x="1070099" y="1945613"/>
            <a:ext cx="10507180" cy="966406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家长会：定期召开的会议，由学校领导、教师和家长共同参与，旨在交流学生的表现和进步情况，讨论教育问题，促进家校合作。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0" name="文本框 12"/>
          <p:cNvSpPr txBox="1"/>
          <p:nvPr>
            <p:custDataLst>
              <p:tags r:id="rId9"/>
            </p:custDataLst>
          </p:nvPr>
        </p:nvSpPr>
        <p:spPr>
          <a:xfrm>
            <a:off x="1070099" y="3387140"/>
            <a:ext cx="10507180" cy="965610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家访：教师亲自到学生家中访问，了解家庭环境和家庭教育情况，与家长交流学生的表现和需要改进的地方，增强家校之间的联系。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家校合作的评价标准和方式</a:t>
            </a:r>
            <a:endParaRPr altLang="en-US" lang="zh-CN"/>
          </a:p>
        </p:txBody>
      </p:sp>
      <p:sp>
        <p:nvSpPr>
          <p:cNvPr id="1049312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917832" y="1290127"/>
            <a:ext cx="984694" cy="286357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944066" y="4481696"/>
            <a:ext cx="936089" cy="2571100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4"/>
          <p:cNvSpPr/>
          <p:nvPr>
            <p:custDataLst>
              <p:tags r:id="rId3"/>
            </p:custDataLst>
          </p:nvPr>
        </p:nvSpPr>
        <p:spPr>
          <a:xfrm>
            <a:off x="3125699" y="2226227"/>
            <a:ext cx="2571100" cy="388011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5"/>
          <p:cNvSpPr/>
          <p:nvPr>
            <p:custDataLst>
              <p:tags r:id="rId4"/>
            </p:custDataLst>
          </p:nvPr>
        </p:nvSpPr>
        <p:spPr>
          <a:xfrm flipV="1">
            <a:off x="2978533" y="1490400"/>
            <a:ext cx="2863575" cy="137689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125699" y="3042675"/>
            <a:ext cx="2571100" cy="231652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评价标准：学生发展、家长参与、教师专业成长、学校发展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2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284080" y="1305484"/>
            <a:ext cx="984694" cy="286357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09034" y="4496412"/>
            <a:ext cx="936089" cy="2571100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11"/>
          <p:cNvSpPr/>
          <p:nvPr>
            <p:custDataLst>
              <p:tags r:id="rId8"/>
            </p:custDataLst>
          </p:nvPr>
        </p:nvSpPr>
        <p:spPr>
          <a:xfrm>
            <a:off x="6491946" y="2240943"/>
            <a:ext cx="2571100" cy="388011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12"/>
          <p:cNvSpPr/>
          <p:nvPr>
            <p:custDataLst>
              <p:tags r:id="rId9"/>
            </p:custDataLst>
          </p:nvPr>
        </p:nvSpPr>
        <p:spPr>
          <a:xfrm flipV="1">
            <a:off x="6344781" y="1505756"/>
            <a:ext cx="2863575" cy="137689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91946" y="3042675"/>
            <a:ext cx="2571100" cy="231652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评价方式：自我评价、学生评价、家长评价、社会评价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家校合作机制的实施策略和措施</a:t>
            </a:r>
            <a:endParaRPr altLang="en-US" lang="zh-CN"/>
          </a:p>
        </p:txBody>
      </p:sp>
      <p:sp>
        <p:nvSpPr>
          <p:cNvPr id="104937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加强家校沟通，提高家长参与度</a:t>
            </a:r>
            <a:endParaRPr altLang="en-US" lang="zh-CN"/>
          </a:p>
        </p:txBody>
      </p:sp>
      <p:sp>
        <p:nvSpPr>
          <p:cNvPr id="104941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建立家长委员会，让家长参与学校管理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定期开展家长会，加强家校沟通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开展家长志愿者活动，增进家校联系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利用网络平台，建立家校沟通渠道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建立有效的信息反馈机制，促进教育资源的共享</a:t>
            </a:r>
            <a:endParaRPr altLang="en-US" lang="zh-CN"/>
          </a:p>
        </p:txBody>
      </p:sp>
      <p:sp>
        <p:nvSpPr>
          <p:cNvPr id="104947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建立定期沟通机制，确保家长和学校之间的信息畅通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8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利用现代信息技术手段，如微信、QQ等，建立家校信息共享平台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8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鼓励家长参与学校的教育教学活动，促进教育资源的共享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9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建立问题反馈机制，及时发现和解决家校合作中存在的问题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强化家庭教育指导，提升家长的教育素养</a:t>
            </a:r>
            <a:endParaRPr altLang="en-US" lang="zh-CN"/>
          </a:p>
        </p:txBody>
      </p:sp>
      <p:sp>
        <p:nvSpPr>
          <p:cNvPr id="104953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定期开展家庭教育讲座和培训，提高家长的教育理念和方法。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建立家长教育交流平台，分享家庭教育经验和资源。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鼓励家长参与学校教育活动，增进亲子关系和家校互动。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加强家庭教育指导师的培训和认证，提高家庭教育指导的专业水平。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完善家校合作的保障机制，确保合作的顺利进行</a:t>
            </a:r>
            <a:endParaRPr altLang="en-US" lang="zh-CN"/>
          </a:p>
        </p:txBody>
      </p:sp>
      <p:sp>
        <p:nvSpPr>
          <p:cNvPr id="104960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建立有效的沟通渠道：确保家长和学校之间的信息畅通，及时反馈学生的情况。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0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制定明确的合作计划：明确家校合作的目标、任务和时间安排，确保合作的有序进行。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1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加强家校互动与参与：鼓励家长参与学校的教育活动，增进彼此的了解和信任。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2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建立监督与评估机制：对家校合作的效果进行定期评估，及时调整和改进合作方式。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家校合作机制的实践案例和经验分享</a:t>
            </a:r>
            <a:endParaRPr altLang="en-US" lang="zh-CN"/>
          </a:p>
        </p:txBody>
      </p:sp>
      <p:sp>
        <p:nvSpPr>
          <p:cNvPr id="104966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成功的家校合作案例介绍</a:t>
            </a:r>
            <a:endParaRPr altLang="en-US" lang="zh-CN"/>
          </a:p>
        </p:txBody>
      </p:sp>
      <p:sp>
        <p:nvSpPr>
          <p:cNvPr id="104971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案例名称：上海某小学的家校合作项目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案例背景：该项目旨在通过家校合作，提高学生的学习成绩和综合素质。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实施方式：学校与家长建立定期沟通机制，开展亲子活动、家长会等，加强家校联系。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案例效果：经过一段时间的实施，学生的学习成绩和综合素质得到明显提升，家长对学校的满意度也大幅提高。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优秀家长和教师的经验分享</a:t>
            </a:r>
            <a:endParaRPr altLang="en-US" lang="zh-CN"/>
          </a:p>
        </p:txBody>
      </p:sp>
      <p:sp>
        <p:nvSpPr>
          <p:cNvPr id="104977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8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优秀家长代表分享：如何积极参与家校合作，提高孩子的学习成绩和综合素质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优秀教师代表分享：如何与家长建立良好沟通，共同促进学生的成长和发展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成功案例分析：某小学在家校合作方面取得的显著成果和经验总结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经验总结：如何构建有效的家校合作机制，实现教育资源的共享和优势互补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家校合作中的问题和解决策略</a:t>
            </a:r>
            <a:endParaRPr altLang="en-US" lang="zh-CN"/>
          </a:p>
        </p:txBody>
      </p:sp>
      <p:sp>
        <p:nvSpPr>
          <p:cNvPr id="104984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问题：责任不明确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问题：沟通不畅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解决策略：建立有效的沟通渠道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解决策略：明确家校双方的责任和义务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家校合作机制的未来发展和展望</a:t>
            </a:r>
            <a:endParaRPr altLang="en-US" lang="zh-CN"/>
          </a:p>
        </p:txBody>
      </p:sp>
      <p:sp>
        <p:nvSpPr>
          <p:cNvPr id="104989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家校合作机制的创新和突破方向</a:t>
            </a:r>
            <a:endParaRPr altLang="en-US" lang="zh-CN"/>
          </a:p>
        </p:txBody>
      </p:sp>
      <p:sp>
        <p:nvSpPr>
          <p:cNvPr id="104994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家校共育理念：倡导家长与学校共同承担教育责任，形成教育合力，促进学生的全面发展。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数字化技术的应用：利用大数据、人工智能等技术提升家校沟通效率和信息共享程度。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社区化家校合作：建立社区化家校合作平台，鼓励家长、社区资源参与学校教育，形成教育共同体。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家校合作政策支持：政府出台相关政策，鼓励和支持家校合作的创新和突破，为家校合作提供有力保障。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家校合作与科技发展的结合点和创新点</a:t>
            </a:r>
            <a:endParaRPr altLang="en-US" lang="zh-CN"/>
          </a:p>
        </p:txBody>
      </p:sp>
      <p:sp>
        <p:nvSpPr>
          <p:cNvPr id="105001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结合点：利用科技手段提高家校沟通效率，如建立数字化平台，实现信息共享和即时交流。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创新点：探索新的科技应用，如人工智能、大数据等，为家校合作提供更丰富、个性化的解决方案。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结合点：借助科技手段丰富家校共育内容，如利用在线教育资源，提升家长教育水平和参与度。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创新点：鼓励家长和学校共同探索科技在家校合作中的新模式，如远程家长会、线上家访等。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家校合作的长远影响和价值</a:t>
            </a:r>
            <a:endParaRPr altLang="en-US" lang="zh-CN"/>
          </a:p>
        </p:txBody>
      </p:sp>
      <p:sp>
        <p:nvSpPr>
          <p:cNvPr id="1050062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89404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64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97807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66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8061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68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406718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70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515565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72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406972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74" name="正文"/>
          <p:cNvSpPr txBox="1"/>
          <p:nvPr>
            <p:custDataLst>
              <p:tags r:id="rId7"/>
            </p:custDataLst>
          </p:nvPr>
        </p:nvSpPr>
        <p:spPr>
          <a:xfrm>
            <a:off x="2836787" y="180577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提升教育质量：家校合作有助于学校和家庭共同关注学生的成长，提供更优质的教育资源和环境，从而提高教育质量。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76" name="正文"/>
          <p:cNvSpPr txBox="1"/>
          <p:nvPr>
            <p:custDataLst>
              <p:tags r:id="rId8"/>
            </p:custDataLst>
          </p:nvPr>
        </p:nvSpPr>
        <p:spPr>
          <a:xfrm>
            <a:off x="2836787" y="290250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促进家庭与学校的沟通：家校合作可以加强家庭和学校之间的联系，让家长更好地了解学生在学校的情况，同时也可以让学校更好地了解学生的家庭背景和需求。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78" name="正文"/>
          <p:cNvSpPr txBox="1"/>
          <p:nvPr>
            <p:custDataLst>
              <p:tags r:id="rId9"/>
            </p:custDataLst>
          </p:nvPr>
        </p:nvSpPr>
        <p:spPr>
          <a:xfrm>
            <a:off x="2836787" y="399923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培养学生的综合素质：家校合作可以让学生更好地参与到学习和生活中，培养学生的自主性、创造性和实践能力，提高学生的综合素质。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80" name="正文"/>
          <p:cNvSpPr txBox="1"/>
          <p:nvPr>
            <p:custDataLst>
              <p:tags r:id="rId10"/>
            </p:custDataLst>
          </p:nvPr>
        </p:nvSpPr>
        <p:spPr>
          <a:xfrm>
            <a:off x="2836787" y="509596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促进教育公平：家校合作可以弥补家庭背景和教育资源的不足，让每个学生都得到平等的教育机会，促进教育公平和社会公正。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82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400" y="187118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24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6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6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0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09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5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29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25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2024-01-03T15:13:04Z</dcterms:created>
  <dcterms:modified xsi:type="dcterms:W3CDTF">2024-01-03T15:13:04Z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daa4ebc248a245839a4be745c7b2f7f9_21</vt:lpwstr>
  </property>
</Properties>
</file>