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876" r:id="rId1"/>
    <p:sldMasterId id="2147483913" r:id="rId2"/>
  </p:sldMasterIdLst>
  <p:notesMasterIdLst>
    <p:notesMasterId r:id="rId3"/>
  </p:notesMasterIdLst>
  <p:sldIdLst>
    <p:sldId id="379" r:id="rId4"/>
    <p:sldId id="383" r:id="rId5"/>
    <p:sldId id="386" r:id="rId6"/>
    <p:sldId id="389" r:id="rId7"/>
    <p:sldId id="392" r:id="rId8"/>
    <p:sldId id="395" r:id="rId9"/>
    <p:sldId id="398" r:id="rId10"/>
    <p:sldId id="401" r:id="rId11"/>
    <p:sldId id="404" r:id="rId12"/>
    <p:sldId id="407" r:id="rId13"/>
    <p:sldId id="410" r:id="rId14"/>
    <p:sldId id="413" r:id="rId15"/>
    <p:sldId id="416" r:id="rId16"/>
    <p:sldId id="419" r:id="rId17"/>
    <p:sldId id="422" r:id="rId18"/>
    <p:sldId id="425" r:id="rId19"/>
    <p:sldId id="428" r:id="rId20"/>
    <p:sldId id="431" r:id="rId21"/>
    <p:sldId id="434" r:id="rId22"/>
    <p:sldId id="437" r:id="rId23"/>
    <p:sldId id="440" r:id="rId24"/>
    <p:sldId id="443" r:id="rId25"/>
    <p:sldId id="446" r:id="rId26"/>
    <p:sldId id="449" r:id="rId27"/>
    <p:sldId id="452" r:id="rId28"/>
    <p:sldId id="455" r:id="rId29"/>
    <p:sldId id="458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image" Target="../media/image2.png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tags" Target="../tags/tag29.xml"/><Relationship Id="rId12" Type="http://schemas.openxmlformats.org/officeDocument/2006/relationships/tags" Target="../tags/tag30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image" Target="../media/image2.png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image" Target="../media/image1.png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tags" Target="../tags/tag84.xml"/><Relationship Id="rId15" Type="http://schemas.openxmlformats.org/officeDocument/2006/relationships/tags" Target="../tags/tag85.xml"/><Relationship Id="rId16" Type="http://schemas.openxmlformats.org/officeDocument/2006/relationships/tags" Target="../tags/tag86.xml"/><Relationship Id="rId17" Type="http://schemas.openxmlformats.org/officeDocument/2006/relationships/tags" Target="../tags/tag87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2376170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romWordArt="0" horzOverflow="overflow" lIns="0" numCol="1" rIns="0" rtlCol="0" spcCol="0" tIns="0" vert="horz" vertOverflow="overflow" wrap="square">
            <a:noAutofit/>
          </a:bodyPr>
          <a:lstStyle>
            <a:defPPr>
              <a:defRPr lang="zh-CN"/>
            </a:defPPr>
            <a:lvl1pPr algn="ctr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en-US" baseline="0" b="1" cap="none" dirty="0" sz="1400" i="0" kern="1200" kumimoji="0" lang="zh-CN" noProof="1" normalizeH="0" spc="0" strike="noStrike" u="none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/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zh-CN" baseline="0" b="0" cap="none" sz="1800" i="0" kern="1200" kumimoji="0" lang="en-US" noProof="1" normalizeH="0" spc="0" strike="noStrike" u="none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avLst/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algn="ctr"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/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anchor="t" bIns="0" lIns="0" rIns="0" rtlCol="0" tIns="0" vert="horz" wrap="square">
            <a:spAutoFit/>
          </a:bodyPr>
          <a:lstStyle>
            <a:lvl1pPr algn="l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none" dirty="0" sz="6600" i="0" kern="1200" kumimoji="0" lang="en-US" noProof="1" normalizeH="0" spc="0" strike="noStrike" u="none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/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avLst/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avLst/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avLst/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1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/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all" dirty="0" sz="6600" i="0" kern="1200" kumimoji="0" lang="en-US" noProof="1" normalizeH="0" spc="0" strike="noStrike" u="none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47" name="直接箭头连接符 25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/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image" Target="../media/image3.png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Relationship Id="rId20" Type="http://schemas.openxmlformats.org/officeDocument/2006/relationships/tags" Target="../tags/tag95.xml"/><Relationship Id="rId21" Type="http://schemas.openxmlformats.org/officeDocument/2006/relationships/tags" Target="../tags/tag96.xml"/><Relationship Id="rId22" Type="http://schemas.openxmlformats.org/officeDocument/2006/relationships/tags" Target="../tags/tag97.xml"/><Relationship Id="rId23" Type="http://schemas.openxmlformats.org/officeDocument/2006/relationships/tags" Target="../tags/tag98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矩形 15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912495" y="1212215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20"/>
            </p:custDataLst>
          </p:nvPr>
        </p:nvCxnSpPr>
        <p:spPr>
          <a:xfrm>
            <a:off x="848995" y="1212215"/>
            <a:ext cx="818515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1"/>
            </p:custDataLst>
          </p:nvPr>
        </p:nvSpPr>
        <p:spPr>
          <a:xfrm flipH="1" flipV="1">
            <a:off x="11292840" y="0"/>
            <a:ext cx="899160" cy="77597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2"/>
            </p:custDataLst>
          </p:nvPr>
        </p:nvSpPr>
        <p:spPr>
          <a:xfrm>
            <a:off x="11129645" y="1905"/>
            <a:ext cx="1066165" cy="960755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914" r:id="rId1"/>
    <p:sldLayoutId id="2147483915" r:id="rId2"/>
    <p:sldLayoutId id="2147483916" r:id="rId3"/>
    <p:sldLayoutId id="2147483917" r:id="rId4"/>
    <p:sldLayoutId id="2147483918" r:id="rId5"/>
    <p:sldLayoutId id="2147483919" r:id="rId6"/>
    <p:sldLayoutId id="2147483920" r:id="rId7"/>
    <p:sldLayoutId id="2147483921" r:id="rId8"/>
    <p:sldLayoutId id="2147483922" r:id="rId9"/>
    <p:sldLayoutId id="2147483923" r:id="rId10"/>
    <p:sldLayoutId id="2147483924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tags" Target="../tags/tag123.xml"/><Relationship Id="rId20" Type="http://schemas.openxmlformats.org/officeDocument/2006/relationships/tags" Target="../tags/tag124.xml"/><Relationship Id="rId21" Type="http://schemas.openxmlformats.org/officeDocument/2006/relationships/tags" Target="../tags/tag125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tags" Target="../tags/tag142.xml"/><Relationship Id="rId14" Type="http://schemas.openxmlformats.org/officeDocument/2006/relationships/tags" Target="../tags/tag143.xml"/><Relationship Id="rId15" Type="http://schemas.openxmlformats.org/officeDocument/2006/relationships/tags" Target="../tags/tag144.xml"/><Relationship Id="rId16" Type="http://schemas.openxmlformats.org/officeDocument/2006/relationships/tags" Target="../tags/tag145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tags" Target="../tags/tag170.xml"/><Relationship Id="rId14" Type="http://schemas.openxmlformats.org/officeDocument/2006/relationships/tags" Target="../tags/tag171.xml"/><Relationship Id="rId15" Type="http://schemas.openxmlformats.org/officeDocument/2006/relationships/tags" Target="../tags/tag172.xml"/><Relationship Id="rId16" Type="http://schemas.openxmlformats.org/officeDocument/2006/relationships/tags" Target="../tags/tag173.xml"/><Relationship Id="rId17" Type="http://schemas.openxmlformats.org/officeDocument/2006/relationships/tags" Target="../tags/tag174.xml"/><Relationship Id="rId18" Type="http://schemas.openxmlformats.org/officeDocument/2006/relationships/tags" Target="../tags/tag175.xml"/><Relationship Id="rId19" Type="http://schemas.openxmlformats.org/officeDocument/2006/relationships/tags" Target="../tags/tag176.xml"/><Relationship Id="rId20" Type="http://schemas.openxmlformats.org/officeDocument/2006/relationships/tags" Target="../tags/tag177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tags" Target="../tags/tag270.xml"/><Relationship Id="rId14" Type="http://schemas.openxmlformats.org/officeDocument/2006/relationships/tags" Target="../tags/tag271.xml"/><Relationship Id="rId15" Type="http://schemas.openxmlformats.org/officeDocument/2006/relationships/tags" Target="../tags/tag272.xml"/><Relationship Id="rId16" Type="http://schemas.openxmlformats.org/officeDocument/2006/relationships/tags" Target="../tags/tag273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tags" Target="../tags/tag330.xml"/><Relationship Id="rId14" Type="http://schemas.openxmlformats.org/officeDocument/2006/relationships/tags" Target="../tags/tag331.xml"/><Relationship Id="rId15" Type="http://schemas.openxmlformats.org/officeDocument/2006/relationships/tags" Target="../tags/tag332.xml"/><Relationship Id="rId16" Type="http://schemas.openxmlformats.org/officeDocument/2006/relationships/tags" Target="../tags/tag333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tags" Target="../tags/tag338.xml"/><Relationship Id="rId6" Type="http://schemas.openxmlformats.org/officeDocument/2006/relationships/tags" Target="../tags/tag339.xml"/><Relationship Id="rId7" Type="http://schemas.openxmlformats.org/officeDocument/2006/relationships/tags" Target="../tags/tag340.xml"/><Relationship Id="rId8" Type="http://schemas.openxmlformats.org/officeDocument/2006/relationships/tags" Target="../tags/tag341.xml"/><Relationship Id="rId9" Type="http://schemas.openxmlformats.org/officeDocument/2006/relationships/tags" Target="../tags/tag342.xml"/><Relationship Id="rId10" Type="http://schemas.openxmlformats.org/officeDocument/2006/relationships/tags" Target="../tags/tag343.xml"/><Relationship Id="rId11" Type="http://schemas.openxmlformats.org/officeDocument/2006/relationships/tags" Target="../tags/tag344.xml"/><Relationship Id="rId12" Type="http://schemas.openxmlformats.org/officeDocument/2006/relationships/tags" Target="../tags/tag345.xml"/><Relationship Id="rId13" Type="http://schemas.openxmlformats.org/officeDocument/2006/relationships/tags" Target="../tags/tag346.xml"/><Relationship Id="rId14" Type="http://schemas.openxmlformats.org/officeDocument/2006/relationships/tags" Target="../tags/tag347.xml"/><Relationship Id="rId15" Type="http://schemas.openxmlformats.org/officeDocument/2006/relationships/tags" Target="../tags/tag348.xml"/><Relationship Id="rId16" Type="http://schemas.openxmlformats.org/officeDocument/2006/relationships/tags" Target="../tags/tag349.xml"/><Relationship Id="rId17" Type="http://schemas.openxmlformats.org/officeDocument/2006/relationships/tags" Target="../tags/tag350.xml"/><Relationship Id="rId18" Type="http://schemas.openxmlformats.org/officeDocument/2006/relationships/tags" Target="../tags/tag351.xml"/><Relationship Id="rId19" Type="http://schemas.openxmlformats.org/officeDocument/2006/relationships/tags" Target="../tags/tag352.xml"/><Relationship Id="rId20" Type="http://schemas.openxmlformats.org/officeDocument/2006/relationships/tags" Target="../tags/tag353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tags" Target="../tags/tag357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稻壳学院</a:t>
            </a:r>
            <a:endParaRPr altLang="en-US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20XX/01/01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资产管理行业市场分析及投资前景预测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50" name="文本框 1"/>
          <p:cNvSpPr txBox="1"/>
          <p:nvPr>
            <p:custDataLst>
              <p:tags r:id="rId3"/>
            </p:custDataLst>
          </p:nvPr>
        </p:nvSpPr>
        <p:spPr>
          <a:xfrm>
            <a:off x="5483225" y="72390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4"/>
            </p:custDataLst>
          </p:nvPr>
        </p:nvSpPr>
        <p:spPr>
          <a:xfrm>
            <a:off x="7139940" y="8978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资产管理行业概述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34355" y="14782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6"/>
            </p:custDataLst>
          </p:nvPr>
        </p:nvSpPr>
        <p:spPr>
          <a:xfrm>
            <a:off x="5483225" y="16954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7"/>
            </p:custDataLst>
          </p:nvPr>
        </p:nvSpPr>
        <p:spPr>
          <a:xfrm>
            <a:off x="7139940" y="18472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资产管理行业市场分析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634355" y="24276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9"/>
            </p:custDataLst>
          </p:nvPr>
        </p:nvSpPr>
        <p:spPr>
          <a:xfrm>
            <a:off x="5483225" y="26447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0"/>
            </p:custDataLst>
          </p:nvPr>
        </p:nvSpPr>
        <p:spPr>
          <a:xfrm>
            <a:off x="7139940" y="27743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资产管理行业投资前景预测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634355" y="33547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2"/>
            </p:custDataLst>
          </p:nvPr>
        </p:nvSpPr>
        <p:spPr>
          <a:xfrm>
            <a:off x="5483225" y="35718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3"/>
            </p:custDataLst>
          </p:nvPr>
        </p:nvSpPr>
        <p:spPr>
          <a:xfrm>
            <a:off x="7139940" y="367982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资产管理行业监管政策与法规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634355" y="42595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5"/>
            </p:custDataLst>
          </p:nvPr>
        </p:nvSpPr>
        <p:spPr>
          <a:xfrm>
            <a:off x="5483225" y="44767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6"/>
            </p:custDataLst>
          </p:nvPr>
        </p:nvSpPr>
        <p:spPr>
          <a:xfrm>
            <a:off x="7139940" y="46062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资产管理行业案例分析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5634355" y="51866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0" name="文本框 20"/>
          <p:cNvSpPr txBox="1"/>
          <p:nvPr>
            <p:custDataLst>
              <p:tags r:id="rId18"/>
            </p:custDataLst>
          </p:nvPr>
        </p:nvSpPr>
        <p:spPr>
          <a:xfrm>
            <a:off x="5483225" y="54038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06.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72" name="文本框 21"/>
          <p:cNvSpPr txBox="1"/>
          <p:nvPr>
            <p:custDataLst>
              <p:tags r:id="rId19"/>
            </p:custDataLst>
          </p:nvPr>
        </p:nvSpPr>
        <p:spPr>
          <a:xfrm>
            <a:off x="7139940" y="551180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资产管理行业未来发展展望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5" name="直接连接符 23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5634355" y="609155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  <p:sp>
        <p:nvSpPr>
          <p:cNvPr id="104893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资产管理行业概述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定义与分类</a:t>
            </a:r>
            <a:endParaRPr altLang="en-US" lang="zh-CN"/>
          </a:p>
        </p:txBody>
      </p:sp>
      <p:sp>
        <p:nvSpPr>
          <p:cNvPr id="104899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3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资产管理行业的业务范围：资产管理行业的业务范围广泛，包括证券投资、股权投资、房地产投资、对冲基金、私募基金等。</a:t>
            </a:r>
            <a:endParaRPr altLang="zh-CN" dirty="0" sz="13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3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资产管理行业的定义：资产管理行业是指提供投资管理、理财咨询、资产配置等专业服务的行业。</a:t>
            </a:r>
            <a:endParaRPr altLang="en-US" dirty="0" sz="13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7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资产管理行业的分类：按照服务对象的不同，资产管理行业可以分为个人理财和机构理财两类。个人理财主要是面向个人投资者提供投资理财服务，而机构理财则主要是面向企业、政府机构等提供专业的投资理财服务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3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资产管理行业的特点：资产管理行业的特点是专业性强、风险可控、收益稳定。专业的资产管理机构能够通过科学的资产配置和投资策略，帮助投资者实现资产长期稳健增值。</a:t>
            </a:r>
            <a:endParaRPr altLang="zh-CN" dirty="0" sz="13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行业规模与增长</a:t>
            </a:r>
            <a:endParaRPr altLang="en-US" lang="zh-CN"/>
          </a:p>
        </p:txBody>
      </p:sp>
      <p:sp>
        <p:nvSpPr>
          <p:cNvPr id="104906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资产管理行业规模：截至2022年，全球资产管理规模达到100万亿美元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资产管理行业增长：预计未来5年，全球资产管理规模将以年复合增长率5%的速度增长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资产管理行业市场结构：银行、保险、证券、基金等机构投资者为主导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资产管理行业发展趋势：数字化、智能化、个性化等方向发展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13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资产管理行业规模持续增长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投资者对多元化和定制化服务的需求增加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5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监管环境对行业发展的影响和挑战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数字化和智能化成为行业发展的新趋势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2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  <p:sp>
        <p:nvSpPr>
          <p:cNvPr id="104921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资产管理行业市场分析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市场需求分析</a:t>
            </a:r>
            <a:endParaRPr altLang="en-US" lang="zh-CN"/>
          </a:p>
        </p:txBody>
      </p:sp>
      <p:sp>
        <p:nvSpPr>
          <p:cNvPr id="104927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7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客户需求多样化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7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7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市场竞争激烈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8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8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政策法规影响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8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9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技术创新推动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市场竞争格局</a:t>
            </a:r>
            <a:endParaRPr altLang="en-US" lang="zh-CN"/>
          </a:p>
        </p:txBody>
      </p:sp>
      <p:sp>
        <p:nvSpPr>
          <p:cNvPr id="104933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3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资产管理行业的市场规模和增长趋势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4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4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主要参与者的市场份额和竞争优势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4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4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行业集中度变化和竞争格局分析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5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5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未来市场竞争格局的预测和趋势分析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行业痛点与机遇</a:t>
            </a:r>
            <a:endParaRPr altLang="en-US" lang="zh-CN"/>
          </a:p>
        </p:txBody>
      </p:sp>
      <p:sp>
        <p:nvSpPr>
          <p:cNvPr id="104939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机遇：随着科技的发展和政策的推动，资产管理行业将迎来更多的发展机遇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痛点：资产管理行业存在信息不对称、监管不力等问题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挑战：资产管理行业需要应对市场波动、风险控制等挑战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发展趋势：资产管理行业将朝着更加规范、透明、智能化的方向发展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4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  <p:sp>
        <p:nvSpPr>
          <p:cNvPr id="104945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资产管理行业投资前景预测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投资风险评估</a:t>
            </a:r>
            <a:endParaRPr altLang="en-US" lang="zh-CN"/>
          </a:p>
        </p:txBody>
      </p:sp>
      <p:sp>
        <p:nvSpPr>
          <p:cNvPr id="104951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市场波动风险：资产管理行业的投资收益受市场波动影响较大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信用风险：部分资产管理公司可能存在违约风险，影响投资者利益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流动性风险：某些资产管理产品在特定时期可能面临流动性困难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操作风险：资产管理公司的运营管理、投资决策等可能存在操作风险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投资回报预测</a:t>
            </a:r>
            <a:endParaRPr altLang="en-US" lang="zh-CN"/>
          </a:p>
        </p:txBody>
      </p:sp>
      <p:sp>
        <p:nvSpPr>
          <p:cNvPr id="104956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长期投资将获得更高的收益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资产管理行业投资回报率将逐年上升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资产管理行业将不断创新，提高投资回报率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投资者应关注资产管理行业的风险控制能力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投资策略建议</a:t>
            </a:r>
            <a:endParaRPr altLang="en-US" lang="zh-CN"/>
          </a:p>
        </p:txBody>
      </p:sp>
      <p:sp>
        <p:nvSpPr>
          <p:cNvPr id="104961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多元化投资：分散风险，降低资产波动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长期投资：关注企业基本面，避免短期波动影响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价值投资：寻找被低估的优质企业，注重企业内在价值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风险控制：设定止损点，控制单笔投资风险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6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  <p:sp>
        <p:nvSpPr>
          <p:cNvPr id="104968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资产管理行业监管政策与法规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国内外监管政策对比分析</a:t>
            </a:r>
            <a:endParaRPr altLang="en-US" lang="zh-CN"/>
          </a:p>
        </p:txBody>
      </p:sp>
      <p:sp>
        <p:nvSpPr>
          <p:cNvPr id="104974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国内资产管理行业监管政策：主要监管机构、法规体系、业务许可等方面进行介绍。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国外资产管理行业监管政策：重点介绍美国、欧洲、日本等地的监管政策，并与国内政策进行对比。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国内外监管政策差异：分析国内外在监管政策上的异同点，以及可能对资产管理行业产生的影响。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未来监管趋势：结合国内外监管政策的发展趋势，预测资产管理行业的未来发展方向。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监管政策对行业的影响</a:t>
            </a:r>
            <a:endParaRPr altLang="en-US" lang="zh-CN"/>
          </a:p>
        </p:txBody>
      </p:sp>
      <p:sp>
        <p:nvSpPr>
          <p:cNvPr id="104980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监管政策对资产管理行业的创新和发展的推动作用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监管政策对资产管理行业的规范和引导作用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监管政策对资产管理行业的风险控制和防范作用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监管政策对资产管理行业的竞争格局的影响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未来监管趋势预测</a:t>
            </a:r>
            <a:endParaRPr altLang="en-US" lang="zh-CN"/>
          </a:p>
        </p:txBody>
      </p:sp>
      <p:sp>
        <p:nvSpPr>
          <p:cNvPr id="104987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当前监管政策与法规分析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资产管理行业监管政策与法规概述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未来监管趋势预测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应对未来监管趋势的建议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9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  <p:sp>
        <p:nvSpPr>
          <p:cNvPr id="104993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资产管理行业案例分析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成功企业案例分析</a:t>
            </a:r>
            <a:endParaRPr altLang="en-US" lang="zh-CN"/>
          </a:p>
        </p:txBody>
      </p:sp>
      <p:sp>
        <p:nvSpPr>
          <p:cNvPr id="104999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贝莱德集团：全球最大的资产管理公司之一，专注于提供可持续投资解决方案。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黑石集团：全球领先的另类投资管理公司，涉及多个资产类别和投资策略。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富达投资集团：全球领先的综合性投资管理公司，提供广泛的金融服务。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瑞银集团：全球领先的金融服务提供商，涵盖资产管理、财富管理和投资银行等业务。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失败企业案例分析</a:t>
            </a:r>
            <a:endParaRPr altLang="en-US" lang="zh-CN"/>
          </a:p>
        </p:txBody>
      </p:sp>
      <p:sp>
        <p:nvSpPr>
          <p:cNvPr id="105004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4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5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5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5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案例名称：黑石集团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6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失败原因：投资组合过于集中，市场变动导致巨大损失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6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案例名称：贝恩资本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6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失败原因：过度杠杆化，风险控制不力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经验教训与启示</a:t>
            </a:r>
            <a:endParaRPr altLang="en-US" lang="zh-CN"/>
          </a:p>
        </p:txBody>
      </p:sp>
      <p:sp>
        <p:nvSpPr>
          <p:cNvPr id="105010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案例分析：资产管理行业的成功与失败案例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1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经验教训：从案例中总结出的经验和教训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1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启示：如何避免重蹈覆辙，提高投资成功率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2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未来展望：基于案例分析的投资前景预测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1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  <p:sp>
        <p:nvSpPr>
          <p:cNvPr id="105017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资产管理行业未来发展展望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技术创新驱动行业发展</a:t>
            </a:r>
            <a:endParaRPr altLang="en-US" lang="zh-CN"/>
          </a:p>
        </p:txBody>
      </p:sp>
      <p:sp>
        <p:nvSpPr>
          <p:cNvPr id="105023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大数据和人工智能将为投资决策提供更准确的数据支持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金融科技的应用将提高资产管理行业的效率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区块链技术将改变资产交易和清算的方式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云计算的发展将助力资产管理和投资分析的远程协作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金融科技在资产管理中的应用</a:t>
            </a:r>
            <a:endParaRPr altLang="en-US" lang="zh-CN"/>
          </a:p>
        </p:txBody>
      </p:sp>
      <p:sp>
        <p:nvSpPr>
          <p:cNvPr id="105030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金融科技的发展趋势和影响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金融科技在资产管理中的优势和挑战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2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未来资产管理行业与金融科技的融合趋势和展望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资产管理行业对金融科技的接纳和应用现状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全球化趋势下的资产管理行业机遇与挑战</a:t>
            </a:r>
            <a:endParaRPr altLang="en-US" lang="zh-CN"/>
          </a:p>
        </p:txBody>
      </p:sp>
      <p:sp>
        <p:nvSpPr>
          <p:cNvPr id="105038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机遇：随着全球化进程加速，资产管理行业将迎来更多跨境投资机会和资产配置选择。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挑战：全球化也带来了竞争加剧、监管压力和投资风险等问题，需要资产管理行业不断提升自身专业能力和风险控制水平。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行业趋势：资产管理行业将朝着更加多元化、专业化和精细化的方向发展，以满足投资者不断升级的需求。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未来展望：资产管理行业应积极应对全球化带来的机遇和挑战，加强国际合作与交流，共同推动行业的可持续发展。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p>
            <a:r>
              <a:rPr altLang="zh-CN" lang="en-US"/>
              <a:t>Thank you</a:t>
            </a:r>
            <a:endParaRPr altLang="zh-CN" lang="en-US"/>
          </a:p>
        </p:txBody>
      </p:sp>
      <p:sp>
        <p:nvSpPr>
          <p:cNvPr id="105043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稻壳学院</a:t>
            </a:r>
            <a:endParaRPr altLang="en-US" lang="zh-CN"/>
          </a:p>
        </p:txBody>
      </p:sp>
      <p:sp>
        <p:nvSpPr>
          <p:cNvPr id="1050432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UNIT_TYPE" val="i"/>
  <p:tag name="KSO_WM_UNIT_INDEX" val="6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3.0"/>
  <p:tag name="KSO_WM_BEAUTIFY_FLAG" val="#wm#"/>
  <p:tag name="KSO_WM_UNIT_NOCLEAR" val="0"/>
  <p:tag name="KSO_WM_UNIT_SUBTYPE" val="c"/>
  <p:tag name="KSO_WM_UNIT_PRESET_TEXT" val="日期时间占位符"/>
  <p:tag name="KSO_WM_UNIT_VALUE" val="12"/>
  <p:tag name="KSO_WM_UNIT_TYPE" val="f"/>
  <p:tag name="KSO_WM_UNIT_INDEX" val="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7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1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2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24"/>
  <p:tag name="KSO_WM_TEMPLATE_THUMBS_INDEX" val="1、9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24_1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单击此处添加副标题"/>
</p:tagLst>
</file>

<file path=ppt/tags/tag100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1224_1*f*3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SUBTYPE" val="g"/>
  <p:tag name="KSO_WM_UNIT_PRESET_TEXT" val="稻壳学院"/>
</p:tagLst>
</file>

<file path=ppt/tags/tag101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24_1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20XX/01/01"/>
</p:tagLst>
</file>

<file path=ppt/tags/tag10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1224_1*f*2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汇报人：WP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24_1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VALUE" val="14"/>
  <p:tag name="KSO_WM_UNIT_PRESET_TEXT" val="单击此处 添加文档标题"/>
</p:tagLst>
</file>

<file path=ppt/tags/tag104.xml><?xml version="1.0" encoding="utf-8"?>
<p:tagLst xmlns:p="http://schemas.openxmlformats.org/presentationml/2006/main">
  <p:tag name="KSO_WM_SLIDE_ID" val="custom2023122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24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PRESET_TEXT" val="01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1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PRESET_TEXT" val="02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2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PRESET_TEXT" val="03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3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PRESET_TEXT" val="04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4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PRESET_TEXT" val="05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5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PRESET_TEXT" val="06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6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6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SLIDE_ID" val="custom20231224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24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7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81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17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45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8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85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17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8"/>
  <p:tag name="KSO_WM_UNIT_TYPE" val="f"/>
  <p:tag name="KSO_WM_UNIT_INDEX" val="1"/>
  <p:tag name="KSO_WM_UNIT_SUBTYPE" val="g"/>
  <p:tag name="KSO_WM_UNIT_PRESET_TEXT" val="稻壳学院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61.xml><?xml version="1.0" encoding="utf-8"?>
<p:tagLst xmlns:p="http://schemas.openxmlformats.org/presentationml/2006/main">
  <p:tag name="KSO_WM_SLIDE_ID" val="custom2023122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24"/>
  <p:tag name="KSO_WM_SLIDE_TYPE" val="endPage"/>
  <p:tag name="KSO_WM_SLIDE_SUBTYPE" val="pureTxt"/>
  <p:tag name="KSO_WM_SLIDE_LAYOUT" val="a_b_f"/>
  <p:tag name="KSO_WM_SLIDE_LAYOUT_CNT" val="1_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2024-01-03T09:15:16Z</dcterms:created>
  <dcterms:modified xsi:type="dcterms:W3CDTF">2024-01-03T09:15:16Z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9c2a19ff2226414f9c7b02a3b253f701_21</vt:lpwstr>
  </property>
</Properties>
</file>