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8570" r:id="rId1"/>
    <p:sldMasterId id="2147498607" r:id="rId2"/>
  </p:sldMasterIdLst>
  <p:notesMasterIdLst>
    <p:notesMasterId r:id="rId3"/>
  </p:notesMasterIdLst>
  <p:sldIdLst>
    <p:sldId id="7479" r:id="rId4"/>
    <p:sldId id="7483" r:id="rId5"/>
    <p:sldId id="7486" r:id="rId6"/>
    <p:sldId id="7489" r:id="rId7"/>
    <p:sldId id="7495" r:id="rId9"/>
    <p:sldId id="7498" r:id="rId10"/>
    <p:sldId id="7501" r:id="rId11"/>
    <p:sldId id="7504" r:id="rId12"/>
    <p:sldId id="7510" r:id="rId14"/>
    <p:sldId id="7513" r:id="rId15"/>
    <p:sldId id="7516" r:id="rId16"/>
    <p:sldId id="7519" r:id="rId17"/>
    <p:sldId id="7522" r:id="rId18"/>
    <p:sldId id="7528" r:id="rId20"/>
    <p:sldId id="7531" r:id="rId21"/>
    <p:sldId id="7534" r:id="rId22"/>
    <p:sldId id="7537" r:id="rId23"/>
    <p:sldId id="7540" r:id="rId24"/>
    <p:sldId id="7546" r:id="rId26"/>
    <p:sldId id="7549" r:id="rId27"/>
    <p:sldId id="7552" r:id="rId28"/>
    <p:sldId id="7555" r:id="rId29"/>
    <p:sldId id="7561" r:id="rId31"/>
    <p:sldId id="7564" r:id="rId32"/>
    <p:sldId id="7567" r:id="rId33"/>
    <p:sldId id="7570" r:id="rId34"/>
    <p:sldId id="7576" r:id="rId36"/>
    <p:sldId id="7579" r:id="rId37"/>
    <p:sldId id="7582" r:id="rId3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tableStyles" Target="tableStyles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571" r:id="rId1"/>
    <p:sldLayoutId id="2147498572" r:id="rId2"/>
    <p:sldLayoutId id="2147498573" r:id="rId3"/>
    <p:sldLayoutId id="2147498574" r:id="rId4"/>
    <p:sldLayoutId id="2147498575" r:id="rId5"/>
    <p:sldLayoutId id="2147498576" r:id="rId6"/>
    <p:sldLayoutId id="2147498577" r:id="rId7"/>
    <p:sldLayoutId id="2147498578" r:id="rId8"/>
    <p:sldLayoutId id="2147498579" r:id="rId9"/>
    <p:sldLayoutId id="2147498580" r:id="rId10"/>
    <p:sldLayoutId id="214749858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608" r:id="rId1"/>
    <p:sldLayoutId id="2147498609" r:id="rId2"/>
    <p:sldLayoutId id="2147498610" r:id="rId3"/>
    <p:sldLayoutId id="2147498611" r:id="rId4"/>
    <p:sldLayoutId id="2147498612" r:id="rId5"/>
    <p:sldLayoutId id="2147498613" r:id="rId6"/>
    <p:sldLayoutId id="2147498614" r:id="rId7"/>
    <p:sldLayoutId id="2147498615" r:id="rId8"/>
    <p:sldLayoutId id="2147498616" r:id="rId9"/>
    <p:sldLayoutId id="2147498617" r:id="rId10"/>
    <p:sldLayoutId id="214749861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tags" Target="../tags/tag141.xml"/><Relationship Id="rId14" Type="http://schemas.openxmlformats.org/officeDocument/2006/relationships/tags" Target="../tags/tag142.xml"/><Relationship Id="rId15" Type="http://schemas.openxmlformats.org/officeDocument/2006/relationships/tags" Target="../tags/tag143.xml"/><Relationship Id="rId16" Type="http://schemas.openxmlformats.org/officeDocument/2006/relationships/tags" Target="../tags/tag144.xml"/><Relationship Id="rId17" Type="http://schemas.openxmlformats.org/officeDocument/2006/relationships/tags" Target="../tags/tag145.xml"/><Relationship Id="rId18" Type="http://schemas.openxmlformats.org/officeDocument/2006/relationships/tags" Target="../tags/tag146.xml"/><Relationship Id="rId19" Type="http://schemas.openxmlformats.org/officeDocument/2006/relationships/tags" Target="../tags/tag147.xml"/><Relationship Id="rId20" Type="http://schemas.openxmlformats.org/officeDocument/2006/relationships/tags" Target="../tags/tag148.xml"/><Relationship Id="rId21" Type="http://schemas.openxmlformats.org/officeDocument/2006/relationships/tags" Target="../tags/tag149.xml"/><Relationship Id="rId22" Type="http://schemas.openxmlformats.org/officeDocument/2006/relationships/tags" Target="../tags/tag150.xml"/><Relationship Id="rId23" Type="http://schemas.openxmlformats.org/officeDocument/2006/relationships/tags" Target="../tags/tag151.xml"/><Relationship Id="rId24" Type="http://schemas.openxmlformats.org/officeDocument/2006/relationships/tags" Target="../tags/tag152.xml"/><Relationship Id="rId25" Type="http://schemas.openxmlformats.org/officeDocument/2006/relationships/tags" Target="../tags/tag153.xml"/><Relationship Id="rId26" Type="http://schemas.openxmlformats.org/officeDocument/2006/relationships/tags" Target="../tags/tag154.xml"/><Relationship Id="rId27" Type="http://schemas.openxmlformats.org/officeDocument/2006/relationships/tags" Target="../tags/tag155.xml"/><Relationship Id="rId28" Type="http://schemas.openxmlformats.org/officeDocument/2006/relationships/tags" Target="../tags/tag156.xml"/><Relationship Id="rId29" Type="http://schemas.openxmlformats.org/officeDocument/2006/relationships/tags" Target="../tags/tag157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tags" Target="../tags/tag173.xml"/><Relationship Id="rId14" Type="http://schemas.openxmlformats.org/officeDocument/2006/relationships/tags" Target="../tags/tag174.xml"/><Relationship Id="rId15" Type="http://schemas.openxmlformats.org/officeDocument/2006/relationships/tags" Target="../tags/tag175.xml"/><Relationship Id="rId16" Type="http://schemas.openxmlformats.org/officeDocument/2006/relationships/tags" Target="../tags/tag176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tags" Target="../tags/tag256.xml"/><Relationship Id="rId14" Type="http://schemas.openxmlformats.org/officeDocument/2006/relationships/tags" Target="../tags/tag257.xml"/><Relationship Id="rId15" Type="http://schemas.openxmlformats.org/officeDocument/2006/relationships/tags" Target="../tags/tag258.xml"/><Relationship Id="rId16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tags" Target="../tags/tag271.xml"/><Relationship Id="rId14" Type="http://schemas.openxmlformats.org/officeDocument/2006/relationships/tags" Target="../tags/tag272.xml"/><Relationship Id="rId15" Type="http://schemas.openxmlformats.org/officeDocument/2006/relationships/tags" Target="../tags/tag273.xml"/><Relationship Id="rId16" Type="http://schemas.openxmlformats.org/officeDocument/2006/relationships/tags" Target="../tags/tag274.xml"/><Relationship Id="rId17" Type="http://schemas.openxmlformats.org/officeDocument/2006/relationships/tags" Target="../tags/tag275.xml"/><Relationship Id="rId18" Type="http://schemas.openxmlformats.org/officeDocument/2006/relationships/tags" Target="../tags/tag276.xml"/><Relationship Id="rId19" Type="http://schemas.openxmlformats.org/officeDocument/2006/relationships/tags" Target="../tags/tag277.xml"/><Relationship Id="rId20" Type="http://schemas.openxmlformats.org/officeDocument/2006/relationships/tags" Target="../tags/tag278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tags" Target="../tags/tag298.xml"/><Relationship Id="rId14" Type="http://schemas.openxmlformats.org/officeDocument/2006/relationships/tags" Target="../tags/tag299.xml"/><Relationship Id="rId15" Type="http://schemas.openxmlformats.org/officeDocument/2006/relationships/tags" Target="../tags/tag300.xml"/><Relationship Id="rId16" Type="http://schemas.openxmlformats.org/officeDocument/2006/relationships/tags" Target="../tags/tag301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tags" Target="../tags/tag333.xml"/><Relationship Id="rId14" Type="http://schemas.openxmlformats.org/officeDocument/2006/relationships/tags" Target="../tags/tag334.xml"/><Relationship Id="rId15" Type="http://schemas.openxmlformats.org/officeDocument/2006/relationships/tags" Target="../tags/tag335.xml"/><Relationship Id="rId16" Type="http://schemas.openxmlformats.org/officeDocument/2006/relationships/tags" Target="../tags/tag336.xml"/><Relationship Id="rId17" Type="http://schemas.openxmlformats.org/officeDocument/2006/relationships/tags" Target="../tags/tag337.xml"/><Relationship Id="rId18" Type="http://schemas.openxmlformats.org/officeDocument/2006/relationships/tags" Target="../tags/tag338.xml"/><Relationship Id="rId19" Type="http://schemas.openxmlformats.org/officeDocument/2006/relationships/tags" Target="../tags/tag339.xml"/><Relationship Id="rId20" Type="http://schemas.openxmlformats.org/officeDocument/2006/relationships/tags" Target="../tags/tag340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tags" Target="../tags/tag352.xml"/><Relationship Id="rId10" Type="http://schemas.openxmlformats.org/officeDocument/2006/relationships/tags" Target="../tags/tag353.xml"/><Relationship Id="rId11" Type="http://schemas.openxmlformats.org/officeDocument/2006/relationships/tags" Target="../tags/tag354.xml"/><Relationship Id="rId12" Type="http://schemas.openxmlformats.org/officeDocument/2006/relationships/tags" Target="../tags/tag355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tags" Target="../tags/tag364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企业管理的创造力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企业管理创造力的定义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企业管理创造力的来源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如何培养企业管理创造力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企业管理创造力的实践案例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未来企业管理创造力的挑战与机遇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企业管理创造力的定义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企业管理创造力的定义</a:t>
            </a:r>
            <a:endParaRPr altLang="en-US" lang="zh-CN"/>
          </a:p>
        </p:txBody>
      </p:sp>
      <p:sp>
        <p:nvSpPr>
          <p:cNvPr id="104890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企业管理创造力是一种综合性的能力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1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企业管理创造力包括创新思维、创新能力和创新实践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1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企业管理创造力是企业持续发展的核心动力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2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企业管理创造力需要不断培养和提升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创造力在企业管理中的重要性</a:t>
            </a:r>
            <a:endParaRPr altLang="en-US" lang="zh-CN"/>
          </a:p>
        </p:txBody>
      </p:sp>
      <p:sp>
        <p:nvSpPr>
          <p:cNvPr id="1048962" name="矩形: 圆角 4"/>
          <p:cNvSpPr/>
          <p:nvPr>
            <p:custDataLst>
              <p:tags r:id="rId1"/>
            </p:custDataLst>
          </p:nvPr>
        </p:nvSpPr>
        <p:spPr>
          <a:xfrm>
            <a:off x="838200" y="3290466"/>
            <a:ext cx="2456181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8964" name="正文"/>
          <p:cNvSpPr txBox="1"/>
          <p:nvPr>
            <p:custDataLst>
              <p:tags r:id="rId2"/>
            </p:custDataLst>
          </p:nvPr>
        </p:nvSpPr>
        <p:spPr>
          <a:xfrm>
            <a:off x="1001124" y="3487561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激发企业创新活力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8966" name="矩形: 圆角 4"/>
          <p:cNvSpPr/>
          <p:nvPr>
            <p:custDataLst>
              <p:tags r:id="rId3"/>
            </p:custDataLst>
          </p:nvPr>
        </p:nvSpPr>
        <p:spPr>
          <a:xfrm>
            <a:off x="8898350" y="329107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8968" name="正文"/>
          <p:cNvSpPr txBox="1"/>
          <p:nvPr>
            <p:custDataLst>
              <p:tags r:id="rId4"/>
            </p:custDataLst>
          </p:nvPr>
        </p:nvSpPr>
        <p:spPr>
          <a:xfrm>
            <a:off x="9061273" y="348817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增强企业社会责任感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8970" name="矩形: 圆角 4"/>
          <p:cNvSpPr/>
          <p:nvPr>
            <p:custDataLst>
              <p:tags r:id="rId5"/>
            </p:custDataLst>
          </p:nvPr>
        </p:nvSpPr>
        <p:spPr>
          <a:xfrm>
            <a:off x="3524917" y="329168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8972" name="正文"/>
          <p:cNvSpPr txBox="1"/>
          <p:nvPr>
            <p:custDataLst>
              <p:tags r:id="rId6"/>
            </p:custDataLst>
          </p:nvPr>
        </p:nvSpPr>
        <p:spPr>
          <a:xfrm>
            <a:off x="3688451" y="348878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提升企业核心竞争力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8974" name="矩形: 圆角 4"/>
          <p:cNvSpPr/>
          <p:nvPr>
            <p:custDataLst>
              <p:tags r:id="rId7"/>
            </p:custDataLst>
          </p:nvPr>
        </p:nvSpPr>
        <p:spPr>
          <a:xfrm>
            <a:off x="6211633" y="329229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8976" name="正文"/>
          <p:cNvSpPr txBox="1"/>
          <p:nvPr>
            <p:custDataLst>
              <p:tags r:id="rId8"/>
            </p:custDataLst>
          </p:nvPr>
        </p:nvSpPr>
        <p:spPr>
          <a:xfrm>
            <a:off x="6374557" y="348939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促进企业可持续发展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创造力与企业管理之间的关系</a:t>
            </a:r>
            <a:endParaRPr altLang="en-US" lang="zh-CN"/>
          </a:p>
        </p:txBody>
      </p:sp>
      <p:sp>
        <p:nvSpPr>
          <p:cNvPr id="104901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4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4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4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4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创造力是企业管理的重要元素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创造力与企业管理相互促进，共同发展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企业管理需要激发员工的创造力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创造力能够推动企业创新和发展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企业管理创造力的来源</a:t>
            </a:r>
            <a:endParaRPr altLang="en-US" lang="zh-CN"/>
          </a:p>
        </p:txBody>
      </p:sp>
      <p:sp>
        <p:nvSpPr>
          <p:cNvPr id="104909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员工创造力</a:t>
            </a:r>
            <a:endParaRPr altLang="en-US" lang="zh-CN"/>
          </a:p>
        </p:txBody>
      </p:sp>
      <p:sp>
        <p:nvSpPr>
          <p:cNvPr id="104914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员工创造力对企业发展的影响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员工是企业创造力的源泉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激发员工创造力的方法：提供培训、奖励机制等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培养员工创造力的措施：鼓励创新思维、提供实践机会等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组织文化创造力</a:t>
            </a:r>
            <a:endParaRPr altLang="en-US" lang="zh-CN"/>
          </a:p>
        </p:txBody>
      </p:sp>
      <p:sp>
        <p:nvSpPr>
          <p:cNvPr id="104920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1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1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1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1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组织文化创造力的重要性：激发员工创造力，促进企业创新发展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组织文化定义：组织内部共同遵循的价值观、信仰、行为准则等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组织文化创造力的表现：鼓励员工提出新想法、新方案，营造开放、包容的组织氛围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如何培养组织文化创造力：建立良好的沟通机制，鼓励员工参与决策，营造学习氛围等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战略决策创造力</a:t>
            </a:r>
            <a:endParaRPr altLang="en-US" lang="zh-CN"/>
          </a:p>
        </p:txBody>
      </p:sp>
      <p:sp>
        <p:nvSpPr>
          <p:cNvPr id="104925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战略决策创造力的定义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战略决策创造力的表现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7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战略决策创造力的重要性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战略决策创造力的来源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创新流程创造力</a:t>
            </a:r>
            <a:endParaRPr altLang="en-US" lang="zh-CN"/>
          </a:p>
        </p:txBody>
      </p:sp>
      <p:sp>
        <p:nvSpPr>
          <p:cNvPr id="104933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创新流程的定义和重要性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创新流程的构成要素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创新流程的实践方法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创新流程的评估与优化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如何培养企业管理创造力</a:t>
            </a:r>
            <a:endParaRPr altLang="en-US" lang="zh-CN"/>
          </a:p>
        </p:txBody>
      </p:sp>
      <p:sp>
        <p:nvSpPr>
          <p:cNvPr id="104939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建立开放的组织文化</a:t>
            </a:r>
            <a:endParaRPr altLang="en-US" lang="zh-CN"/>
          </a:p>
        </p:txBody>
      </p:sp>
      <p:sp>
        <p:nvSpPr>
          <p:cNvPr id="104944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鼓励员工提出新想法和意见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建立跨部门协作和沟通机制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培养员工的创新思维和解决问题的能力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营造包容失败和容忍失败的文化氛围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鼓励员工提出新想法和解决方案</a:t>
            </a:r>
            <a:endParaRPr altLang="en-US" lang="zh-CN"/>
          </a:p>
        </p:txBody>
      </p:sp>
      <p:sp>
        <p:nvSpPr>
          <p:cNvPr id="104950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建立开放的企业文化：鼓励员工敢于表达自己的想法，提供宽松的环境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设立创新奖励机制：对提出有价值新想法的员工给予奖励，激发员工的创造力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提供培训和支持：帮助员工提升创新能力，提供必要的培训和支持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建立跨部门合作：促进不同部门之间的交流与合作，共同寻找解决方案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实施创新战略决策</a:t>
            </a:r>
            <a:endParaRPr altLang="en-US" lang="zh-CN"/>
          </a:p>
        </p:txBody>
      </p:sp>
      <p:sp>
        <p:nvSpPr>
          <p:cNvPr id="1049558" name="圆角矩形 30"/>
          <p:cNvSpPr/>
          <p:nvPr>
            <p:custDataLst>
              <p:tags r:id="rId1"/>
            </p:custDataLst>
          </p:nvPr>
        </p:nvSpPr>
        <p:spPr>
          <a:xfrm>
            <a:off x="3037053" y="1364400"/>
            <a:ext cx="6441014" cy="9040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560" name="圆角矩形 65"/>
          <p:cNvSpPr/>
          <p:nvPr>
            <p:custDataLst>
              <p:tags r:id="rId2"/>
            </p:custDataLst>
          </p:nvPr>
        </p:nvSpPr>
        <p:spPr>
          <a:xfrm>
            <a:off x="3037053" y="2341699"/>
            <a:ext cx="6441014" cy="9040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562" name="圆角矩形 72"/>
          <p:cNvSpPr/>
          <p:nvPr>
            <p:custDataLst>
              <p:tags r:id="rId3"/>
            </p:custDataLst>
          </p:nvPr>
        </p:nvSpPr>
        <p:spPr>
          <a:xfrm>
            <a:off x="3037053" y="3318999"/>
            <a:ext cx="6441014" cy="9040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564" name="圆角矩形 78"/>
          <p:cNvSpPr/>
          <p:nvPr>
            <p:custDataLst>
              <p:tags r:id="rId4"/>
            </p:custDataLst>
          </p:nvPr>
        </p:nvSpPr>
        <p:spPr>
          <a:xfrm>
            <a:off x="3037053" y="4296298"/>
            <a:ext cx="6441014" cy="9040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566" name="圆角矩形 84"/>
          <p:cNvSpPr/>
          <p:nvPr>
            <p:custDataLst>
              <p:tags r:id="rId5"/>
            </p:custDataLst>
          </p:nvPr>
        </p:nvSpPr>
        <p:spPr>
          <a:xfrm>
            <a:off x="3037053" y="5273598"/>
            <a:ext cx="6441014" cy="9040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568" name="圆角矩形 35"/>
          <p:cNvSpPr/>
          <p:nvPr>
            <p:custDataLst>
              <p:tags r:id="rId6"/>
            </p:custDataLst>
          </p:nvPr>
        </p:nvSpPr>
        <p:spPr>
          <a:xfrm>
            <a:off x="2714544" y="1534817"/>
            <a:ext cx="1553295" cy="563169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0" name="圆角矩形 35"/>
          <p:cNvSpPr/>
          <p:nvPr>
            <p:custDataLst>
              <p:tags r:id="rId7"/>
            </p:custDataLst>
          </p:nvPr>
        </p:nvSpPr>
        <p:spPr>
          <a:xfrm>
            <a:off x="2714544" y="5444015"/>
            <a:ext cx="1553295" cy="563169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2" name="圆角矩形 35"/>
          <p:cNvSpPr/>
          <p:nvPr>
            <p:custDataLst>
              <p:tags r:id="rId8"/>
            </p:custDataLst>
          </p:nvPr>
        </p:nvSpPr>
        <p:spPr>
          <a:xfrm>
            <a:off x="2714544" y="4466715"/>
            <a:ext cx="1553295" cy="563169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4" name="圆角矩形 35"/>
          <p:cNvSpPr/>
          <p:nvPr>
            <p:custDataLst>
              <p:tags r:id="rId9"/>
            </p:custDataLst>
          </p:nvPr>
        </p:nvSpPr>
        <p:spPr>
          <a:xfrm>
            <a:off x="2714544" y="3489416"/>
            <a:ext cx="1553295" cy="563169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6" name="圆角矩形 35"/>
          <p:cNvSpPr/>
          <p:nvPr>
            <p:custDataLst>
              <p:tags r:id="rId10"/>
            </p:custDataLst>
          </p:nvPr>
        </p:nvSpPr>
        <p:spPr>
          <a:xfrm>
            <a:off x="2714544" y="2512116"/>
            <a:ext cx="1553295" cy="563169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8" name="文本框 4"/>
          <p:cNvSpPr txBox="1"/>
          <p:nvPr>
            <p:custDataLst>
              <p:tags r:id="rId11"/>
            </p:custDataLst>
          </p:nvPr>
        </p:nvSpPr>
        <p:spPr>
          <a:xfrm>
            <a:off x="4470018" y="2386900"/>
            <a:ext cx="4800984" cy="813602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鼓励员工提出创新想法：建立开放、包容的文化，鼓励员工提出新的想法和建议，激发创造力和创新精神。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580" name="文本框 5"/>
          <p:cNvSpPr txBox="1"/>
          <p:nvPr>
            <p:custDataLst>
              <p:tags r:id="rId12"/>
            </p:custDataLst>
          </p:nvPr>
        </p:nvSpPr>
        <p:spPr>
          <a:xfrm>
            <a:off x="4470018" y="3364199"/>
            <a:ext cx="4800984" cy="813602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制定创新计划：根据创新目标，制定详细的创新计划，包括时间表、资源分配、风险评估等，确保创新的顺利进行。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582" name="文本框 10"/>
          <p:cNvSpPr txBox="1"/>
          <p:nvPr>
            <p:custDataLst>
              <p:tags r:id="rId13"/>
            </p:custDataLst>
          </p:nvPr>
        </p:nvSpPr>
        <p:spPr>
          <a:xfrm>
            <a:off x="4470018" y="4341499"/>
            <a:ext cx="4800984" cy="813602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实施创新计划：按照计划逐步推进创新项目，确保每个阶段都有明确的成果和目标，及时调整计划以适应变化。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584" name="文本框 11"/>
          <p:cNvSpPr txBox="1"/>
          <p:nvPr>
            <p:custDataLst>
              <p:tags r:id="rId14"/>
            </p:custDataLst>
          </p:nvPr>
        </p:nvSpPr>
        <p:spPr>
          <a:xfrm>
            <a:off x="4470018" y="5318798"/>
            <a:ext cx="4800984" cy="813602"/>
          </a:xfrm>
          <a:prstGeom prst="rect"/>
          <a:noFill/>
        </p:spPr>
        <p:txBody>
          <a:bodyPr anchor="ctr" anchorCtr="0" rtlCol="0" wrap="square">
            <a:normAutofit lnSpcReduction="10000"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评估创新效果：对创新项目的效果进行评估，包括市场反馈、财务指标等，以确定创新的成功与否，并总结经验教训。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586" name="文本框 12"/>
          <p:cNvSpPr txBox="1"/>
          <p:nvPr>
            <p:custDataLst>
              <p:tags r:id="rId15"/>
            </p:custDataLst>
          </p:nvPr>
        </p:nvSpPr>
        <p:spPr>
          <a:xfrm>
            <a:off x="4470018" y="1409600"/>
            <a:ext cx="4800984" cy="813602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明确创新目标：制定清晰、具体、可衡量的创新目标，确保团队成员对创新方向有共同的理解。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优化创新流程</a:t>
            </a:r>
            <a:endParaRPr altLang="en-US" lang="zh-CN"/>
          </a:p>
        </p:txBody>
      </p:sp>
      <p:sp>
        <p:nvSpPr>
          <p:cNvPr id="104962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明确创新目标：制定清晰、具体的创新目标，确保团队成员对创新方向有共同的理解。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简化流程：减少繁琐的审批和决策环节，降低创新成本，提高创新效率。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4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容错机制：建立容错机制，鼓励员工尝试新的想法和方法，为创新提供宽松的环境。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跨部门协作：鼓励不同部门之间的合作，打破信息壁垒，促进创新思维的碰撞与融合。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企业管理创造力的实践案例</a:t>
            </a:r>
            <a:endParaRPr altLang="en-US" lang="zh-CN"/>
          </a:p>
        </p:txBody>
      </p:sp>
      <p:sp>
        <p:nvSpPr>
          <p:cNvPr id="104969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成功企业的创造力实践案例</a:t>
            </a:r>
            <a:endParaRPr altLang="en-US" lang="zh-CN"/>
          </a:p>
        </p:txBody>
      </p:sp>
      <p:sp>
        <p:nvSpPr>
          <p:cNvPr id="104974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苹果公司：以创新为核心，不断推出具有颠覆性的产品，如iPhone、iPad等，引领行业潮流。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阿里巴巴：通过电子商务平台的创新，改变了传统商业模式，为中小企业提供了更广阔的发展空间。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特斯拉：以电动汽车为核心，通过技术创新和生产方式的改变，实现了对传统汽车产业的颠覆。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华为：在通信领域不断推出新技术和新产品，如5G技术、云计算等，为全球通信行业树立了新的标杆。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失败企业的创造力实践案例</a:t>
            </a:r>
            <a:endParaRPr altLang="en-US" lang="zh-CN"/>
          </a:p>
        </p:txBody>
      </p:sp>
      <p:sp>
        <p:nvSpPr>
          <p:cNvPr id="104979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失败原因：缺乏对项目管理的深入理解和实践经验，以及缺乏足够的资源和支持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案例名称：某互联网公司的项目管理创新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案例描述：该公司在项目管理中引入了敏捷方法，但由于缺乏足够的资源和支持，最终导致了项目的失败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教训总结：企业需要充分了解项目管理的本质和实践经验，同时需要提供足够的资源和支持，才能确保项目的成功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比较分析成功和失败企业的创造力实践案例</a:t>
            </a:r>
            <a:endParaRPr altLang="en-US" lang="zh-CN"/>
          </a:p>
        </p:txBody>
      </p:sp>
      <p:sp>
        <p:nvSpPr>
          <p:cNvPr id="104985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5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6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成功企业的创造力实践案例：介绍一家在企业管理方面具有创造力的成功企业，分析其创造力实践的特点和优势。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6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6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失败企业的创造力实践案例：介绍一家在企业管理方面缺乏创造力的失败企业，分析其创造力实践的不足和教训。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7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7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比较分析：比较成功和失败企业在创造力实践方面的异同点，分析其背后的原因和影响因素。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7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7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结论与启示：总结比较分析的结果，提出对企业管理的创造力实践的启示和建议。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未来企业管理创造力的挑战与机遇</a:t>
            </a:r>
            <a:endParaRPr altLang="en-US" lang="zh-CN"/>
          </a:p>
        </p:txBody>
      </p:sp>
      <p:sp>
        <p:nvSpPr>
          <p:cNvPr id="104991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未来企业管理创造力的挑战</a:t>
            </a:r>
            <a:endParaRPr altLang="en-US" lang="zh-CN"/>
          </a:p>
        </p:txBody>
      </p:sp>
      <p:sp>
        <p:nvSpPr>
          <p:cNvPr id="1049966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p>
            <a:r>
              <a:rPr altLang="en-US" lang="zh-CN"/>
              <a:t>技术变革带来的挑战：人工智能、大数据等技术的快速发展对企业管理模式提出了新的要求</a:t>
            </a:r>
            <a:endParaRPr altLang="en-US" lang="zh-CN"/>
          </a:p>
          <a:p>
            <a:r>
              <a:rPr altLang="en-US" lang="zh-CN"/>
              <a:t>全球化竞争的挑战：跨国企业的竞争日益激烈，需要不断提升企业的全球竞争力</a:t>
            </a:r>
            <a:endParaRPr altLang="en-US" lang="zh-CN"/>
          </a:p>
          <a:p>
            <a:r>
              <a:rPr altLang="en-US" lang="zh-CN"/>
              <a:t>人才短缺的挑战：具备创新思维和创造力的人才短缺，需要加强人才培养和引进</a:t>
            </a:r>
            <a:endParaRPr altLang="en-US" lang="zh-CN"/>
          </a:p>
          <a:p>
            <a:r>
              <a:rPr altLang="en-US" lang="zh-CN"/>
              <a:t>组织文化创新的挑战：传统的组织文化难以适应新时代的发展需求，需要加强组织文化的创新  未来企业管理创造力的机遇</a:t>
            </a:r>
            <a:endParaRPr altLang="en-US" lang="zh-CN"/>
          </a:p>
          <a:p>
            <a:pPr lvl="1"/>
            <a:r>
              <a:rPr altLang="en-US" lang="zh-CN"/>
              <a:t>未来企业管理创造力的机遇</a:t>
            </a:r>
            <a:endParaRPr altLang="en-US" lang="zh-CN"/>
          </a:p>
          <a:p>
            <a:r>
              <a:rPr altLang="en-US" lang="zh-CN"/>
              <a:t>技术创新带来的机遇：利用先进的技术手段提高企业管理效率和创新能力</a:t>
            </a:r>
            <a:endParaRPr altLang="en-US" lang="zh-CN"/>
          </a:p>
          <a:p>
            <a:r>
              <a:rPr altLang="en-US" lang="zh-CN"/>
              <a:t>全球化合作带来的机遇：通过全球化合作拓展企业业务范围和提升品牌影响力</a:t>
            </a:r>
            <a:endParaRPr altLang="en-US" lang="zh-CN"/>
          </a:p>
          <a:p>
            <a:r>
              <a:rPr altLang="en-US" lang="zh-CN"/>
              <a:t>人才培养带来的机遇：通过人才培养和引进为企业发展提供强有力的人才保障</a:t>
            </a:r>
            <a:endParaRPr altLang="en-US" lang="zh-CN"/>
          </a:p>
          <a:p>
            <a:r>
              <a:rPr altLang="en-US" lang="zh-CN"/>
              <a:t>组织文化创新带来的机遇：通过组织文化创新激发员工的创造力和工作热情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未来企业管理创造力的机遇</a:t>
            </a:r>
            <a:endParaRPr altLang="en-US" lang="zh-CN"/>
          </a:p>
        </p:txBody>
      </p:sp>
      <p:sp>
        <p:nvSpPr>
          <p:cNvPr id="105000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数字化转型：利用大数据、人工智能等技术提升管理效率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全球化视野：拓展国际市场，寻求更广阔的发展空间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创新驱动：鼓励员工提出新想法，培养创新思维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可持续发展：关注环保、社会责任等方面，实现长期发展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7500"/>
          </a:bodyPr>
          <a:p>
            <a:r>
              <a:rPr altLang="en-US" lang="zh-CN"/>
              <a:t>如何应对未来企业管理创造力的挑战和抓住机遇</a:t>
            </a:r>
            <a:endParaRPr altLang="en-US" lang="zh-CN"/>
          </a:p>
        </p:txBody>
      </p:sp>
      <p:sp>
        <p:nvSpPr>
          <p:cNvPr id="105004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了解未来企业管理创造力的趋势和挑战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建立开放、包容的企业文化，鼓励员工提出新想法和解决方案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6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加强企业间的合作与交流，共同应对挑战并抓住机遇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培养企业员工的创造力和创新能力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  <p:sp>
        <p:nvSpPr>
          <p:cNvPr id="105011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对企业管理创造力的总结与评价</a:t>
            </a:r>
            <a:endParaRPr altLang="en-US" lang="zh-CN"/>
          </a:p>
        </p:txBody>
      </p:sp>
      <p:sp>
        <p:nvSpPr>
          <p:cNvPr id="105017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总结：企业管理创造力是企业发展的核心动力，需要不断激发和提升。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评价：企业管理创造力需要具备开放、包容、创新和跨界思维，以应对不断变化的市场环境和企业需求。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建议：企业应注重培养员工的创造力，建立创新文化，鼓励员工提出新思路和新方法，以推动企业的持续发展。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未来展望：随着科技的不断进步和市场需求的不断变化，企业管理创造力将更加重要。企业需要不断适应新的市场环境，加强创新能力，以实现可持续发展。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对未来企业管理创造力的建议与展望</a:t>
            </a:r>
            <a:endParaRPr altLang="en-US" lang="zh-CN"/>
          </a:p>
        </p:txBody>
      </p:sp>
      <p:sp>
        <p:nvSpPr>
          <p:cNvPr id="1050228" name="正文"/>
          <p:cNvSpPr txBox="1"/>
          <p:nvPr>
            <p:custDataLst>
              <p:tags r:id="rId1"/>
            </p:custDataLst>
          </p:nvPr>
        </p:nvSpPr>
        <p:spPr>
          <a:xfrm>
            <a:off x="2847421" y="136440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培养创新思维：鼓励员工提出新想法，激发创造力和创新精神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正文"/>
          <p:cNvSpPr txBox="1"/>
          <p:nvPr>
            <p:custDataLst>
              <p:tags r:id="rId2"/>
            </p:custDataLst>
          </p:nvPr>
        </p:nvSpPr>
        <p:spPr>
          <a:xfrm>
            <a:off x="2847421" y="235297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建立学习型组织：持续学习，不断更新知识和技能，提高企业整体竞争力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2" name="正文"/>
          <p:cNvSpPr txBox="1"/>
          <p:nvPr>
            <p:custDataLst>
              <p:tags r:id="rId3"/>
            </p:custDataLst>
          </p:nvPr>
        </p:nvSpPr>
        <p:spPr>
          <a:xfrm>
            <a:off x="2847421" y="334153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跨界合作与协同：与其他行业、企业进行合作，共同推动创新发展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4" name="正文"/>
          <p:cNvSpPr txBox="1"/>
          <p:nvPr>
            <p:custDataLst>
              <p:tags r:id="rId4"/>
            </p:custDataLst>
          </p:nvPr>
        </p:nvSpPr>
        <p:spPr>
          <a:xfrm>
            <a:off x="2847421" y="433010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关注社会责任：积极履行社会责任，推动可持续发展，赢得社会认可和尊重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6" name="正文"/>
          <p:cNvSpPr txBox="1"/>
          <p:nvPr>
            <p:custDataLst>
              <p:tags r:id="rId5"/>
            </p:custDataLst>
          </p:nvPr>
        </p:nvSpPr>
        <p:spPr>
          <a:xfrm>
            <a:off x="2847421" y="531867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拥抱数字化转型：利用先进技术，提高企业管理效率和创新能力，适应未来市场需求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0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272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274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60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19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4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4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4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4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4*l_h_i*1_5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4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4*l_h_a*1_5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4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4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4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4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4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4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78_4*l_h_f*1_5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4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81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16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43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64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2023-12-19T12:10:46Z</dcterms:created>
  <dcterms:modified xsi:type="dcterms:W3CDTF">2023-12-19T12:10:46Z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4425d174006c4bd7be4093320888abee_21</vt:lpwstr>
  </property>
</Properties>
</file>