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09" r:id="rId1"/>
    <p:sldMasterId id="2147503246" r:id="rId2"/>
  </p:sldMasterIdLst>
  <p:notesMasterIdLst>
    <p:notesMasterId r:id="rId3"/>
  </p:notesMasterIdLst>
  <p:sldIdLst>
    <p:sldId id="9704" r:id="rId4"/>
    <p:sldId id="9707" r:id="rId5"/>
    <p:sldId id="9710" r:id="rId6"/>
    <p:sldId id="9713" r:id="rId7"/>
    <p:sldId id="9719" r:id="rId9"/>
    <p:sldId id="9722" r:id="rId10"/>
    <p:sldId id="9725" r:id="rId11"/>
    <p:sldId id="9731" r:id="rId13"/>
    <p:sldId id="9734" r:id="rId14"/>
    <p:sldId id="9737" r:id="rId15"/>
    <p:sldId id="9740" r:id="rId16"/>
    <p:sldId id="9743" r:id="rId17"/>
    <p:sldId id="9749" r:id="rId19"/>
    <p:sldId id="9752" r:id="rId20"/>
    <p:sldId id="9755" r:id="rId21"/>
    <p:sldId id="9758" r:id="rId22"/>
    <p:sldId id="9764" r:id="rId24"/>
    <p:sldId id="9767" r:id="rId25"/>
    <p:sldId id="9770" r:id="rId26"/>
    <p:sldId id="9773" r:id="rId27"/>
    <p:sldId id="9779" r:id="rId29"/>
    <p:sldId id="9782" r:id="rId30"/>
    <p:sldId id="9785" r:id="rId31"/>
    <p:sldId id="978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10" r:id="rId1"/>
    <p:sldLayoutId id="2147503211" r:id="rId2"/>
    <p:sldLayoutId id="2147503212" r:id="rId3"/>
    <p:sldLayoutId id="2147503213" r:id="rId4"/>
    <p:sldLayoutId id="2147503214" r:id="rId5"/>
    <p:sldLayoutId id="2147503215" r:id="rId6"/>
    <p:sldLayoutId id="2147503216" r:id="rId7"/>
    <p:sldLayoutId id="2147503217" r:id="rId8"/>
    <p:sldLayoutId id="2147503218" r:id="rId9"/>
    <p:sldLayoutId id="2147503219" r:id="rId10"/>
    <p:sldLayoutId id="21475032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247" r:id="rId1"/>
    <p:sldLayoutId id="2147503248" r:id="rId2"/>
    <p:sldLayoutId id="2147503249" r:id="rId3"/>
    <p:sldLayoutId id="2147503250" r:id="rId4"/>
    <p:sldLayoutId id="2147503251" r:id="rId5"/>
    <p:sldLayoutId id="2147503252" r:id="rId6"/>
    <p:sldLayoutId id="2147503253" r:id="rId7"/>
    <p:sldLayoutId id="2147503254" r:id="rId8"/>
    <p:sldLayoutId id="2147503255" r:id="rId9"/>
    <p:sldLayoutId id="2147503256" r:id="rId10"/>
    <p:sldLayoutId id="21475032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tags" Target="../tags/tag309.xml"/><Relationship Id="rId22" Type="http://schemas.openxmlformats.org/officeDocument/2006/relationships/tags" Target="../tags/tag310.xml"/><Relationship Id="rId23" Type="http://schemas.openxmlformats.org/officeDocument/2006/relationships/tags" Target="../tags/tag311.xml"/><Relationship Id="rId24" Type="http://schemas.openxmlformats.org/officeDocument/2006/relationships/tags" Target="../tags/tag312.xml"/><Relationship Id="rId25" Type="http://schemas.openxmlformats.org/officeDocument/2006/relationships/tags" Target="../tags/tag313.xml"/><Relationship Id="rId26" Type="http://schemas.openxmlformats.org/officeDocument/2006/relationships/tags" Target="../tags/tag314.xml"/><Relationship Id="rId27" Type="http://schemas.openxmlformats.org/officeDocument/2006/relationships/tags" Target="../tags/tag315.xml"/><Relationship Id="rId28" Type="http://schemas.openxmlformats.org/officeDocument/2006/relationships/tags" Target="../tags/tag316.xml"/><Relationship Id="rId29" Type="http://schemas.openxmlformats.org/officeDocument/2006/relationships/tags" Target="../tags/tag31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企业社会责任与可持续发展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企业社会责任概述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企业社会责任实践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可持续发展理念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企业社会责任与可持续发展的关系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企业社会责任与可持续发展的未来展望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定义与内涵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企业社会责任的概念定义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企业社会责任的内涵与外延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企业社会责任与可持续发展的关系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企业社会责任实践的意义与价值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企业社会责任的重要性</a:t>
            </a:r>
            <a:endParaRPr altLang="en-US" lang="zh-CN"/>
          </a:p>
        </p:txBody>
      </p:sp>
      <p:sp>
        <p:nvSpPr>
          <p:cNvPr id="1049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提升企业形象和声誉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符合社会道德和伦理标准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环保责任</a:t>
            </a:r>
            <a:endParaRPr altLang="en-US" lang="zh-CN"/>
          </a:p>
        </p:txBody>
      </p:sp>
      <p:sp>
        <p:nvSpPr>
          <p:cNvPr id="10491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节能减排：企业采取有效措施降低能源消耗和减少排放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绿色办公：企业推广绿色办公理念，减少纸张浪费和电子设备能耗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循环经济：企业通过循环利用资源，提高资源利用效率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绿色生产：采用环保材料和工艺，减少对环境的影响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</a:t>
            </a:r>
            <a:endParaRPr altLang="en-US" lang="zh-CN"/>
          </a:p>
        </p:txBody>
      </p:sp>
      <p:sp>
        <p:nvSpPr>
          <p:cNvPr id="10492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企业参与公益事业的方式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企业在公益事业中的角色和责任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公益事业对企业形象和品牌的影响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成功的企业公益事业案例介绍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</a:t>
            </a:r>
            <a:endParaRPr altLang="en-US" lang="zh-CN"/>
          </a:p>
        </p:txBody>
      </p:sp>
      <p:sp>
        <p:nvSpPr>
          <p:cNvPr id="10492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员工招聘与培训：关注员工成长，提供良好的工作环境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员工关怀计划：关注员工身心健康，提供心理辅导和关怀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员工参与决策：鼓励员工参与企业决策，增强员工归属感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福利待遇：保障员工合法权益，提高员工满意度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社区贡献</a:t>
            </a:r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社区参与：企业通过支持当地社区项目、提供就业机会等方式回馈社会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公益事业：企业积极参与公益事业，如捐赠资金、支持志愿者活动等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环保行动：企业采取环保措施，减少对环境的影响，促进可持续发展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社区合作：企业与当地社区建立合作关系，共同推动社区发展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可持续发展理念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可持续发展的定义与内涵</a:t>
            </a:r>
            <a:endParaRPr altLang="en-US" lang="zh-CN"/>
          </a:p>
        </p:txBody>
      </p:sp>
      <p:sp>
        <p:nvSpPr>
          <p:cNvPr id="10494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内涵：包括经济、社会和环境三个方面的协调统一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定义：指在满足当前世代需求的同时，不危及子孙后代满足其需求的能力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原则：公平性、持续性、共同性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意义：实现人类社会的可持续发展，保护生态环境，促进经济繁荣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可持续发展的重要性</a:t>
            </a:r>
            <a:endParaRPr altLang="en-US" lang="zh-CN"/>
          </a:p>
        </p:txBody>
      </p:sp>
      <p:sp>
        <p:nvSpPr>
          <p:cNvPr id="10495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保护环境：减少对自然资源的过度消耗，降低对环境的破坏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促进经济：通过创新和绿色发展，提高经济效益和竞争力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保障社会福利：提供更好的教育、医疗、就业等社会服务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推动全球合作：加强国际合作，共同应对全球性挑战，实现共赢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可持续发展与环境保护的关系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可持续发展需要采取措施减少对环境的负面影响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环境保护对于实现可持续发展具有重要意义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可持续发展理念强调环境保护与经济发展相结合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环境保护是可持续发展的重要组成部分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企业社会责任与可持续发展的关系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企业社会责任是可持续发展的重要组成部分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企业社会责任与可持续发展相互促进，企业通过履行社会责任可以推动可持续发展，而可持续发展又为企业提供了更好的发展环境和机遇。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企业社会责任是企业对社会的承诺和责任，旨在实现经济、社会和环境的综合可持续发展。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可持续发展是企业社会责任的核心目标之一，它要求企业在发展过程中关注环境、社会和经济效益的平衡。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企业社会责任与可持续发展的关系不仅体现在企业的经营实践中，还涉及到企业的战略规划、组织架构、企业文化等多个方面。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企业社会责任实践对可持续发展的推动作用</a:t>
            </a:r>
            <a:endParaRPr altLang="en-US" lang="zh-CN"/>
          </a:p>
        </p:txBody>
      </p:sp>
      <p:sp>
        <p:nvSpPr>
          <p:cNvPr id="10497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促进环境保护：通过减少污染、节约能源等措施，降低对环境的影响</a:t>
            </a:r>
            <a:endParaRPr altLang="en-US" lang="zh-CN"/>
          </a:p>
          <a:p>
            <a:r>
              <a:rPr altLang="en-US" lang="zh-CN"/>
              <a:t>推动社会进步：积极参与公益事业，提高员工福利，促进社会和谐发展</a:t>
            </a:r>
            <a:endParaRPr altLang="en-US" lang="zh-CN"/>
          </a:p>
          <a:p>
            <a:r>
              <a:rPr altLang="en-US" lang="zh-CN"/>
              <a:t>提升企业形象：履行社会责任，赢得社会认可，提升企业品牌形象</a:t>
            </a:r>
            <a:endParaRPr altLang="en-US" lang="zh-CN"/>
          </a:p>
          <a:p>
            <a:r>
              <a:rPr altLang="en-US" lang="zh-CN"/>
              <a:t>增强企业竞争力：通过可持续发展战略，提高产品质量和服务水平，增强企业竞争力 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了解背景：了解诗人的人生经历、时代背景等，有助于理解诗歌内涵</a:t>
            </a:r>
            <a:endParaRPr altLang="en-US" lang="zh-CN"/>
          </a:p>
          <a:p>
            <a:r>
              <a:rPr altLang="en-US" lang="zh-CN"/>
              <a:t>品味语言：分析诗歌的语言特点，如修辞手法、意象等，感受诗歌的美感</a:t>
            </a:r>
            <a:endParaRPr altLang="en-US" lang="zh-CN"/>
          </a:p>
          <a:p>
            <a:r>
              <a:rPr altLang="en-US" lang="zh-CN"/>
              <a:t>感受意境：通过想象和联想，感受诗歌所营造的意境，体会诗人的情感</a:t>
            </a:r>
            <a:endParaRPr altLang="en-US" lang="zh-CN"/>
          </a:p>
          <a:p>
            <a:r>
              <a:rPr altLang="en-US" lang="zh-CN"/>
              <a:t>领悟哲理：挖掘诗歌所蕴含的哲理思想，提升对人生的认识和理解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可持续发展对企业社会责任的促进和提升作用</a:t>
            </a:r>
            <a:endParaRPr altLang="en-US" lang="zh-CN"/>
          </a:p>
        </p:txBody>
      </p:sp>
      <p:sp>
        <p:nvSpPr>
          <p:cNvPr id="10497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可持续发展是企业社会责任的核心内容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可持续发展推动企业社会责任的未来发展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可持续发展提升企业社会责任的履行效果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可持续发展促进企业社会责任的履行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企业社会责任与可持续发展的未来展望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企业社会责任的未来发展趋势</a:t>
            </a:r>
            <a:endParaRPr altLang="en-US" lang="zh-CN"/>
          </a:p>
        </p:txBody>
      </p:sp>
      <p:sp>
        <p:nvSpPr>
          <p:cNvPr id="10499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企业社会责任与可持续发展将更加紧密结合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可持续发展成为企业社会责任的核心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多元化、包容性和可持续性成为企业社会责任的重要指标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区块链技术等新兴科技将为企业社会责任提供更多可能性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可持续发展的未来挑战与机遇</a:t>
            </a:r>
            <a:endParaRPr altLang="en-US" lang="zh-CN"/>
          </a:p>
        </p:txBody>
      </p:sp>
      <p:sp>
        <p:nvSpPr>
          <p:cNvPr id="10499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挑战：资源短缺、环境污染、气候变化等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未来展望：实现经济、社会和环境的和谐发展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企业社会责任：积极参与环保事业，推动可持续发展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机遇：技术创新、绿色发展、循环经济等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企业如何更好地履行社会责任并推动可持续发展</a:t>
            </a:r>
            <a:endParaRPr altLang="en-US" lang="zh-CN"/>
          </a:p>
        </p:txBody>
      </p:sp>
      <p:sp>
        <p:nvSpPr>
          <p:cNvPr id="105007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制定明确的企业社会责任战略和计划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加强供应链管理，推动可持续发展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关注环境保护，减少对环境的影响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积极参与公益事业，回馈社会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加强员工培训，提高员工的社会责任意识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建立良好的企业形象，提高品牌价值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2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2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2023-12-19T17:02:04Z</dcterms:created>
  <dcterms:modified xsi:type="dcterms:W3CDTF">2023-12-19T17:02:04Z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c5aabfc26d9248de887f4e74d26db922_21</vt:lpwstr>
  </property>
</Properties>
</file>