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13" r:id="rId1"/>
    <p:sldMasterId id="2147485750" r:id="rId2"/>
  </p:sldMasterIdLst>
  <p:notesMasterIdLst>
    <p:notesMasterId r:id="rId3"/>
  </p:notesMasterIdLst>
  <p:sldIdLst>
    <p:sldId id="1162" r:id="rId4"/>
    <p:sldId id="1167" r:id="rId5"/>
    <p:sldId id="1171" r:id="rId6"/>
    <p:sldId id="1174" r:id="rId7"/>
    <p:sldId id="1177" r:id="rId8"/>
    <p:sldId id="1180" r:id="rId9"/>
    <p:sldId id="1183" r:id="rId10"/>
    <p:sldId id="1186" r:id="rId11"/>
    <p:sldId id="1189" r:id="rId12"/>
    <p:sldId id="1192" r:id="rId13"/>
    <p:sldId id="1195" r:id="rId14"/>
    <p:sldId id="1198" r:id="rId15"/>
    <p:sldId id="1201" r:id="rId16"/>
    <p:sldId id="1204" r:id="rId17"/>
    <p:sldId id="1207" r:id="rId18"/>
    <p:sldId id="1210" r:id="rId19"/>
    <p:sldId id="1213" r:id="rId20"/>
    <p:sldId id="1216" r:id="rId21"/>
    <p:sldId id="1219" r:id="rId22"/>
    <p:sldId id="1222" r:id="rId23"/>
    <p:sldId id="1225" r:id="rId24"/>
    <p:sldId id="1228" r:id="rId25"/>
    <p:sldId id="1231" r:id="rId26"/>
    <p:sldId id="123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14" r:id="rId1"/>
    <p:sldLayoutId id="2147485715" r:id="rId2"/>
    <p:sldLayoutId id="2147485716" r:id="rId3"/>
    <p:sldLayoutId id="2147485717" r:id="rId4"/>
    <p:sldLayoutId id="2147485718" r:id="rId5"/>
    <p:sldLayoutId id="2147485719" r:id="rId6"/>
    <p:sldLayoutId id="2147485720" r:id="rId7"/>
    <p:sldLayoutId id="2147485721" r:id="rId8"/>
    <p:sldLayoutId id="2147485722" r:id="rId9"/>
    <p:sldLayoutId id="2147485723" r:id="rId10"/>
    <p:sldLayoutId id="21474857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51" r:id="rId1"/>
    <p:sldLayoutId id="2147485752" r:id="rId2"/>
    <p:sldLayoutId id="2147485753" r:id="rId3"/>
    <p:sldLayoutId id="2147485754" r:id="rId4"/>
    <p:sldLayoutId id="2147485755" r:id="rId5"/>
    <p:sldLayoutId id="2147485756" r:id="rId6"/>
    <p:sldLayoutId id="2147485757" r:id="rId7"/>
    <p:sldLayoutId id="2147485758" r:id="rId8"/>
    <p:sldLayoutId id="2147485759" r:id="rId9"/>
    <p:sldLayoutId id="2147485760" r:id="rId10"/>
    <p:sldLayoutId id="21474857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学校双减对校园安全教育的影响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双减政策的背景和意义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双减政策对校园安全教育的影响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学校如何应对双减政策下的校园安全教育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双减政策下校园安全教育的改进措施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双减政策下校园安全教育的未来展望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教育焦虑：家长对子女的教育期望过高，导致过度竞争和压力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国家政策导向：政府为了减轻学生和家庭的负担，促进教育公平而出台双减政策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教育资源不均衡：不同地区、学校之间的教育资源差距较大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学生负担过重：学生在学习上过度投入，身心俱疲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推进教育公平，实现教育资源均衡分配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深化教育改革，探索素质教育新路径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提高教育质量，增强学生综合素质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09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双减政策对校园安全教育的影响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校园安全教育的重要性</a:t>
            </a:r>
            <a:endParaRPr altLang="en-US" lang="zh-CN"/>
          </a:p>
        </p:txBody>
      </p:sp>
      <p:sp>
        <p:nvSpPr>
          <p:cNvPr id="1049142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44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46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48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50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52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54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156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保障学生生命安全：校园安全教育旨在预防和减少校园安全事故的发生，保障学生的生命安全。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60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2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提高学生安全意识：通过校园安全教育，学生可以了解安全知识和技能，提高自身的安全意识，避免不必要的伤害。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64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6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促进学校安全管理：校园安全教育是学校安全管理的重要组成部分，通过加强安全教育和管理，可以营造一个更加安全、和谐的校园环境。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68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0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推动社会安全意识的提高：校园安全教育不仅关乎学校和学生的安全，也关乎整个社会的安全意识和文化。通过校园安全教育的推广和实践，可以推动社会安全意识的提高。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2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双减政策对校园安全教育的挑战</a:t>
            </a:r>
            <a:endParaRPr altLang="en-US" lang="zh-CN"/>
          </a:p>
        </p:txBody>
      </p:sp>
      <p:sp>
        <p:nvSpPr>
          <p:cNvPr id="10492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需要学校和家长共同配合，加强安全教育，提高学生自我保护意识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需要重新审视校园安全教育体系，完善相关制度，确保学生安全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减少作业和校外培训，可能导致学生课余时间增多，增加校园安全隐患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对教师提出更高要求，需要关注学生心理健康和行为习惯，保障学生安全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双减政策对校园安全教育的机遇</a:t>
            </a:r>
            <a:endParaRPr altLang="en-US" lang="zh-CN"/>
          </a:p>
        </p:txBody>
      </p:sp>
      <p:sp>
        <p:nvSpPr>
          <p:cNvPr id="10492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强化学校安全管理，提升应对突发事件的能力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减少学生课业负担，提高校园安全意识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增加学生课外活动时间，减少事故风险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促进家校合作，共同维护校园安全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3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学校如何应对双减政策下的校园安全教育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强化安全意识教育</a:t>
            </a:r>
            <a:endParaRPr altLang="en-US" lang="zh-CN"/>
          </a:p>
        </p:txBody>
      </p:sp>
      <p:sp>
        <p:nvSpPr>
          <p:cNvPr id="10493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定期开展安全演练和模拟演练，提高学生应对突发事件的能力。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学校应加强安全意识教育，确保学生了解安全知识和技能。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建立完善的安全管理制度，加强校园安全巡查和监管。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加强与家长的沟通与合作，共同关注学生的安全问题。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完善安全管理制度</a:t>
            </a:r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制定安全管理制度和应急预案，确保在紧急情况下能够迅速响应。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定期进行安全检查和隐患排查，及时发现和解决存在的安全隐患。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加强校园门禁管理，严格控制外来人员进入校园。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定期开展安全教育培训，提高师生员工的安全意识和自救互救能力。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加强安全防范措施</a:t>
            </a:r>
            <a:endParaRPr altLang="en-US" lang="zh-CN"/>
          </a:p>
        </p:txBody>
      </p:sp>
      <p:sp>
        <p:nvSpPr>
          <p:cNvPr id="10495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建立应急预案和处置机制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加强校园安全巡查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提高师生安全意识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完善校园安全管理制度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提高安全教育质量</a:t>
            </a:r>
            <a:endParaRPr altLang="en-US" lang="zh-CN"/>
          </a:p>
        </p:txBody>
      </p:sp>
      <p:sp>
        <p:nvSpPr>
          <p:cNvPr id="104956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定期开展安全教育课程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7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强化安全意识培训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8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完善安全管理制度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8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建立安全教育评价体系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63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双减政策下校园安全教育的改进措施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创新安全教育方式</a:t>
            </a:r>
            <a:endParaRPr altLang="en-US" lang="zh-CN"/>
          </a:p>
        </p:txBody>
      </p:sp>
      <p:sp>
        <p:nvSpPr>
          <p:cNvPr id="10496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引入第三方机构进行安全教育培训，提高培训的专业性和针对性。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利用信息技术手段，如VR、AR等技术，提高安全教育的趣味性和互动性。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开展安全教育周、安全教育日等活动，通过主题演讲、安全知识竞赛等形式，增强学生的安全意识。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建立校园安全教育平台，整合线上线下资源，提供全方位的安全教育服务。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强化家校合作</a:t>
            </a:r>
            <a:endParaRPr altLang="en-US" lang="zh-CN"/>
          </a:p>
        </p:txBody>
      </p:sp>
      <p:sp>
        <p:nvSpPr>
          <p:cNvPr id="10497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定期组织家长会议，及时沟通学生安全情况，共同制定应对措施。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加强家校信息共享，建立有效的沟通渠道，确保信息传递的及时性和准确性。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定期开展家长培训，提高家长的安全意识和教育能力。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建立家长志愿者队伍，协助学校进行安全管理和监督。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引入社会力量参与</a:t>
            </a:r>
            <a:endParaRPr altLang="en-US" lang="zh-CN"/>
          </a:p>
        </p:txBody>
      </p:sp>
      <p:sp>
        <p:nvSpPr>
          <p:cNvPr id="10498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政府引导：鼓励社会力量参与校园安全教育，提供政策支持和资金扶持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企业合作：与相关企业合作，共同开发校园安全教育课程和培训项目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社区资源：利用社区资源，开展安全教育活动和演练，提高师生应急处置能力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志愿者参与：鼓励志愿者参与校园安全教育，提供师资力量和教学资源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建立安全教育评价体系</a:t>
            </a:r>
            <a:endParaRPr altLang="en-US" lang="zh-CN"/>
          </a:p>
        </p:txBody>
      </p:sp>
      <p:sp>
        <p:nvSpPr>
          <p:cNvPr id="10498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制定评价标准：根据双减政策要求，制定校园安全教育评价标准。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定期评价：每学期至少进行一次安全教育评价，及时发现问题并改进。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评价方式：采用多种评价方式，如问卷调查、实地考察、学生自评等。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反馈机制：将评价结果及时反馈给学校和教师，以便调整和改进安全教育措施。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4992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双减政策下校园安全教育的未来展望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安全教育的发展趋势</a:t>
            </a:r>
            <a:endParaRPr altLang="en-US" lang="zh-CN"/>
          </a:p>
        </p:txBody>
      </p:sp>
      <p:sp>
        <p:nvSpPr>
          <p:cNvPr id="10499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智能化：利用大数据、人工智能等技术提高安全教育的针对性和有效性。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多元化：通过多种形式和渠道开展安全教育，如线上课程、安全教育周等。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常态化：将安全教育纳入日常教学计划，定期开展安全演练和培训。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专业化：加强安全教育师资队伍建设，提高安全教育的专业水平。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安全教育面临的挑战与机遇</a:t>
            </a:r>
            <a:endParaRPr altLang="en-US" lang="zh-CN"/>
          </a:p>
        </p:txBody>
      </p:sp>
      <p:sp>
        <p:nvSpPr>
          <p:cNvPr id="10500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创新：在双减政策下，需要创新安全教育的方式和内容，如利用信息技术手段、开展实践活动等，提高安全教育的实效性和趣味性。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挑战：双减政策下，学校和家庭对安全教育的重视程度可能降低，需要重新审视和调整教育方式。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机遇：双减政策为校园安全教育提供了更多的时间和空间，可以更加深入地开展安全教育，提高师生的安全意识和技能。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合作：学校、家庭和社会需要加强合作，共同推进校园安全教育的发展，形成安全教育的合力。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安全教育的发展方向与目标</a:t>
            </a:r>
            <a:endParaRPr altLang="en-US" lang="zh-CN"/>
          </a:p>
        </p:txBody>
      </p:sp>
      <p:sp>
        <p:nvSpPr>
          <p:cNvPr id="1050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强化安全意识：通过持续的教育和宣传，提高学生的安全意识和自我保护能力。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创新教育方式：利用科技手段，如虚拟现实、模拟演练等，增强安全教育的趣味性和实效性。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家校合作：加强与家长的沟通与合作，共同关注学生的安全教育，形成教育合力。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完善安全设施：加大投入，完善校园内的安全设施，确保学生在校园内的安全。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88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0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2024-01-05T11:10:09Z</dcterms:created>
  <dcterms:modified xsi:type="dcterms:W3CDTF">2024-01-05T11:10:09Z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391f61c20ef046f092c856e2f9c313e5_21</vt:lpwstr>
  </property>
</Properties>
</file>