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40" r:id="rId1"/>
    <p:sldMasterId id="2147485577" r:id="rId2"/>
  </p:sldMasterIdLst>
  <p:notesMasterIdLst>
    <p:notesMasterId r:id="rId3"/>
  </p:notesMasterIdLst>
  <p:sldIdLst>
    <p:sldId id="1093" r:id="rId4"/>
    <p:sldId id="1096" r:id="rId5"/>
    <p:sldId id="1099" r:id="rId6"/>
    <p:sldId id="1102" r:id="rId7"/>
    <p:sldId id="1105" r:id="rId8"/>
    <p:sldId id="1108" r:id="rId9"/>
    <p:sldId id="1111" r:id="rId10"/>
    <p:sldId id="1114" r:id="rId11"/>
    <p:sldId id="1117" r:id="rId12"/>
    <p:sldId id="1120" r:id="rId13"/>
    <p:sldId id="1123" r:id="rId14"/>
    <p:sldId id="1126" r:id="rId15"/>
    <p:sldId id="1129" r:id="rId16"/>
    <p:sldId id="1132" r:id="rId17"/>
    <p:sldId id="1135" r:id="rId18"/>
    <p:sldId id="1138" r:id="rId19"/>
    <p:sldId id="1141" r:id="rId20"/>
    <p:sldId id="1144" r:id="rId21"/>
    <p:sldId id="1147" r:id="rId22"/>
    <p:sldId id="1150" r:id="rId23"/>
    <p:sldId id="1153" r:id="rId24"/>
    <p:sldId id="1156" r:id="rId25"/>
    <p:sldId id="1159" r:id="rId26"/>
    <p:sldId id="1162" r:id="rId27"/>
    <p:sldId id="1165" r:id="rId28"/>
    <p:sldId id="1168" r:id="rId29"/>
    <p:sldId id="1171" r:id="rId30"/>
    <p:sldId id="1174" r:id="rId31"/>
    <p:sldId id="1177" r:id="rId32"/>
    <p:sldId id="1180" r:id="rId33"/>
    <p:sldId id="1183" r:id="rId34"/>
    <p:sldId id="118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41" r:id="rId1"/>
    <p:sldLayoutId id="2147485542" r:id="rId2"/>
    <p:sldLayoutId id="2147485543" r:id="rId3"/>
    <p:sldLayoutId id="2147485544" r:id="rId4"/>
    <p:sldLayoutId id="2147485545" r:id="rId5"/>
    <p:sldLayoutId id="2147485546" r:id="rId6"/>
    <p:sldLayoutId id="2147485547" r:id="rId7"/>
    <p:sldLayoutId id="2147485548" r:id="rId8"/>
    <p:sldLayoutId id="2147485549" r:id="rId9"/>
    <p:sldLayoutId id="2147485550" r:id="rId10"/>
    <p:sldLayoutId id="21474855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78" r:id="rId1"/>
    <p:sldLayoutId id="2147485579" r:id="rId2"/>
    <p:sldLayoutId id="2147485580" r:id="rId3"/>
    <p:sldLayoutId id="2147485581" r:id="rId4"/>
    <p:sldLayoutId id="2147485582" r:id="rId5"/>
    <p:sldLayoutId id="2147485583" r:id="rId6"/>
    <p:sldLayoutId id="2147485584" r:id="rId7"/>
    <p:sldLayoutId id="2147485585" r:id="rId8"/>
    <p:sldLayoutId id="2147485586" r:id="rId9"/>
    <p:sldLayoutId id="2147485587" r:id="rId10"/>
    <p:sldLayoutId id="21474855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创设小学生科学实践场所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科学实践场所的必要性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科学实践场所的创设方式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科学实践场所的运营模式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科学实践场所的教育目标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科学实践场所的师资力量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科学实践场所的资源保障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科学实践场所的必要性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培养科学精神的重要性</a:t>
            </a:r>
            <a:endParaRPr altLang="en-US" lang="zh-CN"/>
          </a:p>
        </p:txBody>
      </p:sp>
      <p:sp>
        <p:nvSpPr>
          <p:cNvPr id="10489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科学实践场所能够帮助学生更好地理解科学知识，提高科学素养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培养科学精神有助于提高学生的创新能力和实践能力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科学实践场所能够提供丰富的科学探究机会，培养学生的科学探究能力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培养科学精神有助于培养学生的批判性思维和独立思考能力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实践能力对小学生的影响</a:t>
            </a:r>
            <a:endParaRPr altLang="en-US" lang="zh-CN"/>
          </a:p>
        </p:txBody>
      </p:sp>
      <p:sp>
        <p:nvSpPr>
          <p:cNvPr id="10489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提高动手能力：通过科学实践，小学生可以亲自动手操作，培养动手能力和实践能力。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增强探究精神：科学实践场所提供探究式学习环境，有助于培养小学生的探究精神和创新意识。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促进知识运用：通过实践操作，小学生能够更好地理解和运用科学知识，提高学习效果。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培养团队协作能力：在科学实践活动中，小学生需要与同伴合作，共同完成任务，有助于培养团队协作能力。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科学实践场所的教育价值</a:t>
            </a:r>
            <a:endParaRPr altLang="en-US" lang="zh-CN"/>
          </a:p>
        </p:txBody>
      </p:sp>
      <p:sp>
        <p:nvSpPr>
          <p:cNvPr id="10490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培养实践操作能力：提供实际操作的机会，让学生在实践中学习和掌握科学知识。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促进科学素养的形成：通过科学实践，培养学生的观察、思考和解决问题的能力，形成科学素养。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提高学习兴趣和动力：实践场所的探究式学习方式能够激发学生对科学的兴趣，提高学习动力。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培养创新精神和合作意识：在实践活动中，鼓励学生自主探究、创新思考，同时培养学生的合作意识和协作能力。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科学实践场所的创设方式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结合学校课程设置实践场所</a:t>
            </a:r>
            <a:endParaRPr altLang="en-US" lang="zh-CN"/>
          </a:p>
        </p:txBody>
      </p:sp>
      <p:sp>
        <p:nvSpPr>
          <p:cNvPr id="10491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结合科学课程，设置实验场所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结合自然课程，设置观察场所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结合技术课程，设置制作场所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结合德育课程，设置实践场所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开展科学实践活动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组织学生参与科学实验，培养动手能力和探究精神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开展科学讲座和展览，拓宽学生视野，激发科学兴趣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创设科学俱乐部或社团，提供学生交流和学习的平台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组织科学考察和实践活动，让学生亲身体验科学的魅力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建立科学社团或俱乐部</a:t>
            </a:r>
            <a:endParaRPr altLang="en-US" lang="zh-CN"/>
          </a:p>
        </p:txBody>
      </p:sp>
      <p:sp>
        <p:nvSpPr>
          <p:cNvPr id="10492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目的：为学生提供一个交流科学知识、开展科学实践活动的平台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组织形式：由学生自愿参加，定期开展活动，如科学实验、观察、讨论等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资源支持：学校提供必要的设备和资源支持，也可以寻求社会资源的支持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成果展示：定期展示学生的科学实践成果，如科学小发明、实验报告等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创设家庭科学实验角</a:t>
            </a:r>
            <a:endParaRPr altLang="en-US" lang="zh-CN"/>
          </a:p>
        </p:txBody>
      </p:sp>
      <p:sp>
        <p:nvSpPr>
          <p:cNvPr id="10493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确定实验主题：选择适合孩子年龄和兴趣的实验主题，如植物生长、化学反应等。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准备实验材料：根据实验主题，准备所需的实验材料，如种子、土壤、水、化学试剂等。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设计实验步骤：制定详细的实验步骤，确保孩子能够按照步骤进行实验，并记录实验过程和结果。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创设实验空间：为孩子提供一个安全、舒适、整洁的实验空间，如家庭实验室或科学角。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科学实践场所的运营模式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组织管理方式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人员分工：明确各岗位的职责和工作内容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组织架构：设立管理委员会，负责决策和监督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运营模式：采用会员制，提供定制化服务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资源整合：与学校、企业、社区等多方合作，实现资源共享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活动开展形式</a:t>
            </a:r>
            <a:endParaRPr altLang="en-US" lang="zh-CN"/>
          </a:p>
        </p:txBody>
      </p:sp>
      <p:sp>
        <p:nvSpPr>
          <p:cNvPr id="10494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定制活动：根据学校或学生的需求，定制个性化的科学实践活动。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定期活动：按照计划定期开展科学实践活动，如每月一次或每周一次。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主题活动：根据不同的科学主题开展实践活动，如天文、生物、物理等。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合作活动：与其他机构或企业合作，共同开展科学实践活动，如与科研机构或科技企业合作。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资源整合与利用</a:t>
            </a:r>
            <a:endParaRPr altLang="en-US" lang="zh-CN"/>
          </a:p>
        </p:txBody>
      </p:sp>
      <p:sp>
        <p:nvSpPr>
          <p:cNvPr id="10495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优化资源配置，提高资源利用效率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整合学校内外资源，包括师资、设备、场地等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充分利用社会资源，如企业、科研机构等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定期评估资源整合效果，不断调整和改进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评价与反馈机制</a:t>
            </a:r>
            <a:endParaRPr altLang="en-US" lang="zh-CN"/>
          </a:p>
        </p:txBody>
      </p:sp>
      <p:sp>
        <p:nvSpPr>
          <p:cNvPr id="10496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定期评估：对科学实践场所的运营效果进行定期评估，及时发现问题并改进。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数据分析：对运营数据进行深入分析，了解用户需求和行为特点，为运营策略的制定提供数据支持。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专家指导：邀请专家对科学实践场所的运营进行指导，提高运营的专业性和规范性。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用户反馈：建立用户反馈渠道，收集用户对科学实践场所的意见和建议，持续优化运营模式。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科学实践场所的教育目标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提高小学生的科学素养</a:t>
            </a:r>
            <a:endParaRPr altLang="en-US" lang="zh-CN"/>
          </a:p>
        </p:txBody>
      </p:sp>
      <p:sp>
        <p:nvSpPr>
          <p:cNvPr id="10497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培养学生的科学思维和解决问题的能力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培养学生对科学的兴趣和好奇心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提高学生的科学知识和技能水平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培养学生的创新精神和合作意识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培养创新与实践能力</a:t>
            </a:r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激发学生的好奇心和探究欲望，培养科学素养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引导学生动手实践，培养实验操作能力和观察力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鼓励学生自主探究，培养独立思考和解决问题的能力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促进团队协作，培养沟通与合作能力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激发小学生的求知欲和探索精神</a:t>
            </a:r>
            <a:endParaRPr altLang="en-US" lang="zh-CN"/>
          </a:p>
        </p:txBody>
      </p:sp>
      <p:sp>
        <p:nvSpPr>
          <p:cNvPr id="10498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培养学生对科学的兴趣和好奇心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鼓励学生独立思考和自主探究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培养学生的创新思维和实践能力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引导学生主动参与科学实践活动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培养团队协作和沟通能力</a:t>
            </a:r>
            <a:endParaRPr altLang="en-US" lang="zh-CN"/>
          </a:p>
        </p:txBody>
      </p:sp>
      <p:sp>
        <p:nvSpPr>
          <p:cNvPr id="10499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科学实践场所提供小组合作的机会，让学生在实践中学会合作与沟通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通过共同完成任务，培养学生的团队协作意识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在解决实际问题的过程中，引导学生学会表达自己的观点和倾听他人的意见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鼓励学生分享自己的想法和经验，促进彼此之间的交流与合作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1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科学实践场所的师资力量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教师的作用与职责</a:t>
            </a:r>
            <a:endParaRPr altLang="en-US" lang="zh-CN"/>
          </a:p>
        </p:txBody>
      </p:sp>
      <p:sp>
        <p:nvSpPr>
          <p:cNvPr id="10500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指导学生进行科学实验，培养其观察、分析和解决问题的能力。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培养学生的创新思维和实践能力，促进其全面发展。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引导学生探索科学知识，培养科学素养。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设计和组织科学实践活动，帮助学生理解和掌握科学原理。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教师培训与提升</a:t>
            </a:r>
            <a:endParaRPr altLang="en-US" lang="zh-CN"/>
          </a:p>
        </p:txBody>
      </p:sp>
      <p:sp>
        <p:nvSpPr>
          <p:cNvPr id="10501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定期组织教师参加专业培训，提高教师的科学素养和实践能力。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鼓励教师自主学习，提供学习资源，促进教师个人成长。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开展教师交流活动，分享教学经验和教学方法，提升教学质量。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建立教师评价体系，对教师的教学效果进行评估和反馈，促进教师改进教学。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教师团队建设与管理</a:t>
            </a:r>
            <a:endParaRPr altLang="en-US" lang="zh-CN"/>
          </a:p>
        </p:txBody>
      </p:sp>
      <p:sp>
        <p:nvSpPr>
          <p:cNvPr id="10501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教师的选拔与培训：确保教师具备科学实践教育的专业能力和教学经验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教师职责与考核：明确教师的工作职责，建立科学的考核机制，提高教师的教学水平和工作积极性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教师团队的合作与交流：加强教师之间的合作与交流，共同探讨科学实践教育的教学方法与策略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教师团队的管理与发展：注重教师团队的管理与发展，为教师提供专业成长的机会和平台，提高教师团队的综合素质和教学能力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教师与学生共同成长</a:t>
            </a:r>
            <a:endParaRPr altLang="en-US" lang="zh-CN"/>
          </a:p>
        </p:txBody>
      </p:sp>
      <p:sp>
        <p:nvSpPr>
          <p:cNvPr id="10502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教师具备专业知识和实践经验，能够引导学生探索科学实践场所的奥秘。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教师关注学生的个体差异，根据学生的兴趣和能力进行有针对性的指导。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教师鼓励学生自主探究，培养他们的创新思维和实践能力。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教师与学生共同参与科学实践活动的策划和实施，促进双方共同成长。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科学实践场所的资源保障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设施设备配置与管理</a:t>
            </a:r>
            <a:endParaRPr altLang="en-US" lang="zh-CN"/>
          </a:p>
        </p:txBody>
      </p:sp>
      <p:sp>
        <p:nvSpPr>
          <p:cNvPr id="10503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设施设备质量：确保设施设备的质量，定期进行维护和保养，保证其安全可靠。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设施设备种类：根据科学实践活动的需求，配置相应的设施设备，如实验室、观察室、操作室等。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设备更新与升级：根据科学实践活动的需要，及时更新和升级设施设备，保持其先进性和实用性。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设备使用与管理：制定设备使用和管理制度，规范设备使用行为，提高设备使用效率。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实验器材的采购与维护</a:t>
            </a:r>
            <a:endParaRPr altLang="en-US" lang="zh-CN"/>
          </a:p>
        </p:txBody>
      </p:sp>
      <p:sp>
        <p:nvSpPr>
          <p:cNvPr id="10504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采购：根据教学需求，选择合适的实验器材，确保质量和安全。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维护：定期检查实验器材的使用状况，及时维修和更换损坏的部件。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管理：建立实验器材管理制度，明确责任人和管理流程。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更新：根据科技发展和教学需求，及时更新实验器材，提高教学效果。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图书资料的建设与更新</a:t>
            </a:r>
            <a:endParaRPr altLang="en-US" lang="zh-CN"/>
          </a:p>
        </p:txBody>
      </p:sp>
      <p:sp>
        <p:nvSpPr>
          <p:cNvPr id="1050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图书资料的来源：学校图书馆、科学实践场所图书馆、网络资源等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图书资料的分类：科学类、技术类、自然类等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图书资料的更新：定期更新，保证资料的新鲜度和实用性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图书资料的借阅：建立借阅制度，方便师生借阅和查询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与社会资源的合作与共享</a:t>
            </a:r>
            <a:endParaRPr altLang="en-US" lang="zh-CN"/>
          </a:p>
        </p:txBody>
      </p:sp>
      <p:sp>
        <p:nvSpPr>
          <p:cNvPr id="10505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合作对象：企业、高校、科研机构等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合作内容：提供实验器材、场地、技术支持等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共享资源：科学实践场所与合作对象共同使用资源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合作方式：签订合作协议，明确双方权利与义务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56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5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2024-01-03T09:22:36Z</dcterms:created>
  <dcterms:modified xsi:type="dcterms:W3CDTF">2024-01-03T09:22:36Z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799b72afbd854bf2839ab70f217a3ed1_21</vt:lpwstr>
  </property>
</Properties>
</file>