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526" r:id="rId1"/>
    <p:sldMasterId id="2147503563" r:id="rId2"/>
  </p:sldMasterIdLst>
  <p:notesMasterIdLst>
    <p:notesMasterId r:id="rId3"/>
  </p:notesMasterIdLst>
  <p:sldIdLst>
    <p:sldId id="9687" r:id="rId4"/>
    <p:sldId id="9692" r:id="rId5"/>
    <p:sldId id="9697" r:id="rId6"/>
    <p:sldId id="9702" r:id="rId7"/>
    <p:sldId id="9709" r:id="rId9"/>
    <p:sldId id="9712" r:id="rId10"/>
    <p:sldId id="9715" r:id="rId11"/>
    <p:sldId id="9719" r:id="rId12"/>
    <p:sldId id="9726" r:id="rId14"/>
    <p:sldId id="9729" r:id="rId15"/>
    <p:sldId id="9732" r:id="rId16"/>
    <p:sldId id="9735" r:id="rId17"/>
    <p:sldId id="9739" r:id="rId18"/>
    <p:sldId id="9746" r:id="rId20"/>
    <p:sldId id="9749" r:id="rId21"/>
    <p:sldId id="9752" r:id="rId22"/>
    <p:sldId id="9755" r:id="rId23"/>
    <p:sldId id="9759" r:id="rId24"/>
    <p:sldId id="9766" r:id="rId26"/>
    <p:sldId id="9769" r:id="rId27"/>
    <p:sldId id="9772" r:id="rId28"/>
    <p:sldId id="9775" r:id="rId29"/>
    <p:sldId id="9779" r:id="rId30"/>
    <p:sldId id="9786" r:id="rId32"/>
    <p:sldId id="9789" r:id="rId33"/>
    <p:sldId id="9792" r:id="rId34"/>
    <p:sldId id="9796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27" r:id="rId1"/>
    <p:sldLayoutId id="2147503528" r:id="rId2"/>
    <p:sldLayoutId id="2147503529" r:id="rId3"/>
    <p:sldLayoutId id="2147503530" r:id="rId4"/>
    <p:sldLayoutId id="2147503531" r:id="rId5"/>
    <p:sldLayoutId id="2147503532" r:id="rId6"/>
    <p:sldLayoutId id="2147503533" r:id="rId7"/>
    <p:sldLayoutId id="2147503534" r:id="rId8"/>
    <p:sldLayoutId id="2147503535" r:id="rId9"/>
    <p:sldLayoutId id="2147503536" r:id="rId10"/>
    <p:sldLayoutId id="21475035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564" r:id="rId1"/>
    <p:sldLayoutId id="2147503565" r:id="rId2"/>
    <p:sldLayoutId id="2147503566" r:id="rId3"/>
    <p:sldLayoutId id="2147503567" r:id="rId4"/>
    <p:sldLayoutId id="2147503568" r:id="rId5"/>
    <p:sldLayoutId id="2147503569" r:id="rId6"/>
    <p:sldLayoutId id="2147503570" r:id="rId7"/>
    <p:sldLayoutId id="2147503571" r:id="rId8"/>
    <p:sldLayoutId id="2147503572" r:id="rId9"/>
    <p:sldLayoutId id="2147503573" r:id="rId10"/>
    <p:sldLayoutId id="21475035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tags" Target="../tags/tag220.xml"/><Relationship Id="rId18" Type="http://schemas.openxmlformats.org/officeDocument/2006/relationships/tags" Target="../tags/tag221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tags" Target="../tags/tag368.xml"/><Relationship Id="rId31" Type="http://schemas.openxmlformats.org/officeDocument/2006/relationships/tags" Target="../tags/tag369.xml"/><Relationship Id="rId32" Type="http://schemas.openxmlformats.org/officeDocument/2006/relationships/tags" Target="../tags/tag370.xml"/><Relationship Id="rId33" Type="http://schemas.openxmlformats.org/officeDocument/2006/relationships/tags" Target="../tags/tag371.xml"/><Relationship Id="rId34" Type="http://schemas.openxmlformats.org/officeDocument/2006/relationships/tags" Target="../tags/tag372.xml"/><Relationship Id="rId35" Type="http://schemas.openxmlformats.org/officeDocument/2006/relationships/tags" Target="../tags/tag373.xml"/><Relationship Id="rId36" Type="http://schemas.openxmlformats.org/officeDocument/2006/relationships/tags" Target="../tags/tag374.xml"/><Relationship Id="rId37" Type="http://schemas.openxmlformats.org/officeDocument/2006/relationships/tags" Target="../tags/tag375.xml"/><Relationship Id="rId38" Type="http://schemas.openxmlformats.org/officeDocument/2006/relationships/tags" Target="../tags/tag376.xml"/><Relationship Id="rId39" Type="http://schemas.openxmlformats.org/officeDocument/2006/relationships/tags" Target="../tags/tag377.xml"/><Relationship Id="rId40" Type="http://schemas.openxmlformats.org/officeDocument/2006/relationships/tags" Target="../tags/tag378.xml"/><Relationship Id="rId4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提高员工团队协作能力的关键培训活动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团队协作的重要性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提高团队协作能力的关键培训活动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如何实施关键培训活动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实施关键培训活动的注意事项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团队协作的重要性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团队协作的定义和意义</a:t>
            </a:r>
            <a:endParaRPr altLang="en-US" lang="zh-CN"/>
          </a:p>
        </p:txBody>
      </p:sp>
      <p:sp>
        <p:nvSpPr>
          <p:cNvPr id="10489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团队协作的定义：指团队成员之间相互协作、共同努力完成任务的过程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团队协作的意义：提高工作效率、增强团队凝聚力、促进个人成长、实现共同目标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团队协作的重要性：在工作中，团队协作是完成任务的关键，能够提高工作效率、增强团队凝聚力、促进个人成长、实现共同目标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团队协作的实践方法：制定明确的计划和目标、建立良好的沟通机制、合理分配任务、鼓励团队成员积极参与、及时反馈和调整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团队协作对组织的影响</a:t>
            </a:r>
            <a:endParaRPr altLang="en-US" lang="zh-CN"/>
          </a:p>
        </p:txBody>
      </p:sp>
      <p:sp>
        <p:nvSpPr>
          <p:cNvPr id="1049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提高工作效率：团队协作可以促进信息共享和资源整合，提高工作效率和生产力。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增强创新能力：团队协作可以激发团队成员的创造力和想象力，促进创新和改进。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促进组织文化：团队协作可以促进组织文化的建设和发展，增强员工的归属感和忠诚度。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提高组织绩效：团队协作可以提高组织的绩效和成果，增强组织的竞争力和可持续发展能力。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团队协作对员工个人的影响</a:t>
            </a:r>
            <a:endParaRPr altLang="en-US" lang="zh-CN"/>
          </a:p>
        </p:txBody>
      </p:sp>
      <p:sp>
        <p:nvSpPr>
          <p:cNvPr id="104907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7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提升个人技能和能力：通过团队协作，员工可以学习到其他人的技能和知识，提高自己的能力和水平。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增强自信心和自我价值感：在团队协作中，员工可以发挥自己的优势和特长，从而增强自信心和自我价值感。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促进个人成长和发展：通过与他人的合作和交流，员工可以发现自己的不足之处，进而促进个人成长和发展。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增强团队凝聚力和向心力：团队协作可以增强团队成员之间的联系和互动，形成更加紧密的团队关系，提高团队的凝聚力和向心力。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提高团队协作能力的关键培训活动</a:t>
            </a:r>
            <a:endParaRPr altLang="en-US" lang="zh-CN"/>
          </a:p>
        </p:txBody>
      </p:sp>
      <p:sp>
        <p:nvSpPr>
          <p:cNvPr id="10491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团队建设活动</a:t>
            </a:r>
            <a:endParaRPr altLang="en-US" lang="zh-CN"/>
          </a:p>
        </p:txBody>
      </p:sp>
      <p:sp>
        <p:nvSpPr>
          <p:cNvPr id="10491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团队拓展训练：通过户外活动，增强团队协作和信任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团队沟通培训：提高沟通技巧，促进有效沟通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团队冲突解决培训：学习解决冲突的方法，避免冲突升级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团队领导力培训：培养领导力，提高团队管理能力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沟通技巧培训</a:t>
            </a:r>
            <a:endParaRPr altLang="en-US" lang="zh-CN"/>
          </a:p>
        </p:txBody>
      </p:sp>
      <p:sp>
        <p:nvSpPr>
          <p:cNvPr id="104925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沟通的重要性：提高团队协作效率和质量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沟通技巧：有效沟通、倾听、表达和反馈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沟通障碍：解决沟通障碍，提高沟通效果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沟通技巧培训方法：采用多种培训方法，如讲座、案例分析、角色扮演等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冲突解决技巧培训</a:t>
            </a:r>
            <a:endParaRPr altLang="en-US" lang="zh-CN"/>
          </a:p>
        </p:txBody>
      </p:sp>
      <p:sp>
        <p:nvSpPr>
          <p:cNvPr id="10493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冲突不可避免：了解冲突的起因和表现形式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沟通是关键：有效沟通是解决冲突的基础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平等和公正：多听取不同观点，寻找共同点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解决冲突的方法：采用平等和公正的方式来解决，多听取不同观点，寻找共同点，寻找共同的解决办法！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领导力培训</a:t>
            </a:r>
            <a:endParaRPr altLang="en-US" lang="zh-CN"/>
          </a:p>
        </p:txBody>
      </p:sp>
      <p:sp>
        <p:nvSpPr>
          <p:cNvPr id="10493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领导力定义：指领导者在特定情境下，通过有效沟通、激励和指导等方式，激发团队成员积极性和创造力，实现共同目标的能力。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领导力培训目标：提高领导者的领导力水平，增强团队凝聚力和执行力，促进团队协作和沟通。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领导力培训内容：包括领导力理念、沟通技巧、团队管理、决策能力等方面的培训，帮助领导者更好地发挥领导力。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领导力培训方式：可以采用讲座、案例分析、角色扮演、团队建设等多种形式进行培训，让领导者在实践中学习和成长。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如何实施关键培训活动</a:t>
            </a:r>
            <a:endParaRPr altLang="en-US" lang="zh-CN"/>
          </a:p>
        </p:txBody>
      </p:sp>
      <p:sp>
        <p:nvSpPr>
          <p:cNvPr id="10494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制定详细的培训计划</a:t>
            </a:r>
            <a:endParaRPr altLang="en-US" lang="zh-CN"/>
          </a:p>
        </p:txBody>
      </p:sp>
      <p:sp>
        <p:nvSpPr>
          <p:cNvPr id="1049492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137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确定培训目标：明确培训的目的和预期效果，为后续计划制定提供方向。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2"/>
          <p:cNvSpPr/>
          <p:nvPr>
            <p:custDataLst>
              <p:tags r:id="rId3"/>
            </p:custDataLst>
          </p:nvPr>
        </p:nvSpPr>
        <p:spPr>
          <a:xfrm>
            <a:off x="646538" y="2883677"/>
            <a:ext cx="1607388" cy="113828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338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257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调研员工需求：了解员工在团队协作方面存在的问题和需求，为培训内容提供针对性。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3"/>
          <p:cNvSpPr/>
          <p:nvPr>
            <p:custDataLst>
              <p:tags r:id="rId6"/>
            </p:custDataLst>
          </p:nvPr>
        </p:nvSpPr>
        <p:spPr>
          <a:xfrm>
            <a:off x="2503466" y="2883677"/>
            <a:ext cx="1607388" cy="113828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629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185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制定培训内容：根据调研结果和培训目标，制定具体的培训内容，包括理论知识、实践操作等。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4"/>
          <p:cNvSpPr/>
          <p:nvPr>
            <p:custDataLst>
              <p:tags r:id="rId9"/>
            </p:custDataLst>
          </p:nvPr>
        </p:nvSpPr>
        <p:spPr>
          <a:xfrm>
            <a:off x="4360393" y="2883677"/>
            <a:ext cx="1607388" cy="113828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556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112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确定培训方式：根据培训内容和员工特点，选择合适的培训方式，如讲座、案例分析、角色扮演等。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5"/>
          <p:cNvSpPr/>
          <p:nvPr>
            <p:custDataLst>
              <p:tags r:id="rId12"/>
            </p:custDataLst>
          </p:nvPr>
        </p:nvSpPr>
        <p:spPr>
          <a:xfrm>
            <a:off x="6217958" y="2883677"/>
            <a:ext cx="1607388" cy="113828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394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677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安排培训时间：根据企业实际情况和员工工作时间，合理安排培训时间，确保培训的顺利进行。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6"/>
          <p:cNvSpPr/>
          <p:nvPr>
            <p:custDataLst>
              <p:tags r:id="rId15"/>
            </p:custDataLst>
          </p:nvPr>
        </p:nvSpPr>
        <p:spPr>
          <a:xfrm>
            <a:off x="8074885" y="2883677"/>
            <a:ext cx="1607388" cy="113828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048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604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制定评估标准：在培训结束后，制定评估标准，对培训效果进行评估，为后续改进提供依据。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7"/>
          <p:cNvSpPr/>
          <p:nvPr>
            <p:custDataLst>
              <p:tags r:id="rId18"/>
            </p:custDataLst>
          </p:nvPr>
        </p:nvSpPr>
        <p:spPr>
          <a:xfrm>
            <a:off x="9932449" y="2883677"/>
            <a:ext cx="1607388" cy="113828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选择合适的培训方法和工具</a:t>
            </a:r>
            <a:endParaRPr altLang="en-US" lang="zh-CN"/>
          </a:p>
        </p:txBody>
      </p:sp>
      <p:sp>
        <p:nvSpPr>
          <p:cNvPr id="1049562" name="标题"/>
          <p:cNvSpPr txBox="1"/>
          <p:nvPr>
            <p:custDataLst>
              <p:tags r:id="rId1"/>
            </p:custDataLst>
          </p:nvPr>
        </p:nvSpPr>
        <p:spPr>
          <a:xfrm>
            <a:off x="3932500" y="1452880"/>
            <a:ext cx="4320650" cy="344508"/>
          </a:xfrm>
          <a:prstGeom prst="rect"/>
          <a:noFill/>
        </p:spPr>
        <p:txBody>
          <a:bodyPr anchor="b" anchorCtr="0" bIns="36195" lIns="0" rIns="0" rtlCol="0" tIns="0" wrap="square">
            <a:normAutofit fontScale="94444" lnSpcReduction="1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"/>
            </p:custDataLst>
          </p:nvPr>
        </p:nvSpPr>
        <p:spPr>
          <a:xfrm>
            <a:off x="3932500" y="1798010"/>
            <a:ext cx="4320650" cy="51862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了解员工需求和特点：根据员工的不同背景和需求，选择适合他们的培训方法和工具。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标题"/>
          <p:cNvSpPr txBox="1"/>
          <p:nvPr>
            <p:custDataLst>
              <p:tags r:id="rId3"/>
            </p:custDataLst>
          </p:nvPr>
        </p:nvSpPr>
        <p:spPr>
          <a:xfrm>
            <a:off x="3932500" y="2431058"/>
            <a:ext cx="4320650" cy="344508"/>
          </a:xfrm>
          <a:prstGeom prst="rect"/>
          <a:noFill/>
        </p:spPr>
        <p:txBody>
          <a:bodyPr anchor="b" anchorCtr="0" bIns="36195" lIns="0" rIns="0" rtlCol="0" tIns="0" wrap="square">
            <a:normAutofit fontScale="94444" lnSpcReduction="1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4"/>
            </p:custDataLst>
          </p:nvPr>
        </p:nvSpPr>
        <p:spPr>
          <a:xfrm>
            <a:off x="3932500" y="2776188"/>
            <a:ext cx="4320650" cy="51862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确定培训目标和内容：根据公司的战略目标和员工的工作需求，确定培训的目标和内容。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标题"/>
          <p:cNvSpPr txBox="1"/>
          <p:nvPr>
            <p:custDataLst>
              <p:tags r:id="rId5"/>
            </p:custDataLst>
          </p:nvPr>
        </p:nvSpPr>
        <p:spPr>
          <a:xfrm>
            <a:off x="3932500" y="3409237"/>
            <a:ext cx="4320650" cy="344508"/>
          </a:xfrm>
          <a:prstGeom prst="rect"/>
          <a:noFill/>
        </p:spPr>
        <p:txBody>
          <a:bodyPr anchor="b" anchorCtr="0" bIns="36195" lIns="0" rIns="0" rtlCol="0" tIns="0" wrap="square">
            <a:normAutofit fontScale="94444" lnSpcReduction="1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6"/>
            </p:custDataLst>
          </p:nvPr>
        </p:nvSpPr>
        <p:spPr>
          <a:xfrm>
            <a:off x="3932500" y="3754366"/>
            <a:ext cx="4320650" cy="51862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选择培训方法和工具：根据培训目标和内容，选择适合的培训方法和工具，如在线学习、研讨会、角色扮演等。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标题"/>
          <p:cNvSpPr txBox="1"/>
          <p:nvPr>
            <p:custDataLst>
              <p:tags r:id="rId7"/>
            </p:custDataLst>
          </p:nvPr>
        </p:nvSpPr>
        <p:spPr>
          <a:xfrm>
            <a:off x="3932500" y="4387415"/>
            <a:ext cx="4320650" cy="344508"/>
          </a:xfrm>
          <a:prstGeom prst="rect"/>
          <a:noFill/>
        </p:spPr>
        <p:txBody>
          <a:bodyPr anchor="b" anchorCtr="0" bIns="36195" lIns="0" rIns="0" rtlCol="0" tIns="0" wrap="square">
            <a:normAutofit fontScale="94444" lnSpcReduction="1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8"/>
            </p:custDataLst>
          </p:nvPr>
        </p:nvSpPr>
        <p:spPr>
          <a:xfrm>
            <a:off x="3932500" y="4732545"/>
            <a:ext cx="4320650" cy="51862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制定培训计划和时间表：根据公司的实际情况和员工的可用时间，制定详细的培训计划和时间表。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标题"/>
          <p:cNvSpPr txBox="1"/>
          <p:nvPr>
            <p:custDataLst>
              <p:tags r:id="rId9"/>
            </p:custDataLst>
          </p:nvPr>
        </p:nvSpPr>
        <p:spPr>
          <a:xfrm>
            <a:off x="3932500" y="5365593"/>
            <a:ext cx="4320650" cy="344508"/>
          </a:xfrm>
          <a:prstGeom prst="rect"/>
          <a:noFill/>
        </p:spPr>
        <p:txBody>
          <a:bodyPr anchor="b" anchorCtr="0" bIns="36195" lIns="0" rIns="0" rtlCol="0" tIns="0" wrap="square">
            <a:normAutofit fontScale="94444" lnSpcReduction="1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10"/>
            </p:custDataLst>
          </p:nvPr>
        </p:nvSpPr>
        <p:spPr>
          <a:xfrm>
            <a:off x="3932500" y="5710723"/>
            <a:ext cx="4320650" cy="51862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确保培训资源和支持：确保有足够的培训资源和支持，如培训师、教材、设备等，以确保培训的顺利进行。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确保培训内容的实用性和针对性</a:t>
            </a:r>
            <a:endParaRPr altLang="en-US" lang="zh-CN"/>
          </a:p>
        </p:txBody>
      </p:sp>
      <p:sp>
        <p:nvSpPr>
          <p:cNvPr id="104961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了解员工需求：通过调查问卷、访谈等方式了解员工在团队协作方面的需求和问题，确保培训内容与实际工作紧密相关。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精选培训内容：选择与团队协作相关的实用知识和技能，如沟通技巧、领导力、团队建设等，确保培训内容具有针对性和实用性。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案例分析：引入真实的团队协作案例，让员工分析、讨论，加深对团队协作的理解，提高培训内容的实用性。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实践操作：设计一些团队协作的实践操作环节，如团队游戏、角色扮演等，让员工在实践中学习和掌握团队协作的技能。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对培训效果进行评估和反馈</a:t>
            </a:r>
            <a:endParaRPr altLang="en-US" lang="zh-CN"/>
          </a:p>
        </p:txBody>
      </p:sp>
      <p:sp>
        <p:nvSpPr>
          <p:cNvPr id="10496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评估方式：考试、问卷调查、面谈等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反馈方式：及时向员工反馈评估结果，针对不足之处进行改进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持续改进：根据评估结果不断优化培训内容和方式，提高培训效果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评估内容：员工对培训内容的掌握程度、培训对员工工作的影响等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实施关键培训活动的注意事项</a:t>
            </a:r>
            <a:endParaRPr altLang="en-US" lang="zh-CN"/>
          </a:p>
        </p:txBody>
      </p:sp>
      <p:sp>
        <p:nvSpPr>
          <p:cNvPr id="10497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确保参与者的积极性和参与度</a:t>
            </a:r>
            <a:endParaRPr altLang="en-US" lang="zh-CN"/>
          </a:p>
        </p:txBody>
      </p:sp>
      <p:sp>
        <p:nvSpPr>
          <p:cNvPr id="1049812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明确培训目标：让参与者了解培训的目的和意义，提高参与意愿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0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多样化的培训形式：采用互动、小组讨论等多样化的培训形式，增加参与者的兴趣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及时反馈和奖励：对参与者的表现给予及时反馈和奖励，激励他们更加积极地参与培训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2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营造良好的学习氛围：营造积极、开放、互动的学习氛围，让参与者感受到团队的温暖和支持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避免形式主义和走过场</a:t>
            </a:r>
            <a:endParaRPr altLang="en-US" lang="zh-CN"/>
          </a:p>
        </p:txBody>
      </p:sp>
      <p:sp>
        <p:nvSpPr>
          <p:cNvPr id="104987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注重实际效果：培训活动应该注重实际效果，而不是形式主义，要确保培训内容与员工实际工作密切相关。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避免走过场：在实施培训活动时，要避免走过场，要让员工真正参与到培训中，提高他们的团队协作能力。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强调实践：培训活动应该强调实践，让员工通过实际操作来掌握团队协作的技巧和方法。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及时反馈：在培训过程中，要及时给予员工反馈，让他们了解自己的不足之处，以便在后续的工作中加以改进。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及时解决培训中出现的问题和困难</a:t>
            </a:r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培训前准备：提前预测可能出现的问题和困难，并制定相应的解决方案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培训中关注：密切关注学员的反应和问题，及时调整培训内容和方式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培训后跟进：对学员进行跟进和反馈，及时解决学员在实践中遇到的问题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持续改进：根据学员反馈和实际效果，不断优化培训内容和方式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对培训效果进行持续跟踪和评估</a:t>
            </a:r>
            <a:endParaRPr altLang="en-US" lang="zh-CN"/>
          </a:p>
        </p:txBody>
      </p:sp>
      <p:sp>
        <p:nvSpPr>
          <p:cNvPr id="104997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设定明确的评估指标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激励员工积极参与评估和反馈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分析培训效果，调整培训计划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定期收集员工反馈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0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总结提高团队协作能力的关键培训活动的重要性和实施方法</a:t>
            </a:r>
            <a:endParaRPr altLang="en-US" lang="zh-CN"/>
          </a:p>
        </p:txBody>
      </p:sp>
      <p:sp>
        <p:nvSpPr>
          <p:cNvPr id="105011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总结：本次培训活动对于提高员工团队协作能力的重要性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实施方法：如何通过培训活动提高团队协作能力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未来展望：未来如何继续加强团队协作能力的培训和提高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结论：总结本次培训活动的成果和不足，并提出改进建议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分析当前存在的问题和不足，提出改进措施和建议</a:t>
            </a:r>
            <a:endParaRPr altLang="en-US" lang="zh-CN"/>
          </a:p>
        </p:txBody>
      </p:sp>
      <p:sp>
        <p:nvSpPr>
          <p:cNvPr id="1050170" name="任意多边形: 形状 16"/>
          <p:cNvSpPr/>
          <p:nvPr>
            <p:custDataLst>
              <p:tags r:id="rId1"/>
            </p:custDataLst>
          </p:nvPr>
        </p:nvSpPr>
        <p:spPr>
          <a:xfrm>
            <a:off x="608330" y="1477837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2" name="Freeform 488"/>
          <p:cNvSpPr/>
          <p:nvPr>
            <p:custDataLst>
              <p:tags r:id="rId2"/>
            </p:custDataLst>
          </p:nvPr>
        </p:nvSpPr>
        <p:spPr>
          <a:xfrm rot="5400000">
            <a:off x="5213024" y="1463045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4" name="序号"/>
          <p:cNvSpPr txBox="1"/>
          <p:nvPr>
            <p:custDataLst>
              <p:tags r:id="rId3"/>
            </p:custDataLst>
          </p:nvPr>
        </p:nvSpPr>
        <p:spPr>
          <a:xfrm>
            <a:off x="5339816" y="1693385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6" name="标题"/>
          <p:cNvSpPr txBox="1"/>
          <p:nvPr>
            <p:custDataLst>
              <p:tags r:id="rId4"/>
            </p:custDataLst>
          </p:nvPr>
        </p:nvSpPr>
        <p:spPr>
          <a:xfrm>
            <a:off x="996457" y="153066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团队协作意识不强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8" name="正文"/>
          <p:cNvSpPr txBox="1"/>
          <p:nvPr>
            <p:custDataLst>
              <p:tags r:id="rId5"/>
            </p:custDataLst>
          </p:nvPr>
        </p:nvSpPr>
        <p:spPr>
          <a:xfrm>
            <a:off x="996457" y="199064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8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246" y="202445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2" name="Freeform 488"/>
          <p:cNvSpPr/>
          <p:nvPr>
            <p:custDataLst>
              <p:tags r:id="rId7"/>
            </p:custDataLst>
          </p:nvPr>
        </p:nvSpPr>
        <p:spPr>
          <a:xfrm rot="5400000">
            <a:off x="6147064" y="2009663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4" name="序号"/>
          <p:cNvSpPr txBox="1"/>
          <p:nvPr>
            <p:custDataLst>
              <p:tags r:id="rId8"/>
            </p:custDataLst>
          </p:nvPr>
        </p:nvSpPr>
        <p:spPr>
          <a:xfrm>
            <a:off x="6255543" y="2234368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186" name="任意多边形: 形状 2"/>
          <p:cNvSpPr/>
          <p:nvPr>
            <p:custDataLst>
              <p:tags r:id="rId9"/>
            </p:custDataLst>
          </p:nvPr>
        </p:nvSpPr>
        <p:spPr>
          <a:xfrm>
            <a:off x="608330" y="2571073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88" name="Freeform 488"/>
          <p:cNvSpPr/>
          <p:nvPr>
            <p:custDataLst>
              <p:tags r:id="rId10"/>
            </p:custDataLst>
          </p:nvPr>
        </p:nvSpPr>
        <p:spPr>
          <a:xfrm rot="5400000">
            <a:off x="5213024" y="2556281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0" name="序号"/>
          <p:cNvSpPr txBox="1"/>
          <p:nvPr>
            <p:custDataLst>
              <p:tags r:id="rId11"/>
            </p:custDataLst>
          </p:nvPr>
        </p:nvSpPr>
        <p:spPr>
          <a:xfrm>
            <a:off x="5339816" y="2785917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19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246" y="311276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94" name="Freeform 488"/>
          <p:cNvSpPr/>
          <p:nvPr>
            <p:custDataLst>
              <p:tags r:id="rId13"/>
            </p:custDataLst>
          </p:nvPr>
        </p:nvSpPr>
        <p:spPr>
          <a:xfrm rot="5400000">
            <a:off x="6147064" y="3098672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6" name="序号"/>
          <p:cNvSpPr txBox="1"/>
          <p:nvPr>
            <p:custDataLst>
              <p:tags r:id="rId14"/>
            </p:custDataLst>
          </p:nvPr>
        </p:nvSpPr>
        <p:spPr>
          <a:xfrm>
            <a:off x="6255543" y="3319856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198" name="任意多边形: 形状 12"/>
          <p:cNvSpPr/>
          <p:nvPr>
            <p:custDataLst>
              <p:tags r:id="rId15"/>
            </p:custDataLst>
          </p:nvPr>
        </p:nvSpPr>
        <p:spPr>
          <a:xfrm>
            <a:off x="608330" y="366360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00" name="Freeform 488"/>
          <p:cNvSpPr/>
          <p:nvPr>
            <p:custDataLst>
              <p:tags r:id="rId16"/>
            </p:custDataLst>
          </p:nvPr>
        </p:nvSpPr>
        <p:spPr>
          <a:xfrm rot="5400000">
            <a:off x="5213024" y="364951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2" name="序号"/>
          <p:cNvSpPr txBox="1"/>
          <p:nvPr>
            <p:custDataLst>
              <p:tags r:id="rId17"/>
            </p:custDataLst>
          </p:nvPr>
        </p:nvSpPr>
        <p:spPr>
          <a:xfrm>
            <a:off x="5339816" y="3879153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20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246" y="4201770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06" name="Freeform 488"/>
          <p:cNvSpPr/>
          <p:nvPr>
            <p:custDataLst>
              <p:tags r:id="rId19"/>
            </p:custDataLst>
          </p:nvPr>
        </p:nvSpPr>
        <p:spPr>
          <a:xfrm rot="5400000">
            <a:off x="6147064" y="4186978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8" name="序号"/>
          <p:cNvSpPr txBox="1"/>
          <p:nvPr>
            <p:custDataLst>
              <p:tags r:id="rId20"/>
            </p:custDataLst>
          </p:nvPr>
        </p:nvSpPr>
        <p:spPr>
          <a:xfrm>
            <a:off x="6255543" y="440816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210" name="任意多边形: 形状 27"/>
          <p:cNvSpPr/>
          <p:nvPr>
            <p:custDataLst>
              <p:tags r:id="rId21"/>
            </p:custDataLst>
          </p:nvPr>
        </p:nvSpPr>
        <p:spPr>
          <a:xfrm>
            <a:off x="608330" y="475684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12" name="Freeform 488"/>
          <p:cNvSpPr/>
          <p:nvPr>
            <p:custDataLst>
              <p:tags r:id="rId22"/>
            </p:custDataLst>
          </p:nvPr>
        </p:nvSpPr>
        <p:spPr>
          <a:xfrm rot="5400000">
            <a:off x="5213024" y="4742049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序号"/>
          <p:cNvSpPr txBox="1"/>
          <p:nvPr>
            <p:custDataLst>
              <p:tags r:id="rId23"/>
            </p:custDataLst>
          </p:nvPr>
        </p:nvSpPr>
        <p:spPr>
          <a:xfrm>
            <a:off x="5339816" y="4972389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21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246" y="5290076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18" name="Freeform 488"/>
          <p:cNvSpPr/>
          <p:nvPr>
            <p:custDataLst>
              <p:tags r:id="rId25"/>
            </p:custDataLst>
          </p:nvPr>
        </p:nvSpPr>
        <p:spPr>
          <a:xfrm rot="5400000">
            <a:off x="6147064" y="527598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序号"/>
          <p:cNvSpPr txBox="1"/>
          <p:nvPr>
            <p:custDataLst>
              <p:tags r:id="rId26"/>
            </p:custDataLst>
          </p:nvPr>
        </p:nvSpPr>
        <p:spPr>
          <a:xfrm>
            <a:off x="6255543" y="549717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222" name="标题"/>
          <p:cNvSpPr txBox="1"/>
          <p:nvPr>
            <p:custDataLst>
              <p:tags r:id="rId27"/>
            </p:custDataLst>
          </p:nvPr>
        </p:nvSpPr>
        <p:spPr>
          <a:xfrm>
            <a:off x="7445282" y="2066015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沟通技巧有待提高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24" name="正文"/>
          <p:cNvSpPr txBox="1"/>
          <p:nvPr>
            <p:custDataLst>
              <p:tags r:id="rId28"/>
            </p:custDataLst>
          </p:nvPr>
        </p:nvSpPr>
        <p:spPr>
          <a:xfrm>
            <a:off x="7445282" y="2525287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26" name="标题"/>
          <p:cNvSpPr txBox="1"/>
          <p:nvPr>
            <p:custDataLst>
              <p:tags r:id="rId29"/>
            </p:custDataLst>
          </p:nvPr>
        </p:nvSpPr>
        <p:spPr>
          <a:xfrm>
            <a:off x="996457" y="2625313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缺乏有效的协作机制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28" name="正文"/>
          <p:cNvSpPr txBox="1"/>
          <p:nvPr>
            <p:custDataLst>
              <p:tags r:id="rId30"/>
            </p:custDataLst>
          </p:nvPr>
        </p:nvSpPr>
        <p:spPr>
          <a:xfrm>
            <a:off x="996457" y="308458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30" name="标题"/>
          <p:cNvSpPr txBox="1"/>
          <p:nvPr>
            <p:custDataLst>
              <p:tags r:id="rId31"/>
            </p:custDataLst>
          </p:nvPr>
        </p:nvSpPr>
        <p:spPr>
          <a:xfrm>
            <a:off x="7445282" y="3159956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缺乏团队凝聚力  提出改进措施和建议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32" name="正文"/>
          <p:cNvSpPr txBox="1"/>
          <p:nvPr>
            <p:custDataLst>
              <p:tags r:id="rId32"/>
            </p:custDataLst>
          </p:nvPr>
        </p:nvSpPr>
        <p:spPr>
          <a:xfrm>
            <a:off x="7445282" y="3619228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提出改进措施和建议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34" name="标题"/>
          <p:cNvSpPr txBox="1"/>
          <p:nvPr>
            <p:custDataLst>
              <p:tags r:id="rId33"/>
            </p:custDataLst>
          </p:nvPr>
        </p:nvSpPr>
        <p:spPr>
          <a:xfrm>
            <a:off x="996457" y="371220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加强团队协作意识培训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36" name="正文"/>
          <p:cNvSpPr txBox="1"/>
          <p:nvPr>
            <p:custDataLst>
              <p:tags r:id="rId34"/>
            </p:custDataLst>
          </p:nvPr>
        </p:nvSpPr>
        <p:spPr>
          <a:xfrm>
            <a:off x="996457" y="4171481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38" name="标题"/>
          <p:cNvSpPr txBox="1"/>
          <p:nvPr>
            <p:custDataLst>
              <p:tags r:id="rId35"/>
            </p:custDataLst>
          </p:nvPr>
        </p:nvSpPr>
        <p:spPr>
          <a:xfrm>
            <a:off x="7445282" y="425741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提高沟通技巧和能力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40" name="正文"/>
          <p:cNvSpPr txBox="1"/>
          <p:nvPr>
            <p:custDataLst>
              <p:tags r:id="rId36"/>
            </p:custDataLst>
          </p:nvPr>
        </p:nvSpPr>
        <p:spPr>
          <a:xfrm>
            <a:off x="7445282" y="4716690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42" name="标题"/>
          <p:cNvSpPr txBox="1"/>
          <p:nvPr>
            <p:custDataLst>
              <p:tags r:id="rId37"/>
            </p:custDataLst>
          </p:nvPr>
        </p:nvSpPr>
        <p:spPr>
          <a:xfrm>
            <a:off x="996457" y="4791357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建立有效的协作机制和流程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44" name="正文"/>
          <p:cNvSpPr txBox="1"/>
          <p:nvPr>
            <p:custDataLst>
              <p:tags r:id="rId38"/>
            </p:custDataLst>
          </p:nvPr>
        </p:nvSpPr>
        <p:spPr>
          <a:xfrm>
            <a:off x="996457" y="5251333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46" name="标题"/>
          <p:cNvSpPr txBox="1"/>
          <p:nvPr>
            <p:custDataLst>
              <p:tags r:id="rId39"/>
            </p:custDataLst>
          </p:nvPr>
        </p:nvSpPr>
        <p:spPr>
          <a:xfrm>
            <a:off x="7445282" y="533867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加强团队建设和凝聚力培养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48" name="正文"/>
          <p:cNvSpPr txBox="1"/>
          <p:nvPr>
            <p:custDataLst>
              <p:tags r:id="rId40"/>
            </p:custDataLst>
          </p:nvPr>
        </p:nvSpPr>
        <p:spPr>
          <a:xfrm>
            <a:off x="7445282" y="5798656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展望未来，探讨如何进一步优化关键培训活动，提高团队协作能力。</a:t>
            </a:r>
            <a:endParaRPr altLang="en-US" lang="zh-CN"/>
          </a:p>
        </p:txBody>
      </p:sp>
      <p:sp>
        <p:nvSpPr>
          <p:cNvPr id="10502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未来培训活动的改进方向：结合员工反馈和实际需求，持续优化培训内容和形式，提高培训效果。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团队协作能力的提升：通过培训活动，员工能够更好地理解团队协作的重要性，掌握团队协作的技巧和方法，提高团队协作能力。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培训活动的持续开展：定期开展关键培训活动，确保员工能够及时掌握最新的知识和技能，提高工作效率和团队协作能力。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员工参与度的提高：通过培训活动的不断优化和改进，提高员工参与度，增强员工对团队协作的认同感和归属感。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4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0_4*l_h_a*1_1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60_4*l_h_f*1_1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0_4*l_h_a*1_2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60_4*l_h_f*1_2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0_4*l_h_a*1_3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260_4*l_h_f*1_3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260_4*l_h_a*1_4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260_4*l_h_f*1_4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260_4*l_h_a*1_5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260_4*l_h_f*1_5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2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2023-12-19T22:07:01Z</dcterms:created>
  <dcterms:modified xsi:type="dcterms:W3CDTF">2023-12-19T22:07:01Z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dd6f27bdfcea446f8dd40e8710c14026_21</vt:lpwstr>
  </property>
</Properties>
</file>