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166" r:id="rId1"/>
    <p:sldMasterId id="2147491203" r:id="rId2"/>
  </p:sldMasterIdLst>
  <p:notesMasterIdLst>
    <p:notesMasterId r:id="rId3"/>
  </p:notesMasterIdLst>
  <p:sldIdLst>
    <p:sldId id="3722" r:id="rId4"/>
    <p:sldId id="3727" r:id="rId5"/>
    <p:sldId id="3732" r:id="rId6"/>
    <p:sldId id="3736" r:id="rId7"/>
    <p:sldId id="3739" r:id="rId8"/>
    <p:sldId id="3742" r:id="rId9"/>
    <p:sldId id="3745" r:id="rId10"/>
    <p:sldId id="3749" r:id="rId11"/>
    <p:sldId id="3753" r:id="rId12"/>
    <p:sldId id="3756" r:id="rId13"/>
    <p:sldId id="3759" r:id="rId14"/>
    <p:sldId id="3762" r:id="rId15"/>
    <p:sldId id="3766" r:id="rId16"/>
    <p:sldId id="3770" r:id="rId17"/>
    <p:sldId id="3773" r:id="rId18"/>
    <p:sldId id="3776" r:id="rId19"/>
    <p:sldId id="3780" r:id="rId20"/>
    <p:sldId id="3784" r:id="rId21"/>
    <p:sldId id="3787" r:id="rId22"/>
    <p:sldId id="3790" r:id="rId23"/>
    <p:sldId id="3793" r:id="rId24"/>
    <p:sldId id="3797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67" r:id="rId1"/>
    <p:sldLayoutId id="2147491168" r:id="rId2"/>
    <p:sldLayoutId id="2147491169" r:id="rId3"/>
    <p:sldLayoutId id="2147491170" r:id="rId4"/>
    <p:sldLayoutId id="2147491171" r:id="rId5"/>
    <p:sldLayoutId id="2147491172" r:id="rId6"/>
    <p:sldLayoutId id="2147491173" r:id="rId7"/>
    <p:sldLayoutId id="2147491174" r:id="rId8"/>
    <p:sldLayoutId id="2147491175" r:id="rId9"/>
    <p:sldLayoutId id="2147491176" r:id="rId10"/>
    <p:sldLayoutId id="214749117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204" r:id="rId1"/>
    <p:sldLayoutId id="2147491205" r:id="rId2"/>
    <p:sldLayoutId id="2147491206" r:id="rId3"/>
    <p:sldLayoutId id="2147491207" r:id="rId4"/>
    <p:sldLayoutId id="2147491208" r:id="rId5"/>
    <p:sldLayoutId id="2147491209" r:id="rId6"/>
    <p:sldLayoutId id="2147491210" r:id="rId7"/>
    <p:sldLayoutId id="2147491211" r:id="rId8"/>
    <p:sldLayoutId id="2147491212" r:id="rId9"/>
    <p:sldLayoutId id="2147491213" r:id="rId10"/>
    <p:sldLayoutId id="214749121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tags" Target="../tags/tag268.xml"/><Relationship Id="rId20" Type="http://schemas.openxmlformats.org/officeDocument/2006/relationships/tags" Target="../tags/tag269.xml"/><Relationship Id="rId21" Type="http://schemas.openxmlformats.org/officeDocument/2006/relationships/tags" Target="../tags/tag270.xml"/><Relationship Id="rId22" Type="http://schemas.openxmlformats.org/officeDocument/2006/relationships/tags" Target="../tags/tag271.xml"/><Relationship Id="rId23" Type="http://schemas.openxmlformats.org/officeDocument/2006/relationships/tags" Target="../tags/tag272.xml"/><Relationship Id="rId24" Type="http://schemas.openxmlformats.org/officeDocument/2006/relationships/tags" Target="../tags/tag273.xml"/><Relationship Id="rId25" Type="http://schemas.openxmlformats.org/officeDocument/2006/relationships/tags" Target="../tags/tag274.xml"/><Relationship Id="rId26" Type="http://schemas.openxmlformats.org/officeDocument/2006/relationships/tags" Target="../tags/tag275.xml"/><Relationship Id="rId27" Type="http://schemas.openxmlformats.org/officeDocument/2006/relationships/tags" Target="../tags/tag276.xml"/><Relationship Id="rId28" Type="http://schemas.openxmlformats.org/officeDocument/2006/relationships/tags" Target="../tags/tag277.xml"/><Relationship Id="rId29" Type="http://schemas.openxmlformats.org/officeDocument/2006/relationships/tags" Target="../tags/tag278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高质量初中英语教材的选择与利用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913681" y="224725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4243952" y="334505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91063" y="444284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72155" y="120840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996055" y="1268095"/>
            <a:ext cx="725932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选择高质量的初中英语教材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4175125" y="230949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980305" y="2369185"/>
            <a:ext cx="6275705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利用高质量的初中英语教材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5083175" y="341820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878195" y="3482975"/>
            <a:ext cx="5377180" cy="770890"/>
          </a:xfrm>
          <a:prstGeom prst="rect"/>
          <a:noFill/>
        </p:spPr>
        <p:txBody>
          <a:bodyPr anchor="b" anchorCtr="0" bIns="0" lIns="0" rIns="0" rtlCol="0" tIns="0" wrap="square">
            <a:normAutofit fontScale="95833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高质量初中英语教材的选择与利用的意义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6121400" y="451421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6939280" y="4573905"/>
            <a:ext cx="4316730" cy="77089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如何选择和利用高质量的初中英语教材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选择高质量的初中英语教材</a:t>
            </a:r>
            <a:endParaRPr altLang="en-US" lang="zh-CN"/>
          </a:p>
        </p:txBody>
      </p:sp>
      <p:sp>
        <p:nvSpPr>
          <p:cNvPr id="10488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教材内容丰富、系统、科学</a:t>
            </a:r>
            <a:endParaRPr altLang="en-US" lang="zh-CN"/>
          </a:p>
        </p:txBody>
      </p:sp>
      <p:sp>
        <p:nvSpPr>
          <p:cNvPr id="104888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8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教材内容应涵盖听、说、读、写、译各方面，注重培养学生的英语综合能力。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89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教材应系统地呈现英语语法、词汇、句型等语言知识，帮助学生建立完整的英语知识体系。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89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教材应遵循科学的教学理念，根据学生的认知规律和学习特点设计教学内容和活动，提高学生的学习效果。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0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教材应注重实际应用，选取贴近生活的例句和场景，帮助学生更好地理解和运用英语。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教材难度适中，符合学生认知水平</a:t>
            </a:r>
            <a:endParaRPr altLang="en-US" lang="zh-CN"/>
          </a:p>
        </p:txBody>
      </p:sp>
      <p:sp>
        <p:nvSpPr>
          <p:cNvPr id="104894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教材编排合理，符合学生的认知水平和发展规律，能够帮助学生逐步提高英语能力。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教材内容难度适中，不会过于简单或过于困难，能够满足初中学生的英语学习需求。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教材注重实际应用，包含丰富的实际场景和语境，让学生在实际交流中掌握英语语言技能。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教材配套资源丰富，包括听力、阅读、写作等方面的练习和素材，能够帮助学生全面提高英语能力。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教材具有趣味性和启发性</a:t>
            </a:r>
            <a:endParaRPr altLang="en-US" lang="zh-CN"/>
          </a:p>
        </p:txBody>
      </p:sp>
      <p:sp>
        <p:nvSpPr>
          <p:cNvPr id="104899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教材内容应贴近学生生活，具有实用性和趣味性，能够激发学生学习英语的兴趣。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教材应注重启发学生的思维，引导学生主动参与学习过程，培养学生的自主学习能力。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教材应提供丰富的语言材料和实践机会，帮助学生掌握英语语言知识和技能。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教材应注重文化背景知识的介绍，帮助学生了解英语国家的文化传统和社会习俗，提高学生的跨文化交际能力。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教材配套资源丰富</a:t>
            </a:r>
            <a:endParaRPr altLang="en-US" lang="zh-CN"/>
          </a:p>
        </p:txBody>
      </p:sp>
      <p:sp>
        <p:nvSpPr>
          <p:cNvPr id="104905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教材附带多媒体光盘，提供丰富的听力、口语和阅读材料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5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教材配套网站提供在线学习资源，如词汇表、语法讲解、练习答案等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6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教材附赠教师用书，包含教学建议、课程安排、练习答案等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教材配套练习册，巩固所学知识，提高实际应用能力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利用高质量的初中英语教材</a:t>
            </a:r>
            <a:endParaRPr altLang="en-US" lang="zh-CN"/>
          </a:p>
        </p:txBody>
      </p:sp>
      <p:sp>
        <p:nvSpPr>
          <p:cNvPr id="104911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结合教材，制定合理的教学计划</a:t>
            </a:r>
            <a:endParaRPr altLang="en-US" lang="zh-CN"/>
          </a:p>
        </p:txBody>
      </p:sp>
      <p:sp>
        <p:nvSpPr>
          <p:cNvPr id="104914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确定教学目标：根据教材内容和学生实际情况，明确教学目标和教学重点。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5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安排教学内容：根据教学目标，合理安排教学内容，确保教学内容的针对性和有效性。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5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设计教学活动：结合教材，设计丰富多样的教学活动，激发学生的学习兴趣和积极性。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6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制定评估标准：根据教学目标和教学内容，制定合理的评估标准，及时了解学生的学习情况并调整教学计划。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注重教材的细节，引导学生深入理解</a:t>
            </a:r>
            <a:endParaRPr altLang="en-US" lang="zh-CN"/>
          </a:p>
        </p:txBody>
      </p:sp>
      <p:sp>
        <p:nvSpPr>
          <p:cNvPr id="10492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关注教材的语法、词汇和句型等语言基础知识点，引导学生掌握正确的语言运用。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利用教材中的文化背景和跨学科知识，培养学生的跨文化意识和学科素养。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引导学生通过阅读、写作和口语练习等方式深入理解教材内容，提高英语应用能力。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利用教材中的问题和思考题，引导学生进行思考和讨论，培养批判性思维和创新意识。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充分利用教材的互动性，提高学生的参与度</a:t>
            </a:r>
            <a:endParaRPr altLang="en-US" lang="zh-CN"/>
          </a:p>
        </p:txBody>
      </p:sp>
      <p:sp>
        <p:nvSpPr>
          <p:cNvPr id="10492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利用教材中的听说练习，组织学生进行角色扮演、情景对话等活动，提高学生的口语表达能力。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利用教材中的阅读材料，引导学生进行小组讨论、主题演讲等活动，培养学生的阅读理解能力和批判性思维。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利用教材中的语法练习，设计有趣的游戏和活动，让学生在轻松愉快的氛围中掌握语法知识。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利用教材中的文化背景介绍，组织学生开展文化交流、主题探究等活动，拓宽学生的国际视野，提高跨文化交际能力。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结合实际，拓展教材内容，提高学生的实际应用能力</a:t>
            </a:r>
            <a:endParaRPr altLang="en-US" lang="zh-CN"/>
          </a:p>
        </p:txBody>
      </p:sp>
      <p:sp>
        <p:nvSpPr>
          <p:cNvPr id="104932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结合生活实际：将教材内容与日常生活相结合，使学生更好地理解和应用英语。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拓展教材内容：利用丰富的课外资源，如英语电影、音乐、文学作品等，拓展学生的英语视野。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创设语言环境：通过角色扮演、小组讨论等形式，为学生提供英语交流的机会，提高学生的口语和听力能力。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注重实际应用：引导学生将所学知识应用于实际生活中，如旅游、商务、文化交流等方面，提高学生的实际应用能力。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高质量初中英语教材的选择与利用的意义</a:t>
            </a:r>
            <a:endParaRPr altLang="en-US" lang="zh-CN"/>
          </a:p>
        </p:txBody>
      </p:sp>
      <p:sp>
        <p:nvSpPr>
          <p:cNvPr id="104936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提高学生的学习效果</a:t>
            </a:r>
            <a:endParaRPr altLang="en-US" lang="zh-CN"/>
          </a:p>
        </p:txBody>
      </p:sp>
      <p:sp>
        <p:nvSpPr>
          <p:cNvPr id="104939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激发学生学习兴趣，提高学习动力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拓展学生的英语知识面，增强语言能力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培养学生的思维能力和自主学习能力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提高学生的英语成绩和考试竞争力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培养学生的英语学习兴趣和自主学习能力</a:t>
            </a:r>
            <a:endParaRPr altLang="en-US" lang="zh-CN"/>
          </a:p>
        </p:txBody>
      </p:sp>
      <p:sp>
        <p:nvSpPr>
          <p:cNvPr id="1049440" name="任意多边形 35"/>
          <p:cNvSpPr/>
          <p:nvPr>
            <p:custDataLst>
              <p:tags r:id="rId1"/>
            </p:custDataLst>
          </p:nvPr>
        </p:nvSpPr>
        <p:spPr>
          <a:xfrm>
            <a:off x="608330" y="146284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42" name="任意多边形 39"/>
          <p:cNvSpPr/>
          <p:nvPr>
            <p:custDataLst>
              <p:tags r:id="rId2"/>
            </p:custDataLst>
          </p:nvPr>
        </p:nvSpPr>
        <p:spPr>
          <a:xfrm>
            <a:off x="691544" y="155305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15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6922" y="177664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44" name="正文"/>
          <p:cNvSpPr txBox="1"/>
          <p:nvPr>
            <p:custDataLst>
              <p:tags r:id="rId4"/>
            </p:custDataLst>
          </p:nvPr>
        </p:nvSpPr>
        <p:spPr>
          <a:xfrm>
            <a:off x="2260539" y="153844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激发学生的学习兴趣：高质量的初中英语教材通常具有丰富的语言材料和多样的活动设计，能够激发学生对英语学习的兴趣和热情。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46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859" y="153462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48" name="任意多边形 45"/>
          <p:cNvSpPr/>
          <p:nvPr>
            <p:custDataLst>
              <p:tags r:id="rId6"/>
            </p:custDataLst>
          </p:nvPr>
        </p:nvSpPr>
        <p:spPr>
          <a:xfrm>
            <a:off x="608330" y="270025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50" name="任意多边形 46"/>
          <p:cNvSpPr/>
          <p:nvPr>
            <p:custDataLst>
              <p:tags r:id="rId7"/>
            </p:custDataLst>
          </p:nvPr>
        </p:nvSpPr>
        <p:spPr>
          <a:xfrm>
            <a:off x="691544" y="279046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17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6922" y="301405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52" name="正文"/>
          <p:cNvSpPr txBox="1"/>
          <p:nvPr>
            <p:custDataLst>
              <p:tags r:id="rId9"/>
            </p:custDataLst>
          </p:nvPr>
        </p:nvSpPr>
        <p:spPr>
          <a:xfrm>
            <a:off x="2260539" y="277585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培养学生的自主学习能力：高质量的初中英语教材注重培养学生的自主学习能力，通过提供多种学习资源和学习方式，引导学生自主探索、思考和总结。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54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859" y="277203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56" name="任意多边形 51"/>
          <p:cNvSpPr/>
          <p:nvPr>
            <p:custDataLst>
              <p:tags r:id="rId11"/>
            </p:custDataLst>
          </p:nvPr>
        </p:nvSpPr>
        <p:spPr>
          <a:xfrm>
            <a:off x="608330" y="3937669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58" name="任意多边形 52"/>
          <p:cNvSpPr/>
          <p:nvPr>
            <p:custDataLst>
              <p:tags r:id="rId12"/>
            </p:custDataLst>
          </p:nvPr>
        </p:nvSpPr>
        <p:spPr>
          <a:xfrm>
            <a:off x="691544" y="402787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19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6922" y="4251468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60" name="正文"/>
          <p:cNvSpPr txBox="1"/>
          <p:nvPr>
            <p:custDataLst>
              <p:tags r:id="rId14"/>
            </p:custDataLst>
          </p:nvPr>
        </p:nvSpPr>
        <p:spPr>
          <a:xfrm>
            <a:off x="2260539" y="401326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提高学生的英语应用能力：高质量的初中英语教材注重实际语言应用，通过模拟真实场景和语境，帮助学生提高英语听说读写等方面的应用能力。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62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859" y="4009449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64" name="任意多边形 57"/>
          <p:cNvSpPr/>
          <p:nvPr>
            <p:custDataLst>
              <p:tags r:id="rId16"/>
            </p:custDataLst>
          </p:nvPr>
        </p:nvSpPr>
        <p:spPr>
          <a:xfrm>
            <a:off x="608330" y="5175078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66" name="任意多边形 58"/>
          <p:cNvSpPr/>
          <p:nvPr>
            <p:custDataLst>
              <p:tags r:id="rId17"/>
            </p:custDataLst>
          </p:nvPr>
        </p:nvSpPr>
        <p:spPr>
          <a:xfrm>
            <a:off x="691544" y="5265280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21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6922" y="5488877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68" name="正文"/>
          <p:cNvSpPr txBox="1"/>
          <p:nvPr>
            <p:custDataLst>
              <p:tags r:id="rId19"/>
            </p:custDataLst>
          </p:nvPr>
        </p:nvSpPr>
        <p:spPr>
          <a:xfrm>
            <a:off x="2260539" y="5250670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拓展学生的国际视野：高质量的初中英语教材通常包含有关跨文化交际的内容，通过介绍不同国家和文化，帮助学生拓展国际视野，增强跨文化交流的能力。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70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859" y="5246858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为学生的未来发展奠定基础</a:t>
            </a:r>
            <a:endParaRPr altLang="en-US" lang="zh-CN"/>
          </a:p>
        </p:txBody>
      </p:sp>
      <p:sp>
        <p:nvSpPr>
          <p:cNvPr id="104950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提高学生的英语水平，为未来的学习和工作打下基础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1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培养学生的跨文化交流能力，适应全球化时代的发展需求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1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拓展学生的视野，增强国际竞争力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2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促进学生综合素质的发展，培养创新精神和实践能力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如何选择和利用高质量的初中英语教材</a:t>
            </a:r>
            <a:endParaRPr altLang="en-US" lang="zh-CN"/>
          </a:p>
        </p:txBody>
      </p:sp>
      <p:sp>
        <p:nvSpPr>
          <p:cNvPr id="10495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选择知名的教材出版机构出版的教材</a:t>
            </a:r>
            <a:endParaRPr altLang="en-US" lang="zh-CN"/>
          </a:p>
        </p:txBody>
      </p:sp>
      <p:sp>
        <p:nvSpPr>
          <p:cNvPr id="1049600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了解教材出版机构的声誉和口碑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06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查看教材出版机构的资质和认证情况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12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对比不同教材出版机构的教材质量和教学理念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18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参考教育行政部门对教材出版机构的评估结果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了解教材的评价标准和口碑</a:t>
            </a:r>
            <a:endParaRPr altLang="en-US" lang="zh-CN"/>
          </a:p>
        </p:txBody>
      </p:sp>
      <p:sp>
        <p:nvSpPr>
          <p:cNvPr id="104965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评价标准：内容是否符合教学大纲要求、语言是否地道、练习是否丰富多样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口碑：查看其他教师或学生的评价、了解教材的销量和出版次数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权威性：选择由知名的教育机构或出版社出版的教材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更新频率：选择内容更新较快的教材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结合学校和学生实际情况选择教材</a:t>
            </a:r>
            <a:endParaRPr altLang="en-US" lang="zh-CN"/>
          </a:p>
        </p:txBody>
      </p:sp>
      <p:sp>
        <p:nvSpPr>
          <p:cNvPr id="104970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了解学校的教学目标和课程设置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结合实际教学情况进行选择和调整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参考教材的评价和口碑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考虑学生的英语水平和需求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充分利用教材的数字资源，提高教学效果</a:t>
            </a:r>
            <a:endParaRPr altLang="en-US" lang="zh-CN"/>
          </a:p>
        </p:txBody>
      </p:sp>
      <p:sp>
        <p:nvSpPr>
          <p:cNvPr id="104977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利用数字资源可以丰富教学手段，提高学生的学习兴趣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数字资源包括：多媒体课件、在线课程、互动练习等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数字资源可以提供真实的语境，帮助学生更好地理解和运用语言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教师可以通过数字资源进行个性化教学，满足不同学生的需求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828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4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4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4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4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4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4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4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4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4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4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4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4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4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SLIDE_ID" val="custom20230231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5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9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3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289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2024-01-01T06:52:49Z</dcterms:created>
  <dcterms:modified xsi:type="dcterms:W3CDTF">2024-01-01T06:52:49Z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cdaa5b062e1f4cfbb30b27d05a37b836_21</vt:lpwstr>
  </property>
</Properties>
</file>