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628" r:id="rId1"/>
    <p:sldMasterId id="2147488665" r:id="rId2"/>
  </p:sldMasterIdLst>
  <p:notesMasterIdLst>
    <p:notesMasterId r:id="rId3"/>
  </p:notesMasterIdLst>
  <p:sldIdLst>
    <p:sldId id="2511" r:id="rId4"/>
    <p:sldId id="2516" r:id="rId5"/>
    <p:sldId id="2521" r:id="rId6"/>
    <p:sldId id="2525" r:id="rId7"/>
    <p:sldId id="2528" r:id="rId8"/>
    <p:sldId id="2531" r:id="rId9"/>
    <p:sldId id="2534" r:id="rId10"/>
    <p:sldId id="2538" r:id="rId11"/>
    <p:sldId id="2542" r:id="rId12"/>
    <p:sldId id="2545" r:id="rId13"/>
    <p:sldId id="2548" r:id="rId14"/>
    <p:sldId id="2551" r:id="rId15"/>
    <p:sldId id="2555" r:id="rId16"/>
    <p:sldId id="2559" r:id="rId17"/>
    <p:sldId id="2562" r:id="rId18"/>
    <p:sldId id="2565" r:id="rId19"/>
    <p:sldId id="2568" r:id="rId20"/>
    <p:sldId id="2572" r:id="rId21"/>
    <p:sldId id="2576" r:id="rId22"/>
    <p:sldId id="2579" r:id="rId23"/>
    <p:sldId id="2582" r:id="rId24"/>
    <p:sldId id="2585" r:id="rId25"/>
    <p:sldId id="2589" r:id="rId26"/>
    <p:sldId id="2593" r:id="rId27"/>
    <p:sldId id="2596" r:id="rId28"/>
    <p:sldId id="2599" r:id="rId29"/>
    <p:sldId id="2602" r:id="rId30"/>
    <p:sldId id="2606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image" Target="../media/image2.jpeg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image" Target="../media/image2.jpeg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tags" Target="../tags/tag42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tags" Target="../tags/tag76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image" Target="../media/image1.png"/><Relationship Id="rId6" Type="http://schemas.openxmlformats.org/officeDocument/2006/relationships/tags" Target="../tags/tag81.xml"/><Relationship Id="rId7" Type="http://schemas.openxmlformats.org/officeDocument/2006/relationships/image" Target="../media/image2.jpeg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tags" Target="../tags/tag89.xml"/><Relationship Id="rId16" Type="http://schemas.openxmlformats.org/officeDocument/2006/relationships/tags" Target="../tags/tag90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1" name="直接连接符 1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21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22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666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68" name="矩形: 圆角 8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0" name="椭圆 9"/>
          <p:cNvSpPr/>
          <p:nvPr>
            <p:custDataLst>
              <p:tags r:id="rId9"/>
            </p:custDataLst>
          </p:nvPr>
        </p:nvSpPr>
        <p:spPr>
          <a:xfrm>
            <a:off x="450405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2" name="椭圆 25"/>
          <p:cNvSpPr/>
          <p:nvPr>
            <p:custDataLst>
              <p:tags r:id="rId10"/>
            </p:custDataLst>
          </p:nvPr>
        </p:nvSpPr>
        <p:spPr>
          <a:xfrm>
            <a:off x="14865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37" name="直接连接符 1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3"/>
            <p:custDataLst>
              <p:tags r:id="rId12"/>
            </p:custDataLst>
          </p:nvPr>
        </p:nvSpPr>
        <p:spPr>
          <a:xfrm>
            <a:off x="5806440" y="4565015"/>
            <a:ext cx="5532120" cy="127952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5806344" y="3570812"/>
            <a:ext cx="5518150" cy="54356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4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5806344" y="1303227"/>
            <a:ext cx="5532120" cy="2204085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1289050"/>
            <a:ext cx="1096899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1" name="直接连接符 8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2926080" y="604911"/>
            <a:ext cx="0" cy="5627077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6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551815" y="1823085"/>
            <a:ext cx="2317115" cy="2828925"/>
          </a:xfrm>
          <a:prstGeom prst="rect"/>
          <a:noFill/>
        </p:spPr>
        <p:txBody>
          <a:bodyPr anchor="ctr" anchorCtr="0" bIns="0" lIns="0" rIns="0" rtlCol="0" tIns="0" vert="eaVert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9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71000"/>
                      </a:schemeClr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cxnSp>
        <p:nvCxnSpPr>
          <p:cNvPr id="3145747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2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05167" y="567342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1" name="直接连接符 13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3" name="直接连接符 1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2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2587943" y="3900842"/>
            <a:ext cx="7016115" cy="161730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3600" i="0" kern="1200" kumimoji="0" noProof="1" normalizeH="0" spc="300" err="1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6" name="矩形: 圆角 5"/>
          <p:cNvSpPr/>
          <p:nvPr>
            <p:custDataLst>
              <p:tags r:id="rId6"/>
            </p:custDataLst>
          </p:nvPr>
        </p:nvSpPr>
        <p:spPr>
          <a:xfrm rot="16200000">
            <a:off x="4876165" y="328930"/>
            <a:ext cx="2439670" cy="403733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7"/>
            </p:custDataLst>
          </p:nvPr>
        </p:nvSpPr>
        <p:spPr>
          <a:xfrm rot="16200000">
            <a:off x="4639945" y="1193165"/>
            <a:ext cx="155575" cy="162560"/>
          </a:xfrm>
          <a:prstGeom prst="ellipse"/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10" name="VCG211375358076"/>
          <p:cNvSpPr/>
          <p:nvPr>
            <p:custDataLst>
              <p:tags r:id="rId8"/>
            </p:custDataLst>
          </p:nvPr>
        </p:nvSpPr>
        <p:spPr>
          <a:xfrm>
            <a:off x="4265295" y="1339850"/>
            <a:ext cx="3661410" cy="2063750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9"/>
            <a:stretch>
              <a:fillRect t="-329" b="-1910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5276215" y="1837055"/>
            <a:ext cx="1610995" cy="1181100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9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9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40080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1" name="直接连接符 14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2" name="正文"/>
          <p:cNvSpPr txBox="1">
            <a:spLocks noGrp="1"/>
          </p:cNvSpPr>
          <p:nvPr>
            <p:ph idx="5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6235065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3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5" name="直接连接符 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0" name="副标题"/>
          <p:cNvSpPr txBox="1">
            <a:spLocks noGrp="1"/>
          </p:cNvSpPr>
          <p:nvPr>
            <p:ph type="body" idx="2" hasCustomPrompt="1"/>
            <p:custDataLst>
              <p:tags r:id="rId2"/>
            </p:custDataLst>
          </p:nvPr>
        </p:nvSpPr>
        <p:spPr>
          <a:xfrm>
            <a:off x="608400" y="1030605"/>
            <a:ext cx="10968990" cy="50355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7" name="直接连接符 11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10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1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780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2" name="矩形: 圆角 16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4" name="椭圆 17"/>
          <p:cNvSpPr/>
          <p:nvPr>
            <p:custDataLst>
              <p:tags r:id="rId9"/>
            </p:custDataLst>
          </p:nvPr>
        </p:nvSpPr>
        <p:spPr>
          <a:xfrm>
            <a:off x="451040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6" name="椭圆 18"/>
          <p:cNvSpPr/>
          <p:nvPr>
            <p:custDataLst>
              <p:tags r:id="rId10"/>
            </p:custDataLst>
          </p:nvPr>
        </p:nvSpPr>
        <p:spPr>
          <a:xfrm>
            <a:off x="15119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73" name="直接连接符 19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署名"/>
          <p:cNvSpPr txBox="1">
            <a:spLocks noGrp="1"/>
          </p:cNvSpPr>
          <p:nvPr>
            <p:ph type="body" idx="2"/>
            <p:custDataLst>
              <p:tags r:id="rId12"/>
            </p:custDataLst>
          </p:nvPr>
        </p:nvSpPr>
        <p:spPr>
          <a:xfrm>
            <a:off x="5807075" y="4437380"/>
            <a:ext cx="5518150" cy="13506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0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5793009" y="1584960"/>
            <a:ext cx="5532120" cy="2480842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8000" i="0" kern="1200" kumimoji="0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92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94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1.xml"/><Relationship Id="rId13" Type="http://schemas.openxmlformats.org/officeDocument/2006/relationships/tags" Target="../tags/tag92.xml"/><Relationship Id="rId14" Type="http://schemas.openxmlformats.org/officeDocument/2006/relationships/tags" Target="../tags/tag93.xml"/><Relationship Id="rId15" Type="http://schemas.openxmlformats.org/officeDocument/2006/relationships/tags" Target="../tags/tag94.xml"/><Relationship Id="rId16" Type="http://schemas.openxmlformats.org/officeDocument/2006/relationships/tags" Target="../tags/tag95.xml"/><Relationship Id="rId17" Type="http://schemas.openxmlformats.org/officeDocument/2006/relationships/tags" Target="../tags/tag96.xml"/><Relationship Id="rId18" Type="http://schemas.openxmlformats.org/officeDocument/2006/relationships/tags" Target="../tags/tag97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629" r:id="rId1"/>
    <p:sldLayoutId id="2147488630" r:id="rId2"/>
    <p:sldLayoutId id="2147488631" r:id="rId3"/>
    <p:sldLayoutId id="2147488632" r:id="rId4"/>
    <p:sldLayoutId id="2147488633" r:id="rId5"/>
    <p:sldLayoutId id="2147488634" r:id="rId6"/>
    <p:sldLayoutId id="2147488635" r:id="rId7"/>
    <p:sldLayoutId id="2147488636" r:id="rId8"/>
    <p:sldLayoutId id="2147488637" r:id="rId9"/>
    <p:sldLayoutId id="2147488638" r:id="rId10"/>
    <p:sldLayoutId id="214748863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30" y="1359535"/>
            <a:ext cx="10968990" cy="480758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/>
            <a:r>
              <a:rPr altLang="en-US" dirty="0" lang="zh-CN"/>
              <a:t>三级</a:t>
            </a:r>
            <a:endParaRPr altLang="en-US" dirty="0" lang="zh-CN"/>
          </a:p>
          <a:p>
            <a:pPr lvl="3" marR="0"/>
            <a:r>
              <a:rPr altLang="en-US" dirty="0" lang="zh-CN"/>
              <a:t>四级</a:t>
            </a:r>
            <a:endParaRPr altLang="en-US" dirty="0" lang="zh-CN"/>
          </a:p>
          <a:p>
            <a:pPr lvl="4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14680" y="365126"/>
            <a:ext cx="10962640" cy="59676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666" r:id="rId1"/>
    <p:sldLayoutId id="2147488667" r:id="rId2"/>
    <p:sldLayoutId id="2147488668" r:id="rId3"/>
    <p:sldLayoutId id="2147488669" r:id="rId4"/>
    <p:sldLayoutId id="2147488670" r:id="rId5"/>
    <p:sldLayoutId id="2147488671" r:id="rId6"/>
    <p:sldLayoutId id="2147488672" r:id="rId7"/>
    <p:sldLayoutId id="2147488673" r:id="rId8"/>
    <p:sldLayoutId id="2147488674" r:id="rId9"/>
    <p:sldLayoutId id="2147488675" r:id="rId10"/>
    <p:sldLayoutId id="2147488676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latin typeface="+mj-ea"/>
          <a:ea typeface="+mj-ea"/>
          <a:cs typeface="MiSans Normal" panose="00000500000000000000" pitchFamily="2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pitchFamily="2" charset="-122"/>
          <a:sym typeface="+mn-ea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tags" Target="../tags/tag112.xml"/><Relationship Id="rId12" Type="http://schemas.openxmlformats.org/officeDocument/2006/relationships/tags" Target="../tags/tag113.xml"/><Relationship Id="rId13" Type="http://schemas.openxmlformats.org/officeDocument/2006/relationships/slideLayout" Target="../slideLayouts/slideLayout14.xml"/><Relationship Id="rId1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tags" Target="../tags/tag133.xml"/><Relationship Id="rId14" Type="http://schemas.openxmlformats.org/officeDocument/2006/relationships/tags" Target="../tags/tag134.xml"/><Relationship Id="rId15" Type="http://schemas.openxmlformats.org/officeDocument/2006/relationships/tags" Target="../tags/tag135.xml"/><Relationship Id="rId16" Type="http://schemas.openxmlformats.org/officeDocument/2006/relationships/tags" Target="../tags/tag136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tags" Target="../tags/tag188.xml"/><Relationship Id="rId10" Type="http://schemas.openxmlformats.org/officeDocument/2006/relationships/tags" Target="../tags/tag189.xml"/><Relationship Id="rId11" Type="http://schemas.openxmlformats.org/officeDocument/2006/relationships/tags" Target="../tags/tag190.xml"/><Relationship Id="rId12" Type="http://schemas.openxmlformats.org/officeDocument/2006/relationships/tags" Target="../tags/tag191.xml"/><Relationship Id="rId13" Type="http://schemas.openxmlformats.org/officeDocument/2006/relationships/tags" Target="../tags/tag192.xml"/><Relationship Id="rId14" Type="http://schemas.openxmlformats.org/officeDocument/2006/relationships/tags" Target="../tags/tag193.xml"/><Relationship Id="rId15" Type="http://schemas.openxmlformats.org/officeDocument/2006/relationships/tags" Target="../tags/tag194.xml"/><Relationship Id="rId16" Type="http://schemas.openxmlformats.org/officeDocument/2006/relationships/tags" Target="../tags/tag195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tags" Target="../tags/tag204.xml"/><Relationship Id="rId10" Type="http://schemas.openxmlformats.org/officeDocument/2006/relationships/tags" Target="../tags/tag205.xml"/><Relationship Id="rId11" Type="http://schemas.openxmlformats.org/officeDocument/2006/relationships/tags" Target="../tags/tag206.xml"/><Relationship Id="rId12" Type="http://schemas.openxmlformats.org/officeDocument/2006/relationships/tags" Target="../tags/tag207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tags" Target="../tags/tag266.xml"/><Relationship Id="rId14" Type="http://schemas.openxmlformats.org/officeDocument/2006/relationships/tags" Target="../tags/tag267.xml"/><Relationship Id="rId15" Type="http://schemas.openxmlformats.org/officeDocument/2006/relationships/tags" Target="../tags/tag268.xml"/><Relationship Id="rId16" Type="http://schemas.openxmlformats.org/officeDocument/2006/relationships/tags" Target="../tags/tag269.xml"/><Relationship Id="rId17" Type="http://schemas.openxmlformats.org/officeDocument/2006/relationships/tags" Target="../tags/tag270.xml"/><Relationship Id="rId18" Type="http://schemas.openxmlformats.org/officeDocument/2006/relationships/tags" Target="../tags/tag271.xml"/><Relationship Id="rId19" Type="http://schemas.openxmlformats.org/officeDocument/2006/relationships/tags" Target="../tags/tag272.xml"/><Relationship Id="rId20" Type="http://schemas.openxmlformats.org/officeDocument/2006/relationships/tags" Target="../tags/tag273.xml"/><Relationship Id="rId21" Type="http://schemas.openxmlformats.org/officeDocument/2006/relationships/tags" Target="../tags/tag274.xml"/><Relationship Id="rId22" Type="http://schemas.openxmlformats.org/officeDocument/2006/relationships/tags" Target="../tags/tag275.xml"/><Relationship Id="rId23" Type="http://schemas.openxmlformats.org/officeDocument/2006/relationships/tags" Target="../tags/tag276.xml"/><Relationship Id="rId24" Type="http://schemas.openxmlformats.org/officeDocument/2006/relationships/tags" Target="../tags/tag277.xml"/><Relationship Id="rId25" Type="http://schemas.openxmlformats.org/officeDocument/2006/relationships/tags" Target="../tags/tag278.xml"/><Relationship Id="rId26" Type="http://schemas.openxmlformats.org/officeDocument/2006/relationships/tags" Target="../tags/tag279.xml"/><Relationship Id="rId27" Type="http://schemas.openxmlformats.org/officeDocument/2006/relationships/tags" Target="../tags/tag280.xml"/><Relationship Id="rId28" Type="http://schemas.openxmlformats.org/officeDocument/2006/relationships/tags" Target="../tags/tag281.xml"/><Relationship Id="rId29" Type="http://schemas.openxmlformats.org/officeDocument/2006/relationships/tags" Target="../tags/tag282.xml"/><Relationship Id="rId30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tags" Target="../tags/tag295.xml"/><Relationship Id="rId14" Type="http://schemas.openxmlformats.org/officeDocument/2006/relationships/tags" Target="../tags/tag296.xml"/><Relationship Id="rId15" Type="http://schemas.openxmlformats.org/officeDocument/2006/relationships/tags" Target="../tags/tag297.xml"/><Relationship Id="rId16" Type="http://schemas.openxmlformats.org/officeDocument/2006/relationships/tags" Target="../tags/tag298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tags" Target="../tags/tag311.xml"/><Relationship Id="rId10" Type="http://schemas.openxmlformats.org/officeDocument/2006/relationships/tags" Target="../tags/tag312.xml"/><Relationship Id="rId11" Type="http://schemas.openxmlformats.org/officeDocument/2006/relationships/tags" Target="../tags/tag313.xml"/><Relationship Id="rId12" Type="http://schemas.openxmlformats.org/officeDocument/2006/relationships/tags" Target="../tags/tag314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tags" Target="../tags/tag338.xml"/><Relationship Id="rId10" Type="http://schemas.openxmlformats.org/officeDocument/2006/relationships/tags" Target="../tags/tag339.xml"/><Relationship Id="rId11" Type="http://schemas.openxmlformats.org/officeDocument/2006/relationships/tags" Target="../tags/tag340.xml"/><Relationship Id="rId12" Type="http://schemas.openxmlformats.org/officeDocument/2006/relationships/tags" Target="../tags/tag341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tags" Target="../tags/tag345.xml"/><Relationship Id="rId5" Type="http://schemas.openxmlformats.org/officeDocument/2006/relationships/tags" Target="../tags/tag346.xml"/><Relationship Id="rId6" Type="http://schemas.openxmlformats.org/officeDocument/2006/relationships/tags" Target="../tags/tag347.xml"/><Relationship Id="rId7" Type="http://schemas.openxmlformats.org/officeDocument/2006/relationships/tags" Target="../tags/tag348.xml"/><Relationship Id="rId8" Type="http://schemas.openxmlformats.org/officeDocument/2006/relationships/tags" Target="../tags/tag349.xml"/><Relationship Id="rId9" Type="http://schemas.openxmlformats.org/officeDocument/2006/relationships/tags" Target="../tags/tag350.xml"/><Relationship Id="rId10" Type="http://schemas.openxmlformats.org/officeDocument/2006/relationships/tags" Target="../tags/tag351.xml"/><Relationship Id="rId11" Type="http://schemas.openxmlformats.org/officeDocument/2006/relationships/tags" Target="../tags/tag352.xml"/><Relationship Id="rId12" Type="http://schemas.openxmlformats.org/officeDocument/2006/relationships/tags" Target="../tags/tag353.xml"/><Relationship Id="rId13" Type="http://schemas.openxmlformats.org/officeDocument/2006/relationships/tags" Target="../tags/tag354.xml"/><Relationship Id="rId14" Type="http://schemas.openxmlformats.org/officeDocument/2006/relationships/tags" Target="../tags/tag355.xml"/><Relationship Id="rId15" Type="http://schemas.openxmlformats.org/officeDocument/2006/relationships/tags" Target="../tags/tag356.xml"/><Relationship Id="rId16" Type="http://schemas.openxmlformats.org/officeDocument/2006/relationships/tags" Target="../tags/tag357.xml"/><Relationship Id="rId17" Type="http://schemas.openxmlformats.org/officeDocument/2006/relationships/tags" Target="../tags/tag358.xml"/><Relationship Id="rId18" Type="http://schemas.openxmlformats.org/officeDocument/2006/relationships/tags" Target="../tags/tag359.xml"/><Relationship Id="rId19" Type="http://schemas.openxmlformats.org/officeDocument/2006/relationships/tags" Target="../tags/tag360.xml"/><Relationship Id="rId20" Type="http://schemas.openxmlformats.org/officeDocument/2006/relationships/tags" Target="../tags/tag361.xml"/><Relationship Id="rId21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tags" Target="../tags/tag366.xml"/><Relationship Id="rId6" Type="http://schemas.openxmlformats.org/officeDocument/2006/relationships/tags" Target="../tags/tag367.xml"/><Relationship Id="rId7" Type="http://schemas.openxmlformats.org/officeDocument/2006/relationships/tags" Target="../tags/tag368.xml"/><Relationship Id="rId8" Type="http://schemas.openxmlformats.org/officeDocument/2006/relationships/tags" Target="../tags/tag369.xml"/><Relationship Id="rId9" Type="http://schemas.openxmlformats.org/officeDocument/2006/relationships/tags" Target="../tags/tag370.xml"/><Relationship Id="rId10" Type="http://schemas.openxmlformats.org/officeDocument/2006/relationships/tags" Target="../tags/tag371.xml"/><Relationship Id="rId11" Type="http://schemas.openxmlformats.org/officeDocument/2006/relationships/tags" Target="../tags/tag372.xml"/><Relationship Id="rId12" Type="http://schemas.openxmlformats.org/officeDocument/2006/relationships/tags" Target="../tags/tag373.xml"/><Relationship Id="rId13" Type="http://schemas.openxmlformats.org/officeDocument/2006/relationships/tags" Target="../tags/tag374.xml"/><Relationship Id="rId14" Type="http://schemas.openxmlformats.org/officeDocument/2006/relationships/tags" Target="../tags/tag375.xml"/><Relationship Id="rId15" Type="http://schemas.openxmlformats.org/officeDocument/2006/relationships/tags" Target="../tags/tag376.xml"/><Relationship Id="rId16" Type="http://schemas.openxmlformats.org/officeDocument/2006/relationships/tags" Target="../tags/tag377.xml"/><Relationship Id="rId1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8.xml"/><Relationship Id="rId2" Type="http://schemas.openxmlformats.org/officeDocument/2006/relationships/tags" Target="../tags/tag379.xml"/><Relationship Id="rId3" Type="http://schemas.openxmlformats.org/officeDocument/2006/relationships/tags" Target="../tags/tag380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3704"/>
          </a:bodyPr>
          <a:p>
            <a:r>
              <a:rPr altLang="en-US" dirty="0" lang="zh-CN"/>
              <a:t>初中教育发展：家长关注的重点问题</a:t>
            </a:r>
            <a:endParaRPr altLang="en-US" dirty="0" lang="zh-CN"/>
          </a:p>
        </p:txBody>
      </p:sp>
    </p:spTree>
    <p:custDataLst>
      <p:tags r:id="rId4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0" name="序号"/>
          <p:cNvSpPr txBox="1"/>
          <p:nvPr>
            <p:custDataLst>
              <p:tags r:id="rId2"/>
            </p:custDataLst>
          </p:nvPr>
        </p:nvSpPr>
        <p:spPr>
          <a:xfrm>
            <a:off x="3189605" y="145161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01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3"/>
            </p:custDataLst>
          </p:nvPr>
        </p:nvSpPr>
        <p:spPr>
          <a:xfrm>
            <a:off x="4132580" y="122047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初中教育的现状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4" name="序号"/>
          <p:cNvSpPr txBox="1"/>
          <p:nvPr>
            <p:custDataLst>
              <p:tags r:id="rId4"/>
            </p:custDataLst>
          </p:nvPr>
        </p:nvSpPr>
        <p:spPr>
          <a:xfrm>
            <a:off x="7381875" y="145161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02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5"/>
            </p:custDataLst>
          </p:nvPr>
        </p:nvSpPr>
        <p:spPr>
          <a:xfrm>
            <a:off x="8324850" y="1191895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家长对初中教育的关注点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8" name="序号"/>
          <p:cNvSpPr txBox="1"/>
          <p:nvPr>
            <p:custDataLst>
              <p:tags r:id="rId6"/>
            </p:custDataLst>
          </p:nvPr>
        </p:nvSpPr>
        <p:spPr>
          <a:xfrm>
            <a:off x="3189605" y="311594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03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0" name="标题"/>
          <p:cNvSpPr txBox="1"/>
          <p:nvPr>
            <p:custDataLst>
              <p:tags r:id="rId7"/>
            </p:custDataLst>
          </p:nvPr>
        </p:nvSpPr>
        <p:spPr>
          <a:xfrm>
            <a:off x="4132580" y="2826385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如何提高初中教育质量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8"/>
            </p:custDataLst>
          </p:nvPr>
        </p:nvSpPr>
        <p:spPr>
          <a:xfrm>
            <a:off x="7381875" y="311594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04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9"/>
            </p:custDataLst>
          </p:nvPr>
        </p:nvSpPr>
        <p:spPr>
          <a:xfrm>
            <a:off x="8324850" y="285623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如何解决初中教育存在的问题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6" name="序号"/>
          <p:cNvSpPr txBox="1"/>
          <p:nvPr>
            <p:custDataLst>
              <p:tags r:id="rId10"/>
            </p:custDataLst>
          </p:nvPr>
        </p:nvSpPr>
        <p:spPr>
          <a:xfrm>
            <a:off x="3189605" y="478536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05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11"/>
            </p:custDataLst>
          </p:nvPr>
        </p:nvSpPr>
        <p:spPr>
          <a:xfrm>
            <a:off x="4132580" y="452501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初中教育与高中的衔接问题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</p:spTree>
    <p:custDataLst>
      <p:tags r:id="rId12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初中教育的现状</a:t>
            </a:r>
            <a:endParaRPr altLang="en-US" dirty="0" lang="zh-CN"/>
          </a:p>
        </p:txBody>
      </p:sp>
      <p:sp>
        <p:nvSpPr>
          <p:cNvPr id="104887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初中教育的重要性</a:t>
            </a:r>
            <a:endParaRPr altLang="en-US" lang="zh-CN"/>
          </a:p>
        </p:txBody>
      </p:sp>
      <p:sp>
        <p:nvSpPr>
          <p:cNvPr id="1048918" name="正文"/>
          <p:cNvSpPr txBox="1"/>
          <p:nvPr>
            <p:custDataLst>
              <p:tags r:id="rId1"/>
            </p:custDataLst>
          </p:nvPr>
        </p:nvSpPr>
        <p:spPr>
          <a:xfrm>
            <a:off x="2266284" y="1289050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奠定基础：初中教育是学生学习生涯的重要阶段，为未来的学习和职业发展打下基础。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0" name="正文"/>
          <p:cNvSpPr txBox="1"/>
          <p:nvPr>
            <p:custDataLst>
              <p:tags r:id="rId2"/>
            </p:custDataLst>
          </p:nvPr>
        </p:nvSpPr>
        <p:spPr>
          <a:xfrm>
            <a:off x="2266284" y="2605345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培养能力：初中教育注重培养学生的综合素质和能力，包括独立思考、解决问题、团队协作等能力。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2" name="正文"/>
          <p:cNvSpPr txBox="1"/>
          <p:nvPr>
            <p:custDataLst>
              <p:tags r:id="rId3"/>
            </p:custDataLst>
          </p:nvPr>
        </p:nvSpPr>
        <p:spPr>
          <a:xfrm>
            <a:off x="2266284" y="3921641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开拓视野：初中教育通过多样化的课程和活动，帮助学生开拓视野，了解世界和人生。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4" name="正文"/>
          <p:cNvSpPr txBox="1"/>
          <p:nvPr>
            <p:custDataLst>
              <p:tags r:id="rId4"/>
            </p:custDataLst>
          </p:nvPr>
        </p:nvSpPr>
        <p:spPr>
          <a:xfrm>
            <a:off x="2266284" y="5237936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引导价值观：初中教育是学生形成正确价值观和人生观的重要时期，对学生的成长和发展具有深远影响。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初中教育的现状分析</a:t>
            </a:r>
            <a:endParaRPr altLang="en-US" lang="zh-CN"/>
          </a:p>
        </p:txBody>
      </p:sp>
      <p:sp>
        <p:nvSpPr>
          <p:cNvPr id="1048960" name="矩形 3"/>
          <p:cNvSpPr/>
          <p:nvPr>
            <p:custDataLst>
              <p:tags r:id="rId1"/>
            </p:custDataLst>
          </p:nvPr>
        </p:nvSpPr>
        <p:spPr>
          <a:xfrm>
            <a:off x="2497852" y="5139033"/>
            <a:ext cx="3771467" cy="413660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2" name="任意多边形 5"/>
          <p:cNvSpPr/>
          <p:nvPr>
            <p:custDataLst>
              <p:tags r:id="rId2"/>
            </p:custDataLst>
          </p:nvPr>
        </p:nvSpPr>
        <p:spPr>
          <a:xfrm>
            <a:off x="2560262" y="5143060"/>
            <a:ext cx="3148815" cy="410778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8964" name="正文"/>
          <p:cNvSpPr txBox="1"/>
          <p:nvPr>
            <p:custDataLst>
              <p:tags r:id="rId3"/>
            </p:custDataLst>
          </p:nvPr>
        </p:nvSpPr>
        <p:spPr>
          <a:xfrm>
            <a:off x="3022636" y="5602749"/>
            <a:ext cx="6665833" cy="646773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初中教育的挑战与对策：面对当前的问题和未来的发展趋势，需要采取一系列措施，如加强师资队伍建设、推进课程改革、优化教育资源分配等。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8966" name="标题"/>
          <p:cNvSpPr txBox="1"/>
          <p:nvPr>
            <p:custDataLst>
              <p:tags r:id="rId4"/>
            </p:custDataLst>
          </p:nvPr>
        </p:nvSpPr>
        <p:spPr>
          <a:xfrm>
            <a:off x="2979016" y="5138362"/>
            <a:ext cx="2329316" cy="419502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48968" name="矩形 8"/>
          <p:cNvSpPr/>
          <p:nvPr>
            <p:custDataLst>
              <p:tags r:id="rId5"/>
            </p:custDataLst>
          </p:nvPr>
        </p:nvSpPr>
        <p:spPr>
          <a:xfrm>
            <a:off x="2497852" y="3855929"/>
            <a:ext cx="3771467" cy="413660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0" name="任意多边形 5"/>
          <p:cNvSpPr/>
          <p:nvPr>
            <p:custDataLst>
              <p:tags r:id="rId6"/>
            </p:custDataLst>
          </p:nvPr>
        </p:nvSpPr>
        <p:spPr>
          <a:xfrm>
            <a:off x="2560262" y="3859956"/>
            <a:ext cx="3148815" cy="410778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8972" name="正文"/>
          <p:cNvSpPr txBox="1"/>
          <p:nvPr>
            <p:custDataLst>
              <p:tags r:id="rId7"/>
            </p:custDataLst>
          </p:nvPr>
        </p:nvSpPr>
        <p:spPr>
          <a:xfrm>
            <a:off x="3022636" y="4319645"/>
            <a:ext cx="6665833" cy="646773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初中教育的发展趋势：随着社会的发展，初中教育也在不断变革。未来，初中教育将更加注重素质教育、个性化教育和学生创新能力的培养。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8974" name="标题"/>
          <p:cNvSpPr txBox="1"/>
          <p:nvPr>
            <p:custDataLst>
              <p:tags r:id="rId8"/>
            </p:custDataLst>
          </p:nvPr>
        </p:nvSpPr>
        <p:spPr>
          <a:xfrm>
            <a:off x="2979016" y="3855258"/>
            <a:ext cx="2329316" cy="419502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48976" name="矩形 23"/>
          <p:cNvSpPr/>
          <p:nvPr>
            <p:custDataLst>
              <p:tags r:id="rId9"/>
            </p:custDataLst>
          </p:nvPr>
        </p:nvSpPr>
        <p:spPr>
          <a:xfrm>
            <a:off x="2497852" y="1289721"/>
            <a:ext cx="3771467" cy="413660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8" name="任意多边形 5"/>
          <p:cNvSpPr/>
          <p:nvPr>
            <p:custDataLst>
              <p:tags r:id="rId10"/>
            </p:custDataLst>
          </p:nvPr>
        </p:nvSpPr>
        <p:spPr>
          <a:xfrm>
            <a:off x="2560262" y="1293748"/>
            <a:ext cx="3148815" cy="410778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8980" name="正文"/>
          <p:cNvSpPr txBox="1"/>
          <p:nvPr>
            <p:custDataLst>
              <p:tags r:id="rId11"/>
            </p:custDataLst>
          </p:nvPr>
        </p:nvSpPr>
        <p:spPr>
          <a:xfrm>
            <a:off x="3022636" y="1753437"/>
            <a:ext cx="6665833" cy="646773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初中教育的重要性：初中教育是孩子成长的关键阶段，培养良好的学习习惯和思维能力，为未来的发展奠定基础。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8982" name="标题"/>
          <p:cNvSpPr txBox="1"/>
          <p:nvPr>
            <p:custDataLst>
              <p:tags r:id="rId12"/>
            </p:custDataLst>
          </p:nvPr>
        </p:nvSpPr>
        <p:spPr>
          <a:xfrm>
            <a:off x="3022636" y="1289050"/>
            <a:ext cx="2285697" cy="419502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48984" name="矩形 27"/>
          <p:cNvSpPr/>
          <p:nvPr>
            <p:custDataLst>
              <p:tags r:id="rId13"/>
            </p:custDataLst>
          </p:nvPr>
        </p:nvSpPr>
        <p:spPr>
          <a:xfrm>
            <a:off x="2497852" y="2572825"/>
            <a:ext cx="3771467" cy="413660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6" name="任意多边形 5"/>
          <p:cNvSpPr/>
          <p:nvPr>
            <p:custDataLst>
              <p:tags r:id="rId14"/>
            </p:custDataLst>
          </p:nvPr>
        </p:nvSpPr>
        <p:spPr>
          <a:xfrm>
            <a:off x="2560262" y="2576852"/>
            <a:ext cx="3148815" cy="410778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8988" name="正文"/>
          <p:cNvSpPr txBox="1"/>
          <p:nvPr>
            <p:custDataLst>
              <p:tags r:id="rId15"/>
            </p:custDataLst>
          </p:nvPr>
        </p:nvSpPr>
        <p:spPr>
          <a:xfrm>
            <a:off x="3022636" y="3036541"/>
            <a:ext cx="6665833" cy="646773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初中教育的现状：目前，我国初中教育存在一些问题，如教育资源分配不均、师资力量薄弱、学生课业负担过重等。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8990" name="标题"/>
          <p:cNvSpPr txBox="1"/>
          <p:nvPr>
            <p:custDataLst>
              <p:tags r:id="rId16"/>
            </p:custDataLst>
          </p:nvPr>
        </p:nvSpPr>
        <p:spPr>
          <a:xfrm>
            <a:off x="2979016" y="2572154"/>
            <a:ext cx="2329316" cy="419502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初中教育存在的问题</a:t>
            </a:r>
            <a:endParaRPr altLang="en-US" lang="zh-CN"/>
          </a:p>
        </p:txBody>
      </p:sp>
      <p:sp>
        <p:nvSpPr>
          <p:cNvPr id="1049026" name="矩形 31"/>
          <p:cNvSpPr/>
          <p:nvPr>
            <p:custDataLst>
              <p:tags r:id="rId1"/>
            </p:custDataLst>
          </p:nvPr>
        </p:nvSpPr>
        <p:spPr>
          <a:xfrm>
            <a:off x="2532642" y="1289050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学科设置不合理，缺乏实践性和创新性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矩形 4"/>
          <p:cNvSpPr/>
          <p:nvPr>
            <p:custDataLst>
              <p:tags r:id="rId2"/>
            </p:custDataLst>
          </p:nvPr>
        </p:nvSpPr>
        <p:spPr>
          <a:xfrm>
            <a:off x="2532642" y="2576531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教育资源分配不均，城乡差异大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矩形 5"/>
          <p:cNvSpPr/>
          <p:nvPr>
            <p:custDataLst>
              <p:tags r:id="rId3"/>
            </p:custDataLst>
          </p:nvPr>
        </p:nvSpPr>
        <p:spPr>
          <a:xfrm>
            <a:off x="2532642" y="3864012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师资力量不足，教师素质参差不齐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矩形 7"/>
          <p:cNvSpPr/>
          <p:nvPr>
            <p:custDataLst>
              <p:tags r:id="rId4"/>
            </p:custDataLst>
          </p:nvPr>
        </p:nvSpPr>
        <p:spPr>
          <a:xfrm>
            <a:off x="2532642" y="5151494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学生学习压力大，心理问题频发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初中教育改革的方向</a:t>
            </a:r>
            <a:endParaRPr altLang="en-US" lang="zh-CN"/>
          </a:p>
        </p:txBody>
      </p:sp>
      <p:sp>
        <p:nvSpPr>
          <p:cNvPr id="104906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156363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70" name="矩形 65"/>
          <p:cNvSpPr/>
          <p:nvPr>
            <p:custDataLst>
              <p:tags r:id="rId2"/>
            </p:custDataLst>
          </p:nvPr>
        </p:nvSpPr>
        <p:spPr>
          <a:xfrm>
            <a:off x="1038552" y="1664323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2" name="文本框 66"/>
          <p:cNvSpPr txBox="1"/>
          <p:nvPr>
            <p:custDataLst>
              <p:tags r:id="rId3"/>
            </p:custDataLst>
          </p:nvPr>
        </p:nvSpPr>
        <p:spPr>
          <a:xfrm>
            <a:off x="1432357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增加素质教育课程，注重培养学生的综合素质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7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22701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76" name="矩形 69"/>
          <p:cNvSpPr/>
          <p:nvPr>
            <p:custDataLst>
              <p:tags r:id="rId5"/>
            </p:custDataLst>
          </p:nvPr>
        </p:nvSpPr>
        <p:spPr>
          <a:xfrm>
            <a:off x="6404229" y="1664323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8" name="文本框 70"/>
          <p:cNvSpPr txBox="1"/>
          <p:nvPr>
            <p:custDataLst>
              <p:tags r:id="rId6"/>
            </p:custDataLst>
          </p:nvPr>
        </p:nvSpPr>
        <p:spPr>
          <a:xfrm>
            <a:off x="6798696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加强职业教育，为学生未来的职业发展做好准备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8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156363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82" name="文本框 74"/>
          <p:cNvSpPr txBox="1"/>
          <p:nvPr>
            <p:custDataLst>
              <p:tags r:id="rId8"/>
            </p:custDataLst>
          </p:nvPr>
        </p:nvSpPr>
        <p:spPr>
          <a:xfrm>
            <a:off x="1432357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推进个性化教育，满足不同学生的个性化需求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84" name="矩形 73"/>
          <p:cNvSpPr/>
          <p:nvPr>
            <p:custDataLst>
              <p:tags r:id="rId9"/>
            </p:custDataLst>
          </p:nvPr>
        </p:nvSpPr>
        <p:spPr>
          <a:xfrm>
            <a:off x="1038552" y="4299177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82930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88" name="矩形 84"/>
          <p:cNvSpPr/>
          <p:nvPr>
            <p:custDataLst>
              <p:tags r:id="rId11"/>
            </p:custDataLst>
          </p:nvPr>
        </p:nvSpPr>
        <p:spPr>
          <a:xfrm>
            <a:off x="6465120" y="4299177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0" name="文本框 85"/>
          <p:cNvSpPr txBox="1"/>
          <p:nvPr>
            <p:custDataLst>
              <p:tags r:id="rId12"/>
            </p:custDataLst>
          </p:nvPr>
        </p:nvSpPr>
        <p:spPr>
          <a:xfrm>
            <a:off x="6858925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强化家庭教育，提高家长的教育意识和教育水平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4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家长对初中教育的关注点</a:t>
            </a:r>
            <a:endParaRPr altLang="en-US" dirty="0" lang="zh-CN"/>
          </a:p>
        </p:txBody>
      </p:sp>
      <p:sp>
        <p:nvSpPr>
          <p:cNvPr id="104912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教学质量</a:t>
            </a:r>
            <a:endParaRPr altLang="en-US" lang="zh-CN"/>
          </a:p>
        </p:txBody>
      </p:sp>
      <p:sp>
        <p:nvSpPr>
          <p:cNvPr id="1049174" name="任意多边形 20"/>
          <p:cNvSpPr/>
          <p:nvPr>
            <p:custDataLst>
              <p:tags r:id="rId1"/>
            </p:custDataLst>
          </p:nvPr>
        </p:nvSpPr>
        <p:spPr>
          <a:xfrm rot="2700000">
            <a:off x="1537429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6800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教学内容：是否符合国家课程标准，是否注重学生的全面发展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矩形 42"/>
          <p:cNvSpPr/>
          <p:nvPr>
            <p:custDataLst>
              <p:tags r:id="rId3"/>
            </p:custDataLst>
          </p:nvPr>
        </p:nvSpPr>
        <p:spPr>
          <a:xfrm>
            <a:off x="1305101" y="2699906"/>
            <a:ext cx="1795952" cy="12718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3086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6076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教师素质：教师的专业素养、教学经验、教学方法等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矩形 43"/>
          <p:cNvSpPr/>
          <p:nvPr>
            <p:custDataLst>
              <p:tags r:id="rId6"/>
            </p:custDataLst>
          </p:nvPr>
        </p:nvSpPr>
        <p:spPr>
          <a:xfrm>
            <a:off x="3898536" y="2699906"/>
            <a:ext cx="1795952" cy="12718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2362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4195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教学效果：学生的学习成绩、综合素质、创新能力等方面的提升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矩形 44"/>
          <p:cNvSpPr/>
          <p:nvPr>
            <p:custDataLst>
              <p:tags r:id="rId9"/>
            </p:custDataLst>
          </p:nvPr>
        </p:nvSpPr>
        <p:spPr>
          <a:xfrm>
            <a:off x="6490620" y="2699906"/>
            <a:ext cx="1795952" cy="12718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31638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46954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教育资源：学校设施、教学资源、课外活动等是否丰富多样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矩形 45"/>
          <p:cNvSpPr/>
          <p:nvPr>
            <p:custDataLst>
              <p:tags r:id="rId12"/>
            </p:custDataLst>
          </p:nvPr>
        </p:nvSpPr>
        <p:spPr>
          <a:xfrm>
            <a:off x="9084055" y="2699906"/>
            <a:ext cx="1795952" cy="12718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课程设置</a:t>
            </a:r>
            <a:endParaRPr altLang="en-US" lang="zh-CN"/>
          </a:p>
        </p:txBody>
      </p:sp>
      <p:sp>
        <p:nvSpPr>
          <p:cNvPr id="1049232" name="矩形 5"/>
          <p:cNvSpPr/>
          <p:nvPr>
            <p:custDataLst>
              <p:tags r:id="rId1"/>
            </p:custDataLst>
          </p:nvPr>
        </p:nvSpPr>
        <p:spPr>
          <a:xfrm>
            <a:off x="608330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4" name="矩形 10"/>
          <p:cNvSpPr/>
          <p:nvPr>
            <p:custDataLst>
              <p:tags r:id="rId2"/>
            </p:custDataLst>
          </p:nvPr>
        </p:nvSpPr>
        <p:spPr>
          <a:xfrm>
            <a:off x="962930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6" name="TextBox 2"/>
          <p:cNvSpPr txBox="1"/>
          <p:nvPr>
            <p:custDataLst>
              <p:tags r:id="rId3"/>
            </p:custDataLst>
          </p:nvPr>
        </p:nvSpPr>
        <p:spPr>
          <a:xfrm>
            <a:off x="763308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关注点：课程内容的丰富性和实用性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38" name="矩形 6"/>
          <p:cNvSpPr/>
          <p:nvPr>
            <p:custDataLst>
              <p:tags r:id="rId4"/>
            </p:custDataLst>
          </p:nvPr>
        </p:nvSpPr>
        <p:spPr>
          <a:xfrm>
            <a:off x="3406861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0" name="矩形 11"/>
          <p:cNvSpPr/>
          <p:nvPr>
            <p:custDataLst>
              <p:tags r:id="rId5"/>
            </p:custDataLst>
          </p:nvPr>
        </p:nvSpPr>
        <p:spPr>
          <a:xfrm>
            <a:off x="3780593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2" name="TextBox 2"/>
          <p:cNvSpPr txBox="1"/>
          <p:nvPr>
            <p:custDataLst>
              <p:tags r:id="rId6"/>
            </p:custDataLst>
          </p:nvPr>
        </p:nvSpPr>
        <p:spPr>
          <a:xfrm>
            <a:off x="3561201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关注点：课程设置的科学性和合理性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44" name="矩形 33"/>
          <p:cNvSpPr/>
          <p:nvPr>
            <p:custDataLst>
              <p:tags r:id="rId7"/>
            </p:custDataLst>
          </p:nvPr>
        </p:nvSpPr>
        <p:spPr>
          <a:xfrm>
            <a:off x="6200927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6" name="矩形 37"/>
          <p:cNvSpPr/>
          <p:nvPr>
            <p:custDataLst>
              <p:tags r:id="rId8"/>
            </p:custDataLst>
          </p:nvPr>
        </p:nvSpPr>
        <p:spPr>
          <a:xfrm>
            <a:off x="6555527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8" name="TextBox 2"/>
          <p:cNvSpPr txBox="1"/>
          <p:nvPr>
            <p:custDataLst>
              <p:tags r:id="rId9"/>
            </p:custDataLst>
          </p:nvPr>
        </p:nvSpPr>
        <p:spPr>
          <a:xfrm>
            <a:off x="6355905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关注点：课程与孩子兴趣和未来发展的结合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50" name="矩形 34"/>
          <p:cNvSpPr/>
          <p:nvPr>
            <p:custDataLst>
              <p:tags r:id="rId10"/>
            </p:custDataLst>
          </p:nvPr>
        </p:nvSpPr>
        <p:spPr>
          <a:xfrm>
            <a:off x="8989253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2" name="矩形 38"/>
          <p:cNvSpPr/>
          <p:nvPr>
            <p:custDataLst>
              <p:tags r:id="rId11"/>
            </p:custDataLst>
          </p:nvPr>
        </p:nvSpPr>
        <p:spPr>
          <a:xfrm>
            <a:off x="9362986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4" name="TextBox 2"/>
          <p:cNvSpPr txBox="1"/>
          <p:nvPr>
            <p:custDataLst>
              <p:tags r:id="rId12"/>
            </p:custDataLst>
          </p:nvPr>
        </p:nvSpPr>
        <p:spPr>
          <a:xfrm>
            <a:off x="9144231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关注点：课程与考试和升学的关联性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学费问题</a:t>
            </a:r>
            <a:endParaRPr altLang="en-US" lang="zh-CN"/>
          </a:p>
        </p:txBody>
      </p:sp>
      <p:sp>
        <p:nvSpPr>
          <p:cNvPr id="1049290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2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4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6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初中教育学费透明度与公开度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0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2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4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家长关注初中教育学费的合理性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8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0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2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初中教育学费水平与家庭经济承受能力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6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8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0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初中教育学费减免政策与贫困家庭子女教育保障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学校管理</a:t>
            </a:r>
            <a:endParaRPr altLang="en-US" lang="zh-CN"/>
          </a:p>
        </p:txBody>
      </p:sp>
      <p:sp>
        <p:nvSpPr>
          <p:cNvPr id="1049356" name="矩形 3"/>
          <p:cNvSpPr/>
          <p:nvPr>
            <p:custDataLst>
              <p:tags r:id="rId1"/>
            </p:custDataLst>
          </p:nvPr>
        </p:nvSpPr>
        <p:spPr>
          <a:xfrm>
            <a:off x="1422060" y="1289050"/>
            <a:ext cx="9892185" cy="1087618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8" name="矩形 13"/>
          <p:cNvSpPr/>
          <p:nvPr>
            <p:custDataLst>
              <p:tags r:id="rId2"/>
            </p:custDataLst>
          </p:nvPr>
        </p:nvSpPr>
        <p:spPr>
          <a:xfrm>
            <a:off x="871468" y="1289050"/>
            <a:ext cx="268273" cy="1087618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0" name="文本框 4"/>
          <p:cNvSpPr txBox="1"/>
          <p:nvPr>
            <p:custDataLst>
              <p:tags r:id="rId3"/>
            </p:custDataLst>
          </p:nvPr>
        </p:nvSpPr>
        <p:spPr>
          <a:xfrm>
            <a:off x="1705297" y="1383021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教学质量：家长关注学校的教学质量和教师资质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矩形 39"/>
          <p:cNvSpPr/>
          <p:nvPr>
            <p:custDataLst>
              <p:tags r:id="rId4"/>
            </p:custDataLst>
          </p:nvPr>
        </p:nvSpPr>
        <p:spPr>
          <a:xfrm>
            <a:off x="1422060" y="2580161"/>
            <a:ext cx="9892185" cy="1087618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4" name="矩形 5"/>
          <p:cNvSpPr/>
          <p:nvPr>
            <p:custDataLst>
              <p:tags r:id="rId5"/>
            </p:custDataLst>
          </p:nvPr>
        </p:nvSpPr>
        <p:spPr>
          <a:xfrm>
            <a:off x="871468" y="2580161"/>
            <a:ext cx="268273" cy="1087618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6" name="文本框 41"/>
          <p:cNvSpPr txBox="1"/>
          <p:nvPr>
            <p:custDataLst>
              <p:tags r:id="rId6"/>
            </p:custDataLst>
          </p:nvPr>
        </p:nvSpPr>
        <p:spPr>
          <a:xfrm>
            <a:off x="1705297" y="2674132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课程设置：家长希望学校提供多样化的课程，满足孩子个性化发展需求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矩形 12"/>
          <p:cNvSpPr/>
          <p:nvPr>
            <p:custDataLst>
              <p:tags r:id="rId7"/>
            </p:custDataLst>
          </p:nvPr>
        </p:nvSpPr>
        <p:spPr>
          <a:xfrm>
            <a:off x="1422060" y="3871272"/>
            <a:ext cx="9892185" cy="1087618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0" name="矩形 17"/>
          <p:cNvSpPr/>
          <p:nvPr>
            <p:custDataLst>
              <p:tags r:id="rId8"/>
            </p:custDataLst>
          </p:nvPr>
        </p:nvSpPr>
        <p:spPr>
          <a:xfrm>
            <a:off x="871468" y="3871272"/>
            <a:ext cx="268273" cy="1087618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2" name="文本框 19"/>
          <p:cNvSpPr txBox="1"/>
          <p:nvPr>
            <p:custDataLst>
              <p:tags r:id="rId9"/>
            </p:custDataLst>
          </p:nvPr>
        </p:nvSpPr>
        <p:spPr>
          <a:xfrm>
            <a:off x="1705297" y="3965244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学生安全：家长对学校的安全措施和校园环境有较高要求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矩形 49"/>
          <p:cNvSpPr/>
          <p:nvPr>
            <p:custDataLst>
              <p:tags r:id="rId10"/>
            </p:custDataLst>
          </p:nvPr>
        </p:nvSpPr>
        <p:spPr>
          <a:xfrm>
            <a:off x="1422060" y="5161722"/>
            <a:ext cx="9892185" cy="1087618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6" name="矩形 26"/>
          <p:cNvSpPr/>
          <p:nvPr>
            <p:custDataLst>
              <p:tags r:id="rId11"/>
            </p:custDataLst>
          </p:nvPr>
        </p:nvSpPr>
        <p:spPr>
          <a:xfrm>
            <a:off x="871468" y="5161722"/>
            <a:ext cx="268273" cy="1087618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8" name="文本框 27"/>
          <p:cNvSpPr txBox="1"/>
          <p:nvPr>
            <p:custDataLst>
              <p:tags r:id="rId12"/>
            </p:custDataLst>
          </p:nvPr>
        </p:nvSpPr>
        <p:spPr>
          <a:xfrm>
            <a:off x="1705297" y="5255693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家校沟通：家长希望学校能够加强与家长的沟通，共同参与孩子的教育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如何提高初中教育质量</a:t>
            </a:r>
            <a:endParaRPr altLang="en-US" dirty="0" lang="zh-CN"/>
          </a:p>
        </p:txBody>
      </p:sp>
      <p:sp>
        <p:nvSpPr>
          <p:cNvPr id="104941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加强师资队伍建设</a:t>
            </a:r>
            <a:endParaRPr altLang="en-US" lang="zh-CN"/>
          </a:p>
        </p:txBody>
      </p:sp>
      <p:sp>
        <p:nvSpPr>
          <p:cNvPr id="1049462" name="矩形 3"/>
          <p:cNvSpPr/>
          <p:nvPr>
            <p:custDataLst>
              <p:tags r:id="rId1"/>
            </p:custDataLst>
          </p:nvPr>
        </p:nvSpPr>
        <p:spPr>
          <a:xfrm>
            <a:off x="1422060" y="1289050"/>
            <a:ext cx="9892185" cy="1087618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4" name="矩形 13"/>
          <p:cNvSpPr/>
          <p:nvPr>
            <p:custDataLst>
              <p:tags r:id="rId2"/>
            </p:custDataLst>
          </p:nvPr>
        </p:nvSpPr>
        <p:spPr>
          <a:xfrm>
            <a:off x="871468" y="1289050"/>
            <a:ext cx="268273" cy="1087618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6" name="文本框 4"/>
          <p:cNvSpPr txBox="1"/>
          <p:nvPr>
            <p:custDataLst>
              <p:tags r:id="rId3"/>
            </p:custDataLst>
          </p:nvPr>
        </p:nvSpPr>
        <p:spPr>
          <a:xfrm>
            <a:off x="1705297" y="1383021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提高教师待遇，吸引优秀人才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矩形 39"/>
          <p:cNvSpPr/>
          <p:nvPr>
            <p:custDataLst>
              <p:tags r:id="rId4"/>
            </p:custDataLst>
          </p:nvPr>
        </p:nvSpPr>
        <p:spPr>
          <a:xfrm>
            <a:off x="1422060" y="2580161"/>
            <a:ext cx="9892185" cy="1087618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0" name="矩形 5"/>
          <p:cNvSpPr/>
          <p:nvPr>
            <p:custDataLst>
              <p:tags r:id="rId5"/>
            </p:custDataLst>
          </p:nvPr>
        </p:nvSpPr>
        <p:spPr>
          <a:xfrm>
            <a:off x="871468" y="2580161"/>
            <a:ext cx="268273" cy="1087618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2" name="文本框 41"/>
          <p:cNvSpPr txBox="1"/>
          <p:nvPr>
            <p:custDataLst>
              <p:tags r:id="rId6"/>
            </p:custDataLst>
          </p:nvPr>
        </p:nvSpPr>
        <p:spPr>
          <a:xfrm>
            <a:off x="1705297" y="2674132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加强教师培训，提高教学水平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矩形 12"/>
          <p:cNvSpPr/>
          <p:nvPr>
            <p:custDataLst>
              <p:tags r:id="rId7"/>
            </p:custDataLst>
          </p:nvPr>
        </p:nvSpPr>
        <p:spPr>
          <a:xfrm>
            <a:off x="1422060" y="3871272"/>
            <a:ext cx="9892185" cy="1087618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6" name="矩形 17"/>
          <p:cNvSpPr/>
          <p:nvPr>
            <p:custDataLst>
              <p:tags r:id="rId8"/>
            </p:custDataLst>
          </p:nvPr>
        </p:nvSpPr>
        <p:spPr>
          <a:xfrm>
            <a:off x="871468" y="3871272"/>
            <a:ext cx="268273" cy="1087618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8" name="文本框 19"/>
          <p:cNvSpPr txBox="1"/>
          <p:nvPr>
            <p:custDataLst>
              <p:tags r:id="rId9"/>
            </p:custDataLst>
          </p:nvPr>
        </p:nvSpPr>
        <p:spPr>
          <a:xfrm>
            <a:off x="1705297" y="3965244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建立教师评价机制，激励优秀教师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矩形 49"/>
          <p:cNvSpPr/>
          <p:nvPr>
            <p:custDataLst>
              <p:tags r:id="rId10"/>
            </p:custDataLst>
          </p:nvPr>
        </p:nvSpPr>
        <p:spPr>
          <a:xfrm>
            <a:off x="1422060" y="5161722"/>
            <a:ext cx="9892185" cy="1087618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2" name="矩形 26"/>
          <p:cNvSpPr/>
          <p:nvPr>
            <p:custDataLst>
              <p:tags r:id="rId11"/>
            </p:custDataLst>
          </p:nvPr>
        </p:nvSpPr>
        <p:spPr>
          <a:xfrm>
            <a:off x="871468" y="5161722"/>
            <a:ext cx="268273" cy="1087618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4" name="文本框 27"/>
          <p:cNvSpPr txBox="1"/>
          <p:nvPr>
            <p:custDataLst>
              <p:tags r:id="rId12"/>
            </p:custDataLst>
          </p:nvPr>
        </p:nvSpPr>
        <p:spPr>
          <a:xfrm>
            <a:off x="1705297" y="5255693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促进教师交流与合作，共同提高教学能力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完善课程设置和教材体系</a:t>
            </a:r>
            <a:endParaRPr altLang="en-US" lang="zh-CN"/>
          </a:p>
        </p:txBody>
      </p:sp>
      <p:sp>
        <p:nvSpPr>
          <p:cNvPr id="1049520" name="任意多边形 20"/>
          <p:cNvSpPr/>
          <p:nvPr>
            <p:custDataLst>
              <p:tags r:id="rId1"/>
            </p:custDataLst>
          </p:nvPr>
        </p:nvSpPr>
        <p:spPr>
          <a:xfrm rot="2700000">
            <a:off x="1537429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6800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课程设置：根据学生需求和时代发展，调整课程设置，注重学生综合素质的培养。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矩形 42"/>
          <p:cNvSpPr/>
          <p:nvPr>
            <p:custDataLst>
              <p:tags r:id="rId3"/>
            </p:custDataLst>
          </p:nvPr>
        </p:nvSpPr>
        <p:spPr>
          <a:xfrm>
            <a:off x="1305101" y="2699906"/>
            <a:ext cx="1795952" cy="12718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3086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6076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教材体系：编写高质量教材，确保教学内容的科学性和准确性。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矩形 43"/>
          <p:cNvSpPr/>
          <p:nvPr>
            <p:custDataLst>
              <p:tags r:id="rId6"/>
            </p:custDataLst>
          </p:nvPr>
        </p:nvSpPr>
        <p:spPr>
          <a:xfrm>
            <a:off x="3898536" y="2699906"/>
            <a:ext cx="1795952" cy="12718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2362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4195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教师培训：加强教师培训，提高教师的教学水平和专业素养。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矩形 44"/>
          <p:cNvSpPr/>
          <p:nvPr>
            <p:custDataLst>
              <p:tags r:id="rId9"/>
            </p:custDataLst>
          </p:nvPr>
        </p:nvSpPr>
        <p:spPr>
          <a:xfrm>
            <a:off x="6490620" y="2699906"/>
            <a:ext cx="1795952" cy="12718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31638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46954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教学方法：采用多样化的教学方法，激发学生的学习兴趣和主动性。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矩形 45"/>
          <p:cNvSpPr/>
          <p:nvPr>
            <p:custDataLst>
              <p:tags r:id="rId12"/>
            </p:custDataLst>
          </p:nvPr>
        </p:nvSpPr>
        <p:spPr>
          <a:xfrm>
            <a:off x="9084055" y="2699906"/>
            <a:ext cx="1795952" cy="12718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推进教育信息化和现代化</a:t>
            </a:r>
            <a:endParaRPr altLang="en-US" lang="zh-CN"/>
          </a:p>
        </p:txBody>
      </p:sp>
      <p:sp>
        <p:nvSpPr>
          <p:cNvPr id="1049578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0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2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4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6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建设数字化教育资源平台，共享优质教育资源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8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利用信息技术手段提高教学质量和效率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0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加强教师培训，提高教师信息化素养和能力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2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推进教育信息化和现代化，促进教育公平和提高教育质量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建立科学评价体系</a:t>
            </a:r>
            <a:endParaRPr altLang="en-US" lang="zh-CN"/>
          </a:p>
        </p:txBody>
      </p:sp>
      <p:sp>
        <p:nvSpPr>
          <p:cNvPr id="1049628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30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32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34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36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评价内容：学科知识、技能、态度、价值观等方面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8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评价目标：提高学生的综合素质和能力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40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评价方式：过程性评价与终结性评价相结合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42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评价主体：教师、学生、家长和社会共同参与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6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如何解决初中教育存在的问题</a:t>
            </a:r>
            <a:endParaRPr altLang="en-US" dirty="0" lang="zh-CN"/>
          </a:p>
        </p:txBody>
      </p:sp>
      <p:sp>
        <p:nvSpPr>
          <p:cNvPr id="104967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加强政府投入和监管</a:t>
            </a:r>
            <a:endParaRPr altLang="en-US" lang="zh-CN"/>
          </a:p>
        </p:txBody>
      </p:sp>
      <p:sp>
        <p:nvSpPr>
          <p:cNvPr id="1049726" name="椭圆 262"/>
          <p:cNvSpPr/>
          <p:nvPr>
            <p:custDataLst>
              <p:tags r:id="rId1"/>
            </p:custDataLst>
          </p:nvPr>
        </p:nvSpPr>
        <p:spPr>
          <a:xfrm>
            <a:off x="2414057" y="402162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28" name="椭圆 263"/>
          <p:cNvSpPr/>
          <p:nvPr>
            <p:custDataLst>
              <p:tags r:id="rId2"/>
            </p:custDataLst>
          </p:nvPr>
        </p:nvSpPr>
        <p:spPr>
          <a:xfrm>
            <a:off x="3266271" y="410201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0" name="椭圆 264"/>
          <p:cNvSpPr/>
          <p:nvPr>
            <p:custDataLst>
              <p:tags r:id="rId3"/>
            </p:custDataLst>
          </p:nvPr>
        </p:nvSpPr>
        <p:spPr>
          <a:xfrm>
            <a:off x="4064242" y="433859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2" name="椭圆 265"/>
          <p:cNvSpPr/>
          <p:nvPr>
            <p:custDataLst>
              <p:tags r:id="rId4"/>
            </p:custDataLst>
          </p:nvPr>
        </p:nvSpPr>
        <p:spPr>
          <a:xfrm>
            <a:off x="4738693" y="453857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4" name="椭圆 266"/>
          <p:cNvSpPr/>
          <p:nvPr>
            <p:custDataLst>
              <p:tags r:id="rId5"/>
            </p:custDataLst>
          </p:nvPr>
        </p:nvSpPr>
        <p:spPr>
          <a:xfrm>
            <a:off x="5430137" y="474313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4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6862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36" name="椭圆 268"/>
          <p:cNvSpPr/>
          <p:nvPr>
            <p:custDataLst>
              <p:tags r:id="rId7"/>
            </p:custDataLst>
          </p:nvPr>
        </p:nvSpPr>
        <p:spPr>
          <a:xfrm flipV="1">
            <a:off x="2778078" y="448237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8" name="椭圆 269"/>
          <p:cNvSpPr/>
          <p:nvPr>
            <p:custDataLst>
              <p:tags r:id="rId8"/>
            </p:custDataLst>
          </p:nvPr>
        </p:nvSpPr>
        <p:spPr>
          <a:xfrm flipV="1">
            <a:off x="2819904" y="452485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40" name="椭圆 270"/>
          <p:cNvSpPr/>
          <p:nvPr>
            <p:custDataLst>
              <p:tags r:id="rId9"/>
            </p:custDataLst>
          </p:nvPr>
        </p:nvSpPr>
        <p:spPr>
          <a:xfrm flipV="1">
            <a:off x="7786797" y="366806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5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8308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2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4258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5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6215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5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49762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4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6350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46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0598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48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2421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5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3923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0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6014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5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5292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2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71879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6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5093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4" name="图形 15"/>
          <p:cNvSpPr/>
          <p:nvPr>
            <p:custDataLst>
              <p:tags r:id="rId22"/>
            </p:custDataLst>
          </p:nvPr>
        </p:nvSpPr>
        <p:spPr>
          <a:xfrm>
            <a:off x="5016447" y="494180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56" name="图形 19"/>
          <p:cNvSpPr/>
          <p:nvPr>
            <p:custDataLst>
              <p:tags r:id="rId23"/>
            </p:custDataLst>
          </p:nvPr>
        </p:nvSpPr>
        <p:spPr>
          <a:xfrm>
            <a:off x="8597185" y="4633991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58" name="图形 27"/>
          <p:cNvSpPr/>
          <p:nvPr>
            <p:custDataLst>
              <p:tags r:id="rId24"/>
            </p:custDataLst>
          </p:nvPr>
        </p:nvSpPr>
        <p:spPr>
          <a:xfrm>
            <a:off x="4113257" y="3666754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60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15778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62" name="正文"/>
          <p:cNvSpPr txBox="1"/>
          <p:nvPr>
            <p:custDataLst>
              <p:tags r:id="rId26"/>
            </p:custDataLst>
          </p:nvPr>
        </p:nvSpPr>
        <p:spPr>
          <a:xfrm>
            <a:off x="608330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增加教育经费投入，提高初中学校办学条件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正文"/>
          <p:cNvSpPr txBox="1"/>
          <p:nvPr>
            <p:custDataLst>
              <p:tags r:id="rId27"/>
            </p:custDataLst>
          </p:nvPr>
        </p:nvSpPr>
        <p:spPr>
          <a:xfrm>
            <a:off x="9419336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加强师资队伍建设，提高教师素质和教学水平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6" name="正文"/>
          <p:cNvSpPr txBox="1"/>
          <p:nvPr>
            <p:custDataLst>
              <p:tags r:id="rId28"/>
            </p:custDataLst>
          </p:nvPr>
        </p:nvSpPr>
        <p:spPr>
          <a:xfrm>
            <a:off x="7063330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建立教育质量评估体系，提升初中教育质量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正文"/>
          <p:cNvSpPr txBox="1"/>
          <p:nvPr>
            <p:custDataLst>
              <p:tags r:id="rId29"/>
            </p:custDataLst>
          </p:nvPr>
        </p:nvSpPr>
        <p:spPr>
          <a:xfrm>
            <a:off x="2964336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完善教育政策法规，加强对初中教育的监管力度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推进学校内部管理改革</a:t>
            </a:r>
            <a:endParaRPr altLang="en-US" lang="zh-CN"/>
          </a:p>
        </p:txBody>
      </p:sp>
      <p:sp>
        <p:nvSpPr>
          <p:cNvPr id="1049804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6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8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0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推进课程和教学改革，注重培养学生的创新精神和实践能力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4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6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8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建立科学的管理制度，明确岗位职责和工作流程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2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4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6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加强师资队伍建设，提高教师素质和教学水平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0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2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4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完善教学质量监控体系，确保教学质量不断提高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加强家庭教育和社会教育支持</a:t>
            </a:r>
            <a:endParaRPr altLang="en-US" lang="zh-CN"/>
          </a:p>
        </p:txBody>
      </p:sp>
      <p:sp>
        <p:nvSpPr>
          <p:cNvPr id="1049870" name="正文"/>
          <p:cNvSpPr txBox="1"/>
          <p:nvPr>
            <p:custDataLst>
              <p:tags r:id="rId1"/>
            </p:custDataLst>
          </p:nvPr>
        </p:nvSpPr>
        <p:spPr>
          <a:xfrm>
            <a:off x="2266284" y="1289050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家庭教育：家长应积极参与孩子的教育，培养孩子的良好学习习惯和品德修养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正文"/>
          <p:cNvSpPr txBox="1"/>
          <p:nvPr>
            <p:custDataLst>
              <p:tags r:id="rId2"/>
            </p:custDataLst>
          </p:nvPr>
        </p:nvSpPr>
        <p:spPr>
          <a:xfrm>
            <a:off x="2266284" y="2605345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社会教育：政府和社会组织应提供更多的教育资源和机会，促进学生的全面发展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正文"/>
          <p:cNvSpPr txBox="1"/>
          <p:nvPr>
            <p:custDataLst>
              <p:tags r:id="rId3"/>
            </p:custDataLst>
          </p:nvPr>
        </p:nvSpPr>
        <p:spPr>
          <a:xfrm>
            <a:off x="2266284" y="3921641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家庭教育和社会教育的结合：家庭和学校应共同合作，形成教育合力，提高教育质量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正文"/>
          <p:cNvSpPr txBox="1"/>
          <p:nvPr>
            <p:custDataLst>
              <p:tags r:id="rId4"/>
            </p:custDataLst>
          </p:nvPr>
        </p:nvSpPr>
        <p:spPr>
          <a:xfrm>
            <a:off x="2266284" y="5237936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家庭教育和社会教育的长期性：教育是一个长期的过程，需要家长和社会的持续关注和支持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完善教育公平机制</a:t>
            </a:r>
            <a:endParaRPr altLang="en-US" lang="zh-CN"/>
          </a:p>
        </p:txBody>
      </p:sp>
      <p:sp>
        <p:nvSpPr>
          <p:cNvPr id="1049912" name="任意多边形 20"/>
          <p:cNvSpPr/>
          <p:nvPr>
            <p:custDataLst>
              <p:tags r:id="rId1"/>
            </p:custDataLst>
          </p:nvPr>
        </p:nvSpPr>
        <p:spPr>
          <a:xfrm rot="2700000">
            <a:off x="1537429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6800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加大教育投入，提高初中学校办学条件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矩形 42"/>
          <p:cNvSpPr/>
          <p:nvPr>
            <p:custDataLst>
              <p:tags r:id="rId3"/>
            </p:custDataLst>
          </p:nvPr>
        </p:nvSpPr>
        <p:spPr>
          <a:xfrm>
            <a:off x="1305101" y="2699906"/>
            <a:ext cx="1795952" cy="12718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3086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6076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优化教师资源配置，提升教师整体素质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矩形 43"/>
          <p:cNvSpPr/>
          <p:nvPr>
            <p:custDataLst>
              <p:tags r:id="rId6"/>
            </p:custDataLst>
          </p:nvPr>
        </p:nvSpPr>
        <p:spPr>
          <a:xfrm>
            <a:off x="3898536" y="2699906"/>
            <a:ext cx="1795952" cy="12718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2362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4195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推进义务教育均衡发展，缩小城乡教育差距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矩形 44"/>
          <p:cNvSpPr/>
          <p:nvPr>
            <p:custDataLst>
              <p:tags r:id="rId9"/>
            </p:custDataLst>
          </p:nvPr>
        </p:nvSpPr>
        <p:spPr>
          <a:xfrm>
            <a:off x="6490620" y="2699906"/>
            <a:ext cx="1795952" cy="12718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31638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46954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完善招生制度，保障学生平等受教育权利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矩形 45"/>
          <p:cNvSpPr/>
          <p:nvPr>
            <p:custDataLst>
              <p:tags r:id="rId12"/>
            </p:custDataLst>
          </p:nvPr>
        </p:nvSpPr>
        <p:spPr>
          <a:xfrm>
            <a:off x="9084055" y="2699906"/>
            <a:ext cx="1795952" cy="12718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初中教育与高中的衔接问题</a:t>
            </a:r>
            <a:endParaRPr altLang="en-US" dirty="0" lang="zh-CN"/>
          </a:p>
        </p:txBody>
      </p:sp>
      <p:sp>
        <p:nvSpPr>
          <p:cNvPr id="104997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初高中教育的衔接现状</a:t>
            </a:r>
            <a:endParaRPr altLang="en-US" lang="zh-CN"/>
          </a:p>
        </p:txBody>
      </p:sp>
      <p:sp>
        <p:nvSpPr>
          <p:cNvPr id="1050018" name="圆角矩形 26"/>
          <p:cNvSpPr/>
          <p:nvPr>
            <p:custDataLst>
              <p:tags r:id="rId1"/>
            </p:custDataLst>
          </p:nvPr>
        </p:nvSpPr>
        <p:spPr>
          <a:xfrm>
            <a:off x="60833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20" name="圆角矩形 28"/>
          <p:cNvSpPr/>
          <p:nvPr>
            <p:custDataLst>
              <p:tags r:id="rId2"/>
            </p:custDataLst>
          </p:nvPr>
        </p:nvSpPr>
        <p:spPr>
          <a:xfrm>
            <a:off x="610871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22" name="文本框 31"/>
          <p:cNvSpPr txBox="1"/>
          <p:nvPr>
            <p:custDataLst>
              <p:tags r:id="rId3"/>
            </p:custDataLst>
          </p:nvPr>
        </p:nvSpPr>
        <p:spPr>
          <a:xfrm>
            <a:off x="763306" y="2189749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学科知识衔接：初中与高中学科知识的连贯性和延续性，避免知识脱节。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圆角矩形 29"/>
          <p:cNvSpPr/>
          <p:nvPr>
            <p:custDataLst>
              <p:tags r:id="rId4"/>
            </p:custDataLst>
          </p:nvPr>
        </p:nvSpPr>
        <p:spPr>
          <a:xfrm>
            <a:off x="3400437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26" name="圆角矩形 32"/>
          <p:cNvSpPr/>
          <p:nvPr>
            <p:custDataLst>
              <p:tags r:id="rId5"/>
            </p:custDataLst>
          </p:nvPr>
        </p:nvSpPr>
        <p:spPr>
          <a:xfrm>
            <a:off x="3402977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28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学习方法转变：初中注重记忆，高中注重理解和应用，需要学生调整学习方法。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圆角矩形 3"/>
          <p:cNvSpPr/>
          <p:nvPr>
            <p:custDataLst>
              <p:tags r:id="rId7"/>
            </p:custDataLst>
          </p:nvPr>
        </p:nvSpPr>
        <p:spPr>
          <a:xfrm>
            <a:off x="6192543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32" name="圆角矩形 4"/>
          <p:cNvSpPr/>
          <p:nvPr>
            <p:custDataLst>
              <p:tags r:id="rId8"/>
            </p:custDataLst>
          </p:nvPr>
        </p:nvSpPr>
        <p:spPr>
          <a:xfrm>
            <a:off x="6195084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34" name="文本框 5"/>
          <p:cNvSpPr txBox="1"/>
          <p:nvPr>
            <p:custDataLst>
              <p:tags r:id="rId9"/>
            </p:custDataLst>
          </p:nvPr>
        </p:nvSpPr>
        <p:spPr>
          <a:xfrm>
            <a:off x="6349425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心理成长挑战：学生面临更大的学业压力和更复杂的人际关系，需要加强心理辅导。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圆角矩形 8"/>
          <p:cNvSpPr/>
          <p:nvPr>
            <p:custDataLst>
              <p:tags r:id="rId10"/>
            </p:custDataLst>
          </p:nvPr>
        </p:nvSpPr>
        <p:spPr>
          <a:xfrm>
            <a:off x="898465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38" name="圆角矩形 9"/>
          <p:cNvSpPr/>
          <p:nvPr>
            <p:custDataLst>
              <p:tags r:id="rId11"/>
            </p:custDataLst>
          </p:nvPr>
        </p:nvSpPr>
        <p:spPr>
          <a:xfrm>
            <a:off x="8987190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40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综合素质培养：高中阶段更加注重学生的综合素质和全面发展，需要加强课外活动和社会实践。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初高中教育衔接存在的问题</a:t>
            </a:r>
            <a:endParaRPr altLang="en-US" lang="zh-CN"/>
          </a:p>
        </p:txBody>
      </p:sp>
      <p:sp>
        <p:nvSpPr>
          <p:cNvPr id="1050076" name="矩形 38"/>
          <p:cNvSpPr/>
          <p:nvPr>
            <p:custDataLst>
              <p:tags r:id="rId1"/>
            </p:custDataLst>
          </p:nvPr>
        </p:nvSpPr>
        <p:spPr>
          <a:xfrm rot="204112">
            <a:off x="1333904" y="1289050"/>
            <a:ext cx="4220707" cy="2203017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8" name="矩形 39"/>
          <p:cNvSpPr/>
          <p:nvPr>
            <p:custDataLst>
              <p:tags r:id="rId2"/>
            </p:custDataLst>
          </p:nvPr>
        </p:nvSpPr>
        <p:spPr>
          <a:xfrm>
            <a:off x="1338781" y="1289747"/>
            <a:ext cx="4220707" cy="2203017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0" name="TextBox 2"/>
          <p:cNvSpPr txBox="1"/>
          <p:nvPr>
            <p:custDataLst>
              <p:tags r:id="rId3"/>
            </p:custDataLst>
          </p:nvPr>
        </p:nvSpPr>
        <p:spPr>
          <a:xfrm>
            <a:off x="1583329" y="1461836"/>
            <a:ext cx="3749727" cy="1819126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学科知识的连贯性问题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0082" name="矩形 100"/>
          <p:cNvSpPr/>
          <p:nvPr>
            <p:custDataLst>
              <p:tags r:id="rId4"/>
            </p:custDataLst>
          </p:nvPr>
        </p:nvSpPr>
        <p:spPr>
          <a:xfrm rot="204112">
            <a:off x="6625465" y="1289050"/>
            <a:ext cx="4220707" cy="2203017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4" name="矩形 101"/>
          <p:cNvSpPr/>
          <p:nvPr>
            <p:custDataLst>
              <p:tags r:id="rId5"/>
            </p:custDataLst>
          </p:nvPr>
        </p:nvSpPr>
        <p:spPr>
          <a:xfrm>
            <a:off x="6631038" y="1289747"/>
            <a:ext cx="4220707" cy="2203017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6" name="TextBox 2"/>
          <p:cNvSpPr txBox="1"/>
          <p:nvPr>
            <p:custDataLst>
              <p:tags r:id="rId6"/>
            </p:custDataLst>
          </p:nvPr>
        </p:nvSpPr>
        <p:spPr>
          <a:xfrm>
            <a:off x="6876283" y="1461836"/>
            <a:ext cx="3749727" cy="1819126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学习方法的转变问题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0088" name="矩形 122"/>
          <p:cNvSpPr/>
          <p:nvPr>
            <p:custDataLst>
              <p:tags r:id="rId7"/>
            </p:custDataLst>
          </p:nvPr>
        </p:nvSpPr>
        <p:spPr>
          <a:xfrm rot="204112">
            <a:off x="1333904" y="4045956"/>
            <a:ext cx="4220707" cy="2203017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0" name="矩形 123"/>
          <p:cNvSpPr/>
          <p:nvPr>
            <p:custDataLst>
              <p:tags r:id="rId8"/>
            </p:custDataLst>
          </p:nvPr>
        </p:nvSpPr>
        <p:spPr>
          <a:xfrm>
            <a:off x="1338781" y="4046653"/>
            <a:ext cx="4220707" cy="2203017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2" name="TextBox 2"/>
          <p:cNvSpPr txBox="1"/>
          <p:nvPr>
            <p:custDataLst>
              <p:tags r:id="rId9"/>
            </p:custDataLst>
          </p:nvPr>
        </p:nvSpPr>
        <p:spPr>
          <a:xfrm>
            <a:off x="1582632" y="4218742"/>
            <a:ext cx="3749727" cy="1819126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心理适应问题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0094" name="矩形 89"/>
          <p:cNvSpPr/>
          <p:nvPr>
            <p:custDataLst>
              <p:tags r:id="rId10"/>
            </p:custDataLst>
          </p:nvPr>
        </p:nvSpPr>
        <p:spPr>
          <a:xfrm rot="204112">
            <a:off x="6625465" y="4045956"/>
            <a:ext cx="4220707" cy="2203017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6" name="矩形 90"/>
          <p:cNvSpPr/>
          <p:nvPr>
            <p:custDataLst>
              <p:tags r:id="rId11"/>
            </p:custDataLst>
          </p:nvPr>
        </p:nvSpPr>
        <p:spPr>
          <a:xfrm>
            <a:off x="6631038" y="4046653"/>
            <a:ext cx="4220707" cy="2203017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8" name="TextBox 2"/>
          <p:cNvSpPr txBox="1"/>
          <p:nvPr>
            <p:custDataLst>
              <p:tags r:id="rId12"/>
            </p:custDataLst>
          </p:nvPr>
        </p:nvSpPr>
        <p:spPr>
          <a:xfrm>
            <a:off x="6874889" y="4218742"/>
            <a:ext cx="3749727" cy="1819126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师资力量的匹配问题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加强初高中教育衔接的措施和建议</a:t>
            </a:r>
            <a:endParaRPr altLang="en-US" lang="zh-CN"/>
          </a:p>
        </p:txBody>
      </p:sp>
      <p:sp>
        <p:nvSpPr>
          <p:cNvPr id="105013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1526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8" name="任意多边形 18"/>
          <p:cNvSpPr/>
          <p:nvPr>
            <p:custDataLst>
              <p:tags r:id="rId3"/>
            </p:custDataLst>
          </p:nvPr>
        </p:nvSpPr>
        <p:spPr>
          <a:xfrm>
            <a:off x="6439191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0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68956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1590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6" name="任意多边形 4"/>
          <p:cNvSpPr/>
          <p:nvPr>
            <p:custDataLst>
              <p:tags r:id="rId7"/>
            </p:custDataLst>
          </p:nvPr>
        </p:nvSpPr>
        <p:spPr>
          <a:xfrm>
            <a:off x="736495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8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68956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建立初高中教育衔接机制，加强学校之间的合作与交流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加强对学生学习方法的指导和心理辅导，帮助学生顺利过渡到高中阶段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5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2871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0156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8" name="任意多边形 11"/>
          <p:cNvSpPr/>
          <p:nvPr>
            <p:custDataLst>
              <p:tags r:id="rId13"/>
            </p:custDataLst>
          </p:nvPr>
        </p:nvSpPr>
        <p:spPr>
          <a:xfrm>
            <a:off x="3661217" y="234128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0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0302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5371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2527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6" name="任意多边形 25"/>
          <p:cNvSpPr/>
          <p:nvPr>
            <p:custDataLst>
              <p:tags r:id="rId17"/>
            </p:custDataLst>
          </p:nvPr>
        </p:nvSpPr>
        <p:spPr>
          <a:xfrm>
            <a:off x="9216523" y="236627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8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2801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7566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提高教师素质，加强教师培训，促进教师之间的合作与交流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5067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优化课程设置，注重学科知识的连贯性和系统性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建立完善的初高中教育衔接体系</a:t>
            </a:r>
            <a:endParaRPr altLang="en-US" lang="zh-CN"/>
          </a:p>
        </p:txBody>
      </p:sp>
      <p:sp>
        <p:nvSpPr>
          <p:cNvPr id="1050208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0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2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4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教师交流：加强初高中教师之间的交流与合作，促进教学方法和评价方式的衔接。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6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8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0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2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制定衔接政策：确保初高中教育政策的一致性和连贯性，为衔接提供制度保障。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4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6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8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0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课程衔接：优化初高中课程设置，实现课程内容的有效衔接，避免知识脱节。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2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4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6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8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学生指导：建立学生升学指导机制，提供个性化的升学规划和职业发展指导。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  <p:sp>
        <p:nvSpPr>
          <p:cNvPr id="105027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THANKS</a:t>
            </a:r>
            <a:endParaRPr altLang="en-US" dirty="0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 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5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6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7"/>
</p:tagLst>
</file>

<file path=ppt/tags/tag39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86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0"/>
  <p:tag name="KSO_WM_SPECIAL_SOURCE" val="bdnull"/>
  <p:tag name="KSO_WM_TEMPLATE_THUMBS_INDEX" val="1、9"/>
</p:tagLst>
</file>

<file path=ppt/tags/tag9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1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0_1*b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添加副标题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1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1.xml><?xml version="1.0" encoding="utf-8"?>
<p:tagLst xmlns:p="http://schemas.openxmlformats.org/presentationml/2006/main">
  <p:tag name="KSO_WM_SLIDE_ID" val="custom2023028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13.45&quot;,&quot;top&quot;:&quot;89.95&quot;,&quot;width&quot;:&quot;493.5&quot;,&quot;height&quot;:&quot;323.95&quot;}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5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0_5*l_h_i*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1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0_5*l_h_i*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2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0_5*l_h_i*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3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0_5*l_h_i*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4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0_5*l_h_i*1_5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5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SLIDE_ID" val="custom20230280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80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1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6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4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4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8_4*l_h_f*1_4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8_4*l_h_a*1_4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3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3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8_4*l_h_f*1_3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8_4*l_h_a*1_3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1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1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8_4*l_h_f*1_1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8_4*l_h_a*1_1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2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2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8_4*l_h_f*1_2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8_4*l_h_a*1_2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5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55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210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5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53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31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317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9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9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80.xml><?xml version="1.0" encoding="utf-8"?>
<p:tagLst xmlns:p="http://schemas.openxmlformats.org/presentationml/2006/main">
  <p:tag name="KSO_WM_SLIDE_ID" val="custom2023028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25.85&quot;,&quot;top&quot;:&quot;88.35&quot;,&quot;width&quot;:&quot;476.05&quot;,&quot;height&quot;:&quot;32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6">
      <a:dk1>
        <a:srgbClr val="000000"/>
      </a:dk1>
      <a:lt1>
        <a:srgbClr val="FFFFFF"/>
      </a:lt1>
      <a:dk2>
        <a:srgbClr val="1F4A2C"/>
      </a:dk2>
      <a:lt2>
        <a:srgbClr val="F1F9F3"/>
      </a:lt2>
      <a:accent1>
        <a:srgbClr val="80B0B2"/>
      </a:accent1>
      <a:accent2>
        <a:srgbClr val="789FB8"/>
      </a:accent2>
      <a:accent3>
        <a:srgbClr val="6F8EBE"/>
      </a:accent3>
      <a:accent4>
        <a:srgbClr val="9FC597"/>
      </a:accent4>
      <a:accent5>
        <a:srgbClr val="94B77F"/>
      </a:accent5>
      <a:accent6>
        <a:srgbClr val="7EA560"/>
      </a:accent6>
      <a:hlink>
        <a:srgbClr val="0563C1"/>
      </a:hlink>
      <a:folHlink>
        <a:srgbClr val="954D72"/>
      </a:folHlink>
    </a:clrScheme>
    <a:fontScheme name="自定义 47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2023-12-31T13:47:06Z</dcterms:created>
  <dcterms:modified xsi:type="dcterms:W3CDTF">2023-12-31T13:47:06Z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a62ec222ad2444baae215e5d0bef35db_21</vt:lpwstr>
  </property>
</Properties>
</file>