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3169" r:id="rId3"/>
    <p:sldId id="3171" r:id="rId5"/>
    <p:sldId id="3121" r:id="rId6"/>
    <p:sldId id="3170" r:id="rId7"/>
    <p:sldId id="3124" r:id="rId8"/>
    <p:sldId id="3154" r:id="rId9"/>
    <p:sldId id="3122" r:id="rId10"/>
    <p:sldId id="3125" r:id="rId11"/>
    <p:sldId id="3115" r:id="rId12"/>
    <p:sldId id="3114" r:id="rId13"/>
    <p:sldId id="3175" r:id="rId14"/>
  </p:sldIdLst>
  <p:sldSz cx="12858750" cy="7232650"/>
  <p:notesSz cx="6858000" cy="9144000"/>
  <p:custDataLst>
    <p:tags r:id="rId1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18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66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6FC6"/>
    <a:srgbClr val="FFC304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 showGuides="1">
      <p:cViewPr varScale="1">
        <p:scale>
          <a:sx n="57" d="100"/>
          <a:sy n="57" d="100"/>
        </p:scale>
        <p:origin x="-96" y="-1524"/>
      </p:cViewPr>
      <p:guideLst>
        <p:guide orient="horz" pos="328"/>
        <p:guide pos="4018"/>
        <p:guide pos="557"/>
        <p:guide orient="horz" pos="4166"/>
        <p:guide pos="7588"/>
        <p:guide pos="376"/>
        <p:guide pos="132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92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565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6" Type="http://schemas.openxmlformats.org/officeDocument/2006/relationships/notesSlide" Target="../notesSlides/notesSlide4.xml"/><Relationship Id="rId45" Type="http://schemas.openxmlformats.org/officeDocument/2006/relationships/slideLayout" Target="../slideLayouts/slideLayout1.xml"/><Relationship Id="rId44" Type="http://schemas.openxmlformats.org/officeDocument/2006/relationships/tags" Target="../tags/tag56.xml"/><Relationship Id="rId43" Type="http://schemas.openxmlformats.org/officeDocument/2006/relationships/tags" Target="../tags/tag55.xml"/><Relationship Id="rId42" Type="http://schemas.openxmlformats.org/officeDocument/2006/relationships/tags" Target="../tags/tag54.xml"/><Relationship Id="rId41" Type="http://schemas.openxmlformats.org/officeDocument/2006/relationships/tags" Target="../tags/tag53.xml"/><Relationship Id="rId40" Type="http://schemas.openxmlformats.org/officeDocument/2006/relationships/tags" Target="../tags/tag52.xml"/><Relationship Id="rId4" Type="http://schemas.openxmlformats.org/officeDocument/2006/relationships/tags" Target="../tags/tag16.xml"/><Relationship Id="rId39" Type="http://schemas.openxmlformats.org/officeDocument/2006/relationships/tags" Target="../tags/tag51.xml"/><Relationship Id="rId38" Type="http://schemas.openxmlformats.org/officeDocument/2006/relationships/tags" Target="../tags/tag50.xml"/><Relationship Id="rId37" Type="http://schemas.openxmlformats.org/officeDocument/2006/relationships/tags" Target="../tags/tag49.xml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tags" Target="../tags/tag44.xml"/><Relationship Id="rId31" Type="http://schemas.openxmlformats.org/officeDocument/2006/relationships/tags" Target="../tags/tag43.xml"/><Relationship Id="rId30" Type="http://schemas.openxmlformats.org/officeDocument/2006/relationships/tags" Target="../tags/tag42.xml"/><Relationship Id="rId3" Type="http://schemas.openxmlformats.org/officeDocument/2006/relationships/tags" Target="../tags/tag15.xml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2.jpeg"/><Relationship Id="rId15" Type="http://schemas.openxmlformats.org/officeDocument/2006/relationships/image" Target="../media/image11.jpeg"/><Relationship Id="rId14" Type="http://schemas.openxmlformats.org/officeDocument/2006/relationships/image" Target="../media/image10.jpeg"/><Relationship Id="rId13" Type="http://schemas.openxmlformats.org/officeDocument/2006/relationships/image" Target="../media/image9.jpeg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91.xml"/><Relationship Id="rId21" Type="http://schemas.openxmlformats.org/officeDocument/2006/relationships/tags" Target="../tags/tag90.xml"/><Relationship Id="rId20" Type="http://schemas.openxmlformats.org/officeDocument/2006/relationships/tags" Target="../tags/tag89.xml"/><Relationship Id="rId2" Type="http://schemas.openxmlformats.org/officeDocument/2006/relationships/tags" Target="../tags/tag71.xml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-50800" y="0"/>
            <a:ext cx="12858750" cy="7243762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                                                                                                                                                 </a:t>
            </a:r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r>
              <a:rPr lang="en-US" altLang="zh-CN" dirty="0"/>
              <a:t>kuangan001</a:t>
            </a:r>
            <a:endParaRPr lang="en-US" altLang="zh-CN" dirty="0"/>
          </a:p>
          <a:p>
            <a:pPr algn="ctr"/>
            <a:endParaRPr lang="en-US" altLang="zh-CN" dirty="0"/>
          </a:p>
        </p:txBody>
      </p:sp>
      <p:sp>
        <p:nvSpPr>
          <p:cNvPr id="47" name="矩形 259"/>
          <p:cNvSpPr>
            <a:spLocks noChangeArrowheads="1"/>
          </p:cNvSpPr>
          <p:nvPr/>
        </p:nvSpPr>
        <p:spPr bwMode="auto">
          <a:xfrm>
            <a:off x="6069330" y="4912360"/>
            <a:ext cx="6430010" cy="160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GLD4000/11/B皮带式</a:t>
            </a:r>
            <a:endParaRPr sz="4800" cap="all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buNone/>
            </a:pPr>
            <a:r>
              <a:rPr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 </a:t>
            </a:r>
            <a:r>
              <a:rPr lang="en-US"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          </a:t>
            </a:r>
            <a:r>
              <a:rPr sz="4800" cap="all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给煤机</a:t>
            </a:r>
            <a:endParaRPr sz="4800" cap="all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bldLvl="0" animBg="1"/>
          <p:bldP spid="4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bldLvl="0" animBg="1"/>
          <p:bldP spid="4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等腰三角形 1"/>
          <p:cNvSpPr>
            <a:spLocks noChangeArrowheads="1"/>
          </p:cNvSpPr>
          <p:nvPr/>
        </p:nvSpPr>
        <p:spPr bwMode="auto">
          <a:xfrm flipV="1">
            <a:off x="1607610" y="2"/>
            <a:ext cx="4289363" cy="17930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TextBox 12"/>
          <p:cNvSpPr>
            <a:spLocks noChangeArrowheads="1"/>
          </p:cNvSpPr>
          <p:nvPr/>
        </p:nvSpPr>
        <p:spPr bwMode="auto">
          <a:xfrm>
            <a:off x="2779567" y="169099"/>
            <a:ext cx="1970411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9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9" name="TextBox 1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291330" y="2427605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GLD4000/11/B皮带式给煤机概述</a:t>
            </a:r>
            <a:endParaRPr lang="zh-CN" altLang="en-US" sz="28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6150" name="TextBox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91330" y="3208020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GLD4000/11/B皮带式给煤机参数</a:t>
            </a:r>
            <a:endParaRPr lang="zh-CN" altLang="en-US" sz="28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6151" name="TextBox 1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291330" y="3987800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GLD4000/11/B皮带式给煤机安装</a:t>
            </a:r>
            <a:endParaRPr lang="zh-CN" altLang="en-US" sz="28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6152" name="TextBox 1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91330" y="4768215"/>
            <a:ext cx="5246370" cy="521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GLD4000/11/B皮带式给煤机特点</a:t>
            </a:r>
            <a:endParaRPr lang="zh-CN" altLang="en-US" sz="2800" dirty="0">
              <a:solidFill>
                <a:srgbClr val="21211F"/>
              </a:solidFill>
              <a:cs typeface="+mn-ea"/>
              <a:sym typeface="+mn-lt"/>
            </a:endParaRPr>
          </a:p>
        </p:txBody>
      </p:sp>
      <p:sp>
        <p:nvSpPr>
          <p:cNvPr id="6153" name="五边形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620026" y="2427627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五边形 1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620026" y="4768193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五边形 1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0026" y="3207816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6" name="五边形 2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620026" y="3988004"/>
            <a:ext cx="910778" cy="48720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7" name="TextBox 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591092" y="2208303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8" name="TextBox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591092" y="2968401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9" name="TextBox 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91092" y="3726825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0" name="TextBox 1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91092" y="4486922"/>
            <a:ext cx="545342" cy="87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506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1" name="矩形 17"/>
          <p:cNvSpPr>
            <a:spLocks noChangeArrowheads="1"/>
          </p:cNvSpPr>
          <p:nvPr/>
        </p:nvSpPr>
        <p:spPr bwMode="auto">
          <a:xfrm>
            <a:off x="8100251" y="6276668"/>
            <a:ext cx="2734009" cy="9559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2" name="TextBox 24"/>
          <p:cNvSpPr>
            <a:spLocks noChangeArrowheads="1"/>
          </p:cNvSpPr>
          <p:nvPr/>
        </p:nvSpPr>
        <p:spPr bwMode="auto">
          <a:xfrm>
            <a:off x="8252606" y="6276668"/>
            <a:ext cx="2410883" cy="67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sz="379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5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81228" y="447720"/>
            <a:ext cx="385508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cs typeface="+mn-ea"/>
                <a:sym typeface="+mn-lt"/>
              </a:rPr>
              <a:t>GLD4000/11/B皮带式给煤机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13" name="图片 12" descr="皮带给煤机 (1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065" y="2015490"/>
            <a:ext cx="2596515" cy="2596515"/>
          </a:xfrm>
          <a:prstGeom prst="rect">
            <a:avLst/>
          </a:prstGeom>
        </p:spPr>
      </p:pic>
      <p:pic>
        <p:nvPicPr>
          <p:cNvPr id="16" name="图片 15" descr="皮带给煤机 (29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230" y="2104390"/>
            <a:ext cx="2596515" cy="2596515"/>
          </a:xfrm>
          <a:prstGeom prst="rect">
            <a:avLst/>
          </a:prstGeom>
        </p:spPr>
      </p:pic>
      <p:pic>
        <p:nvPicPr>
          <p:cNvPr id="17" name="图片 16" descr="皮带给煤机 (30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190" y="2019300"/>
            <a:ext cx="2596515" cy="2596515"/>
          </a:xfrm>
          <a:prstGeom prst="rect">
            <a:avLst/>
          </a:prstGeom>
        </p:spPr>
      </p:pic>
      <p:pic>
        <p:nvPicPr>
          <p:cNvPr id="18" name="图片 17" descr="皮带给煤机 (16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900" y="2019300"/>
            <a:ext cx="2596515" cy="2596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1594485" y="2294573"/>
            <a:ext cx="5340985" cy="5219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64565"/>
            <a:r>
              <a:rPr lang="zh-CN" altLang="en-US" sz="2800" dirty="0">
                <a:solidFill>
                  <a:srgbClr val="21211F"/>
                </a:solidFill>
                <a:cs typeface="+mn-ea"/>
                <a:sym typeface="+mn-lt"/>
              </a:rPr>
              <a:t>GLD4000/11/B皮带式给煤机概述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37080" y="3472815"/>
            <a:ext cx="839533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GLD系列带式给料机是针对大型高产矿井生产系统流量大、现行给料机已不能满足煤矿生产要求而研制的新型给煤设备。该产品是在K型往复式给料机的基础上，将往复式运动机构改为输送带式机构，肆零零捌捌陆零伍叁柒，从而将给料运动由滑动摩擦变为滚动摩擦。摩擦系数大为降低，使得电力消耗也显著降低。给料方式由间断给料变为连续给料，且给料量动态连续可变，使给料系统更能满足效率高、节能、环保的要求。</a:t>
            </a:r>
            <a:endParaRPr lang="zh-CN" altLang="en-US" sz="20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8372" y="4299801"/>
            <a:ext cx="117317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8372" y="3006572"/>
            <a:ext cx="117317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910" y="507979"/>
            <a:ext cx="4394040" cy="2475309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23404" y="309776"/>
            <a:ext cx="4356550" cy="4444030"/>
            <a:chOff x="6047308" y="1522617"/>
            <a:chExt cx="4794518" cy="4890793"/>
          </a:xfrm>
        </p:grpSpPr>
        <p:sp>
          <p:nvSpPr>
            <p:cNvPr id="25" name="Freeform 5"/>
            <p:cNvSpPr/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/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/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/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/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/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/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/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/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/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/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/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/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/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/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/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/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4" name="文本框 263"/>
          <p:cNvSpPr txBox="1"/>
          <p:nvPr/>
        </p:nvSpPr>
        <p:spPr>
          <a:xfrm>
            <a:off x="381228" y="425495"/>
            <a:ext cx="385508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cs typeface="+mn-ea"/>
                <a:sym typeface="+mn-lt"/>
              </a:rPr>
              <a:t>GLD4000/11/B皮带式给煤机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5" name="图片 4" descr="皮带给煤机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3425" y="4048125"/>
            <a:ext cx="3256280" cy="2679700"/>
          </a:xfrm>
          <a:prstGeom prst="rect">
            <a:avLst/>
          </a:prstGeom>
        </p:spPr>
      </p:pic>
      <p:pic>
        <p:nvPicPr>
          <p:cNvPr id="6" name="图片 5" descr="皮带给煤机 (2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655" y="4048125"/>
            <a:ext cx="3256280" cy="267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>
            <p:custDataLst>
              <p:tags r:id="rId1"/>
            </p:custDataLst>
          </p:nvPr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>
              <p:custDataLst>
                <p:tags r:id="rId2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>
                <p:custDataLst>
                  <p:tags r:id="rId3"/>
                </p:custDataLst>
              </p:nvPr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>
                <p:custDataLst>
                  <p:tags r:id="rId4"/>
                </p:custDataLst>
              </p:nvPr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>
            <p:custDataLst>
              <p:tags r:id="rId5"/>
            </p:custDataLst>
          </p:nvPr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>
            <p:custDataLst>
              <p:tags r:id="rId6"/>
            </p:custDataLst>
          </p:nvPr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>
            <p:custDataLst>
              <p:tags r:id="rId7"/>
            </p:custDataLst>
          </p:nvPr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>
            <p:custDataLst>
              <p:tags r:id="rId8"/>
            </p:custDataLst>
          </p:nvPr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>
            <p:custDataLst>
              <p:tags r:id="rId9"/>
            </p:custDataLst>
          </p:nvPr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>
            <p:custDataLst>
              <p:tags r:id="rId10"/>
            </p:custDataLst>
          </p:nvPr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>
            <p:custDataLst>
              <p:tags r:id="rId11"/>
            </p:custDataLst>
          </p:nvPr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>
            <p:custDataLst>
              <p:tags r:id="rId12"/>
            </p:custDataLst>
          </p:nvPr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>
            <p:custDataLst>
              <p:tags r:id="rId13"/>
            </p:custDataLst>
          </p:nvPr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>
                <p:custDataLst>
                  <p:tags r:id="rId15"/>
                </p:custDataLst>
              </p:nvPr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>
                <p:custDataLst>
                  <p:tags r:id="rId16"/>
                </p:custDataLst>
              </p:nvPr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>
            <p:custDataLst>
              <p:tags r:id="rId17"/>
            </p:custDataLst>
          </p:nvPr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>
              <p:custDataLst>
                <p:tags r:id="rId18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>
              <p:custDataLst>
                <p:tags r:id="rId19"/>
              </p:custDataLst>
            </p:nvPr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>
            <p:custDataLst>
              <p:tags r:id="rId20"/>
            </p:custDataLst>
          </p:nvPr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>
              <p:custDataLst>
                <p:tags r:id="rId21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>
              <p:custDataLst>
                <p:tags r:id="rId22"/>
              </p:custDataLst>
            </p:nvPr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>
            <p:custDataLst>
              <p:tags r:id="rId23"/>
            </p:custDataLst>
          </p:nvPr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>
              <p:custDataLst>
                <p:tags r:id="rId24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>
              <p:custDataLst>
                <p:tags r:id="rId25"/>
              </p:custDataLst>
            </p:nvPr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>
            <p:custDataLst>
              <p:tags r:id="rId26"/>
            </p:custDataLst>
          </p:nvPr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>
              <p:custDataLst>
                <p:tags r:id="rId27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>
              <p:custDataLst>
                <p:tags r:id="rId28"/>
              </p:custDataLst>
            </p:nvPr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>
            <p:custDataLst>
              <p:tags r:id="rId29"/>
            </p:custDataLst>
          </p:nvPr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>
              <p:custDataLst>
                <p:tags r:id="rId30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>
              <p:custDataLst>
                <p:tags r:id="rId31"/>
              </p:custDataLst>
            </p:nvPr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>
            <p:custDataLst>
              <p:tags r:id="rId32"/>
            </p:custDataLst>
          </p:nvPr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>
              <p:custDataLst>
                <p:tags r:id="rId33"/>
              </p:custDataLst>
            </p:nvPr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>
                <p:custDataLst>
                  <p:tags r:id="rId34"/>
                </p:custDataLst>
              </p:nvPr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>
                <p:custDataLst>
                  <p:tags r:id="rId35"/>
                </p:custDataLst>
              </p:nvPr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>
                <p:custDataLst>
                  <p:tags r:id="rId36"/>
                </p:custDataLst>
              </p:nvPr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4"/>
          <p:cNvSpPr txBox="1"/>
          <p:nvPr>
            <p:custDataLst>
              <p:tags r:id="rId37"/>
            </p:custDataLst>
          </p:nvPr>
        </p:nvSpPr>
        <p:spPr>
          <a:xfrm>
            <a:off x="1677035" y="2773680"/>
            <a:ext cx="1973580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规格型号GLD4000/11/B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>
            <p:custDataLst>
              <p:tags r:id="rId38"/>
            </p:custDataLst>
          </p:nvPr>
        </p:nvSpPr>
        <p:spPr>
          <a:xfrm>
            <a:off x="4015105" y="2773680"/>
            <a:ext cx="205168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功率kw11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>
            <p:custDataLst>
              <p:tags r:id="rId39"/>
            </p:custDataLst>
          </p:nvPr>
        </p:nvSpPr>
        <p:spPr>
          <a:xfrm>
            <a:off x="6429375" y="2824480"/>
            <a:ext cx="191325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电压v380～660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>
            <p:custDataLst>
              <p:tags r:id="rId40"/>
            </p:custDataLst>
          </p:nvPr>
        </p:nvSpPr>
        <p:spPr>
          <a:xfrm>
            <a:off x="8733790" y="2824480"/>
            <a:ext cx="198691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适应环境 防爆型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>
            <p:custDataLst>
              <p:tags r:id="rId41"/>
            </p:custDataLst>
          </p:nvPr>
        </p:nvSpPr>
        <p:spPr>
          <a:xfrm>
            <a:off x="1677035" y="5339080"/>
            <a:ext cx="207581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zui大给料量t/h4000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>
            <p:custDataLst>
              <p:tags r:id="rId42"/>
            </p:custDataLst>
          </p:nvPr>
        </p:nvSpPr>
        <p:spPr>
          <a:xfrm>
            <a:off x="3980815" y="5339080"/>
            <a:ext cx="2153920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zui大带速m/s1.50</a:t>
            </a:r>
            <a:endParaRPr lang="zh-CN" altLang="en-US" sz="180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>
            <p:custDataLst>
              <p:tags r:id="rId43"/>
            </p:custDataLst>
          </p:nvPr>
        </p:nvSpPr>
        <p:spPr>
          <a:xfrm>
            <a:off x="6285865" y="5210175"/>
            <a:ext cx="2023745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外形尺寸mm 4052x1622x2338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>
            <p:custDataLst>
              <p:tags r:id="rId44"/>
            </p:custDataLst>
          </p:nvPr>
        </p:nvSpPr>
        <p:spPr>
          <a:xfrm>
            <a:off x="8949690" y="5272405"/>
            <a:ext cx="1425575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>
                <a:sym typeface="+mn-ea"/>
              </a:rPr>
              <a:t>重量kg5500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41870" y="375965"/>
            <a:ext cx="446468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ctr" defTabSz="964565"/>
            <a:r>
              <a:rPr lang="zh-CN" altLang="en-US" sz="2400" dirty="0">
                <a:solidFill>
                  <a:srgbClr val="21211F"/>
                </a:solidFill>
                <a:cs typeface="+mn-ea"/>
                <a:sym typeface="+mn-lt"/>
              </a:rPr>
              <a:t>GLD4000/11/B皮带式给煤机参数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6" grpId="0" build="p"/>
      <p:bldP spid="48" grpId="0" build="p"/>
      <p:bldP spid="50" grpId="0" build="p"/>
      <p:bldP spid="52" grpId="0" build="p"/>
      <p:bldP spid="54" grpId="0" build="p"/>
      <p:bldP spid="56" grpId="0" build="p"/>
      <p:bldP spid="58" grpId="0" build="p"/>
      <p:bldP spid="6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>
            <p:custDataLst>
              <p:tags r:id="rId4"/>
            </p:custDataLst>
          </p:nvPr>
        </p:nvGrpSpPr>
        <p:grpSpPr>
          <a:xfrm>
            <a:off x="4330537" y="2519908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/>
            <p:nvPr>
              <p:custDataLst>
                <p:tags r:id="rId6"/>
              </p:custDataLst>
            </p:nvPr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>
            <p:custDataLst>
              <p:tags r:id="rId8"/>
            </p:custDataLst>
          </p:nvPr>
        </p:nvGrpSpPr>
        <p:grpSpPr>
          <a:xfrm>
            <a:off x="7298332" y="2396068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/>
            <p:nvPr>
              <p:custDataLst>
                <p:tags r:id="rId10"/>
              </p:custDataLst>
            </p:nvPr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/>
            <p:nvPr>
              <p:custDataLst>
                <p:tags r:id="rId11"/>
              </p:custDataLst>
            </p:nvPr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10130033" y="2370096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1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385508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cs typeface="+mn-ea"/>
                <a:sym typeface="+mn-lt"/>
              </a:rPr>
              <a:t>GLD4000/11/B皮带式给煤机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5" name="图片 4" descr="皮带给煤机 (13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31960" y="3543935"/>
            <a:ext cx="2532380" cy="2532380"/>
          </a:xfrm>
          <a:prstGeom prst="rect">
            <a:avLst/>
          </a:prstGeom>
        </p:spPr>
      </p:pic>
      <p:pic>
        <p:nvPicPr>
          <p:cNvPr id="19" name="图片 18" descr="皮带给煤机 (27)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3820" y="3543935"/>
            <a:ext cx="2532380" cy="2532380"/>
          </a:xfrm>
          <a:prstGeom prst="rect">
            <a:avLst/>
          </a:prstGeom>
        </p:spPr>
      </p:pic>
      <p:pic>
        <p:nvPicPr>
          <p:cNvPr id="20" name="图片 19" descr="皮带给煤机 (28)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76625" y="3543935"/>
            <a:ext cx="2532380" cy="2532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3116668" y="264575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TextBox 148"/>
          <p:cNvSpPr txBox="1"/>
          <p:nvPr>
            <p:custDataLst>
              <p:tags r:id="rId1"/>
            </p:custDataLst>
          </p:nvPr>
        </p:nvSpPr>
        <p:spPr>
          <a:xfrm>
            <a:off x="1123950" y="3065145"/>
            <a:ext cx="467677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给料机可现场分体安装，也可整体安装。分体安装时，先将漏斗架安装在煤仓口，再安装箱体，然后安装底架等其它部件。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整体安装时，山东矿安机电有限公司，先将漏斗架安装在煤仓口，再将其它部件全部组装好后，整体吊装与连接段用螺栓连接。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/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/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/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/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/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/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/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/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/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/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/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/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/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/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/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/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/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/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/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/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/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/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/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/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/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/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/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/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/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/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/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/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/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/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/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/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/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08521" y="375965"/>
            <a:ext cx="507428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ctr" defTabSz="964565"/>
            <a:r>
              <a:rPr lang="zh-CN" altLang="en-US" sz="2400" dirty="0">
                <a:solidFill>
                  <a:srgbClr val="21211F"/>
                </a:solidFill>
                <a:cs typeface="+mn-ea"/>
                <a:sym typeface="+mn-lt"/>
              </a:rPr>
              <a:t>GLD4000/11/B皮带式给煤机安装说明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2" name="MH_Other_3"/>
          <p:cNvSpPr/>
          <p:nvPr/>
        </p:nvSpPr>
        <p:spPr bwMode="auto">
          <a:xfrm rot="-2644669">
            <a:off x="5212906" y="2543290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104668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1228" y="448355"/>
            <a:ext cx="385508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l" defTabSz="964565"/>
            <a:r>
              <a:rPr lang="zh-CN" altLang="en-US" sz="2400" dirty="0">
                <a:solidFill>
                  <a:srgbClr val="21211F"/>
                </a:solidFill>
                <a:cs typeface="+mn-ea"/>
                <a:sym typeface="+mn-lt"/>
              </a:rPr>
              <a:t>GLD4000/11/B皮带式给煤机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4" name="图片 3" descr="皮带给煤机 (1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465" y="2059305"/>
            <a:ext cx="2906395" cy="2906395"/>
          </a:xfrm>
          <a:prstGeom prst="ellipse">
            <a:avLst/>
          </a:prstGeom>
        </p:spPr>
      </p:pic>
      <p:pic>
        <p:nvPicPr>
          <p:cNvPr id="5" name="图片 4" descr="皮带给煤机 (9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780" y="1960245"/>
            <a:ext cx="2906395" cy="290639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2" grpId="0" bldLvl="0" animBg="1"/>
      <p:bldP spid="3278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>
            <p:custDataLst>
              <p:tags r:id="rId1"/>
            </p:custDataLst>
          </p:nvPr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>
            <p:custDataLst>
              <p:tags r:id="rId6"/>
            </p:custDataLst>
          </p:nvPr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>
            <p:custDataLst>
              <p:tags r:id="rId10"/>
            </p:custDataLst>
          </p:nvPr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>
            <p:custDataLst>
              <p:tags r:id="rId13"/>
            </p:custDataLst>
          </p:nvPr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/>
          <p:nvPr>
            <p:custDataLst>
              <p:tags r:id="rId19"/>
            </p:custDataLst>
          </p:nvPr>
        </p:nvSpPr>
        <p:spPr>
          <a:xfrm>
            <a:off x="1312545" y="3421380"/>
            <a:ext cx="2180590" cy="135318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1. 给料量大，体积小、重量轻，便于井下运输和安装，可大大减少井巷工程量；</a:t>
            </a:r>
            <a:endParaRPr lang="zh-CN" altLang="en-US" sz="180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>
            <p:custDataLst>
              <p:tags r:id="rId20"/>
            </p:custDataLst>
          </p:nvPr>
        </p:nvSpPr>
        <p:spPr>
          <a:xfrm>
            <a:off x="3932555" y="3421380"/>
            <a:ext cx="2524760" cy="167195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2. 给料量调节范围大，调节方便（无级调速）；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/>
          <p:nvPr>
            <p:custDataLst>
              <p:tags r:id="rId21"/>
            </p:custDataLst>
          </p:nvPr>
        </p:nvSpPr>
        <p:spPr>
          <a:xfrm>
            <a:off x="6762750" y="3421380"/>
            <a:ext cx="2180590" cy="1434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3. 运动部分工作阻力小，功耗低，运动部件的工作寿命长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/>
          <p:nvPr>
            <p:custDataLst>
              <p:tags r:id="rId22"/>
            </p:custDataLst>
          </p:nvPr>
        </p:nvSpPr>
        <p:spPr>
          <a:xfrm>
            <a:off x="9453880" y="3421380"/>
            <a:ext cx="2180590" cy="142430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4．运行平稳，噪音小，保护环境；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5、零部件通用性强，安装维修方便。</a:t>
            </a:r>
            <a:endParaRPr lang="zh-CN" altLang="en-US" sz="180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08520" y="448355"/>
            <a:ext cx="4464685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algn="ctr" defTabSz="964565"/>
            <a:r>
              <a:rPr lang="zh-CN" altLang="en-US" sz="2400" dirty="0">
                <a:solidFill>
                  <a:srgbClr val="21211F"/>
                </a:solidFill>
                <a:cs typeface="+mn-ea"/>
                <a:sym typeface="+mn-lt"/>
              </a:rPr>
              <a:t>GLD4000/11/B皮带式给煤机特点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5" grpId="0"/>
      <p:bldP spid="79" grpId="0"/>
      <p:bldP spid="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520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矩形 259"/>
          <p:cNvSpPr>
            <a:spLocks noChangeArrowheads="1"/>
          </p:cNvSpPr>
          <p:nvPr/>
        </p:nvSpPr>
        <p:spPr bwMode="auto">
          <a:xfrm>
            <a:off x="517525" y="5632450"/>
            <a:ext cx="496824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感谢观赏</a:t>
            </a:r>
            <a:r>
              <a:rPr lang="en-US" altLang="zh-CN" sz="4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 </a:t>
            </a:r>
            <a:r>
              <a:rPr lang="zh-CN" altLang="en-US" sz="4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批评指导</a:t>
            </a:r>
            <a:endParaRPr lang="zh-CN" altLang="en-US" sz="40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44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2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3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4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5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6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7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8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9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10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11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12.xml><?xml version="1.0" encoding="utf-8"?>
<p:tagLst xmlns:p="http://schemas.openxmlformats.org/presentationml/2006/main">
  <p:tag name="KSO_WM_DIAGRAM_VIRTUALLY_FRAME" val="{&quot;height&quot;:276.61787401574804,&quot;left&quot;:271.4631496062992,&quot;top&quot;:173.88212598425196,&quot;width&quot;:479.53685039370083}"/>
</p:tagLst>
</file>

<file path=ppt/tags/tag1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1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2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3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7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8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49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0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1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2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3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4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5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6.xml><?xml version="1.0" encoding="utf-8"?>
<p:tagLst xmlns:p="http://schemas.openxmlformats.org/presentationml/2006/main">
  <p:tag name="KSO_WM_DIAGRAM_VIRTUALLY_FRAME" val="{&quot;height&quot;:330.1173228346457,&quot;left&quot;:132.05,&quot;top&quot;:162.93267716535433,&quot;width&quot;:754.173464566929}"/>
</p:tagLst>
</file>

<file path=ppt/tags/tag57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58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59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0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1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2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3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4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5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6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7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8.xml><?xml version="1.0" encoding="utf-8"?>
<p:tagLst xmlns:p="http://schemas.openxmlformats.org/presentationml/2006/main">
  <p:tag name="KSO_WM_DIAGRAM_VIRTUALLY_FRAME" val="{&quot;height&quot;:346.7474803149606,&quot;left&quot;:261.30590551181103,&quot;top&quot;:156.7103937007874,&quot;width&quot;:685.3092913385826}"/>
</p:tagLst>
</file>

<file path=ppt/tags/tag69.xml><?xml version="1.0" encoding="utf-8"?>
<p:tagLst xmlns:p="http://schemas.openxmlformats.org/presentationml/2006/main">
  <p:tag name="KSO_WM_DIAGRAM_VIRTUALLY_FRAME" val="{&quot;height&quot;:418.65433070866146,&quot;left&quot;:197.35,&quot;top&quot;:133.19566929133856,&quot;width&quot;:563.8}"/>
</p:tagLst>
</file>

<file path=ppt/tags/tag70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1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2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3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4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5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6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7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8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79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0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1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2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3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4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5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6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7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8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89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0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1.xml><?xml version="1.0" encoding="utf-8"?>
<p:tagLst xmlns:p="http://schemas.openxmlformats.org/presentationml/2006/main">
  <p:tag name="KSO_WM_DIAGRAM_VIRTUALLY_FRAME" val="{&quot;height&quot;:186.4,&quot;left&quot;:103.35,&quot;top&quot;:214.65,&quot;width&quot;:815.4}"/>
</p:tagLst>
</file>

<file path=ppt/tags/tag92.xml><?xml version="1.0" encoding="utf-8"?>
<p:tagLst xmlns:p="http://schemas.openxmlformats.org/presentationml/2006/main">
  <p:tag name="ISPRING_PRESENTATION_TITLE" val="bt040.pptx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71918"/>
      </a:accent1>
      <a:accent2>
        <a:srgbClr val="B0B0B0"/>
      </a:accent2>
      <a:accent3>
        <a:srgbClr val="171918"/>
      </a:accent3>
      <a:accent4>
        <a:srgbClr val="B0B0B0"/>
      </a:accent4>
      <a:accent5>
        <a:srgbClr val="171918"/>
      </a:accent5>
      <a:accent6>
        <a:srgbClr val="B0B0B0"/>
      </a:accent6>
      <a:hlink>
        <a:srgbClr val="171918"/>
      </a:hlink>
      <a:folHlink>
        <a:srgbClr val="B0B0B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1488</Words>
  <Application>WPS 演示</Application>
  <PresentationFormat>自定义</PresentationFormat>
  <Paragraphs>108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微软雅黑</vt:lpstr>
      <vt:lpstr>方正隶书_GBK</vt:lpstr>
      <vt:lpstr>方正正准黑简体</vt:lpstr>
      <vt:lpstr>黑体</vt:lpstr>
      <vt:lpstr>Arial Unicode MS</vt:lpstr>
      <vt:lpstr>Helvetica Light</vt:lpstr>
      <vt:lpstr>Arial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数据报告</dc:title>
  <dc:creator/>
  <cp:keywords>第一PPT模板网：www.1ppt.com</cp:keywords>
  <cp:lastModifiedBy>Administrator</cp:lastModifiedBy>
  <cp:revision>6</cp:revision>
  <dcterms:created xsi:type="dcterms:W3CDTF">2016-10-17T14:00:00Z</dcterms:created>
  <dcterms:modified xsi:type="dcterms:W3CDTF">2024-05-21T06:54:29Z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4E0872B486CA4CDD9DE8A5FBD9F447AD_13</vt:lpwstr>
  </property>
  <property fmtid="{D5CDD505-2E9C-101B-9397-08002B2CF9AE}" pid="3" name="KSOProductBuildVer">
    <vt:lpwstr>2052-12.1.0.16729</vt:lpwstr>
  </property>
</Properties>
</file>