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911" r:id="rId1"/>
    <p:sldMasterId id="2147492948" r:id="rId2"/>
  </p:sldMasterIdLst>
  <p:notesMasterIdLst>
    <p:notesMasterId r:id="rId3"/>
  </p:notesMasterIdLst>
  <p:sldIdLst>
    <p:sldId id="4294" r:id="rId4"/>
    <p:sldId id="4297" r:id="rId5"/>
    <p:sldId id="4300" r:id="rId6"/>
    <p:sldId id="4303" r:id="rId7"/>
    <p:sldId id="4306" r:id="rId8"/>
    <p:sldId id="4309" r:id="rId9"/>
    <p:sldId id="4312" r:id="rId10"/>
    <p:sldId id="4315" r:id="rId11"/>
    <p:sldId id="4318" r:id="rId12"/>
    <p:sldId id="4321" r:id="rId13"/>
    <p:sldId id="4324" r:id="rId14"/>
    <p:sldId id="4327" r:id="rId15"/>
    <p:sldId id="4330" r:id="rId16"/>
    <p:sldId id="4333" r:id="rId17"/>
    <p:sldId id="4336" r:id="rId18"/>
    <p:sldId id="4339" r:id="rId19"/>
    <p:sldId id="4342" r:id="rId20"/>
    <p:sldId id="4345" r:id="rId21"/>
    <p:sldId id="4348" r:id="rId22"/>
    <p:sldId id="4351" r:id="rId23"/>
    <p:sldId id="4354" r:id="rId24"/>
    <p:sldId id="4357" r:id="rId25"/>
    <p:sldId id="4360" r:id="rId26"/>
    <p:sldId id="4363" r:id="rId27"/>
    <p:sldId id="4366" r:id="rId28"/>
    <p:sldId id="4369" r:id="rId29"/>
    <p:sldId id="4372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912" r:id="rId1"/>
    <p:sldLayoutId id="2147492913" r:id="rId2"/>
    <p:sldLayoutId id="2147492914" r:id="rId3"/>
    <p:sldLayoutId id="2147492915" r:id="rId4"/>
    <p:sldLayoutId id="2147492916" r:id="rId5"/>
    <p:sldLayoutId id="2147492917" r:id="rId6"/>
    <p:sldLayoutId id="2147492918" r:id="rId7"/>
    <p:sldLayoutId id="2147492919" r:id="rId8"/>
    <p:sldLayoutId id="2147492920" r:id="rId9"/>
    <p:sldLayoutId id="2147492921" r:id="rId10"/>
    <p:sldLayoutId id="214749292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949" r:id="rId1"/>
    <p:sldLayoutId id="2147492950" r:id="rId2"/>
    <p:sldLayoutId id="2147492951" r:id="rId3"/>
    <p:sldLayoutId id="2147492952" r:id="rId4"/>
    <p:sldLayoutId id="2147492953" r:id="rId5"/>
    <p:sldLayoutId id="2147492954" r:id="rId6"/>
    <p:sldLayoutId id="2147492955" r:id="rId7"/>
    <p:sldLayoutId id="2147492956" r:id="rId8"/>
    <p:sldLayoutId id="2147492957" r:id="rId9"/>
    <p:sldLayoutId id="2147492958" r:id="rId10"/>
    <p:sldLayoutId id="214749295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tags" Target="../tags/tag118.xml"/><Relationship Id="rId14" Type="http://schemas.openxmlformats.org/officeDocument/2006/relationships/tags" Target="../tags/tag119.xml"/><Relationship Id="rId15" Type="http://schemas.openxmlformats.org/officeDocument/2006/relationships/tags" Target="../tags/tag120.xml"/><Relationship Id="rId16" Type="http://schemas.openxmlformats.org/officeDocument/2006/relationships/tags" Target="../tags/tag121.xml"/><Relationship Id="rId17" Type="http://schemas.openxmlformats.org/officeDocument/2006/relationships/tags" Target="../tags/tag122.xml"/><Relationship Id="rId18" Type="http://schemas.openxmlformats.org/officeDocument/2006/relationships/tags" Target="../tags/tag123.xml"/><Relationship Id="rId19" Type="http://schemas.openxmlformats.org/officeDocument/2006/relationships/tags" Target="../tags/tag124.xml"/><Relationship Id="rId20" Type="http://schemas.openxmlformats.org/officeDocument/2006/relationships/tags" Target="../tags/tag125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tags" Target="../tags/tag145.xml"/><Relationship Id="rId14" Type="http://schemas.openxmlformats.org/officeDocument/2006/relationships/tags" Target="../tags/tag146.xml"/><Relationship Id="rId15" Type="http://schemas.openxmlformats.org/officeDocument/2006/relationships/tags" Target="../tags/tag147.xml"/><Relationship Id="rId16" Type="http://schemas.openxmlformats.org/officeDocument/2006/relationships/tags" Target="../tags/tag148.xml"/><Relationship Id="rId17" Type="http://schemas.openxmlformats.org/officeDocument/2006/relationships/tags" Target="../tags/tag149.xml"/><Relationship Id="rId18" Type="http://schemas.openxmlformats.org/officeDocument/2006/relationships/tags" Target="../tags/tag150.xml"/><Relationship Id="rId19" Type="http://schemas.openxmlformats.org/officeDocument/2006/relationships/tags" Target="../tags/tag151.xml"/><Relationship Id="rId20" Type="http://schemas.openxmlformats.org/officeDocument/2006/relationships/tags" Target="../tags/tag152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tags" Target="../tags/tag169.xml"/><Relationship Id="rId18" Type="http://schemas.openxmlformats.org/officeDocument/2006/relationships/tags" Target="../tags/tag170.xml"/><Relationship Id="rId19" Type="http://schemas.openxmlformats.org/officeDocument/2006/relationships/tags" Target="../tags/tag171.xml"/><Relationship Id="rId20" Type="http://schemas.openxmlformats.org/officeDocument/2006/relationships/tags" Target="../tags/tag172.xml"/><Relationship Id="rId21" Type="http://schemas.openxmlformats.org/officeDocument/2006/relationships/tags" Target="../tags/tag173.xml"/><Relationship Id="rId22" Type="http://schemas.openxmlformats.org/officeDocument/2006/relationships/tags" Target="../tags/tag174.xml"/><Relationship Id="rId23" Type="http://schemas.openxmlformats.org/officeDocument/2006/relationships/tags" Target="../tags/tag175.xml"/><Relationship Id="rId24" Type="http://schemas.openxmlformats.org/officeDocument/2006/relationships/tags" Target="../tags/tag176.xml"/><Relationship Id="rId25" Type="http://schemas.openxmlformats.org/officeDocument/2006/relationships/tags" Target="../tags/tag177.xml"/><Relationship Id="rId26" Type="http://schemas.openxmlformats.org/officeDocument/2006/relationships/tags" Target="../tags/tag178.xml"/><Relationship Id="rId27" Type="http://schemas.openxmlformats.org/officeDocument/2006/relationships/tags" Target="../tags/tag179.xml"/><Relationship Id="rId28" Type="http://schemas.openxmlformats.org/officeDocument/2006/relationships/tags" Target="../tags/tag180.xml"/><Relationship Id="rId29" Type="http://schemas.openxmlformats.org/officeDocument/2006/relationships/tags" Target="../tags/tag181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tags" Target="../tags/tag282.xml"/><Relationship Id="rId16" Type="http://schemas.openxmlformats.org/officeDocument/2006/relationships/tags" Target="../tags/tag283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tags" Target="../tags/tag338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小学教育中的动手实践与实践教学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小学教育中动手实践的重要性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小学教育中实践教学的实施方式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小学教育中动手实践与实践教学的关系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 fontScale="8416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如何加强小学教育中的动手实践与实践教学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 fontScale="8416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小学教育中动手实践与实践教学的案例分析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小学教育中动手实践的重要性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培养学生的学习兴趣</a:t>
            </a:r>
            <a:endParaRPr altLang="en-US" lang="zh-CN"/>
          </a:p>
        </p:txBody>
      </p:sp>
      <p:sp>
        <p:nvSpPr>
          <p:cNvPr id="1048846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动手实践能够激发学生的学习兴趣，提高学习积极性。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0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实践操作有助于学生深入理解知识，培养思维能力。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6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通过动手实践，学生可以发挥创造力，培养创新精神。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2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实践操作能够增强学生的自信心，提高解决问题的能力。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8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提高学生的创新能力</a:t>
            </a:r>
            <a:endParaRPr altLang="en-US" lang="zh-CN"/>
          </a:p>
        </p:txBody>
      </p:sp>
      <p:sp>
        <p:nvSpPr>
          <p:cNvPr id="1048904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动手实践能够激发学生的创造力，培养其独立思考和解决问题的能力。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0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通过实践操作，学生可以发现新的问题、提出新的观点，培养创新思维。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4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6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实践过程中，学生需要不断尝试、调整方案，培养其创新实践能力。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0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2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动手实践能够帮助学生将理论知识与实际相结合，促进知识的创新应用。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6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增强学生的实践能力</a:t>
            </a:r>
            <a:endParaRPr altLang="en-US" lang="zh-CN"/>
          </a:p>
        </p:txBody>
      </p:sp>
      <p:sp>
        <p:nvSpPr>
          <p:cNvPr id="10489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动手实践能够帮助学生更好地理解知识，提高学习兴趣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通过动手实践，学生能够更好地掌握实际技能，提高解决问题的能力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实践是检验真理的唯一标准，只有通过实践才能真正掌握知识和技能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实践操作能够培养学生的创新能力，激发探索精神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促进学生的综合素质发展</a:t>
            </a:r>
            <a:endParaRPr altLang="en-US" lang="zh-CN"/>
          </a:p>
        </p:txBody>
      </p:sp>
      <p:sp>
        <p:nvSpPr>
          <p:cNvPr id="1049036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动手实践能够培养学生的创新能力和实践能力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动手实践有助于提高学生的团队协作和沟通能力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动手实践可以增强学生的自信心和解决问题的能力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动手实践有助于培养学生的兴趣爱好和特长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小学教育中实践教学的实施方式</a:t>
            </a:r>
            <a:endParaRPr altLang="en-US" dirty="0" lang="zh-CN"/>
          </a:p>
        </p:txBody>
      </p:sp>
      <p:sp>
        <p:nvSpPr>
          <p:cNvPr id="10490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实验教学</a:t>
            </a:r>
            <a:endParaRPr altLang="en-US" lang="zh-CN"/>
          </a:p>
        </p:txBody>
      </p:sp>
      <p:sp>
        <p:nvSpPr>
          <p:cNvPr id="10491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实验教学是一种重要的实践教学形式，通过实验操作来验证理论知识，加深学生对知识的理解和掌握。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在实验教学中，教师需要设计合理的实验方案，引导学生进行实验操作，并对实验结果进行分析和总结。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实验教学可以结合多种教学方法，如探究式教学、案例教学等，以更好地发挥其作用。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4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实验教学的目的是培养学生的动手能力和实验技能，提高学生的实践能力和创新思维。</a:t>
            </a:r>
            <a:endParaRPr altLang="en-US" dirty="0" sz="14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社会实践</a:t>
            </a:r>
            <a:endParaRPr altLang="en-US" lang="zh-CN"/>
          </a:p>
        </p:txBody>
      </p:sp>
      <p:sp>
        <p:nvSpPr>
          <p:cNvPr id="1049180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2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4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6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8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0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2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4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6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8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0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2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4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6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8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0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2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4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6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组织学生参与社会活动，增强社会责任感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开展职业体验活动，帮助学生了解职业世界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组织实地考察，了解社会实际情况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开展社区服务项目，培养学生服务精神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课外活动</a:t>
            </a:r>
            <a:endParaRPr altLang="en-US" lang="zh-CN"/>
          </a:p>
        </p:txBody>
      </p:sp>
      <p:sp>
        <p:nvSpPr>
          <p:cNvPr id="1049258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0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62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组织学生参加各类兴趣小组或社团活动，培养兴趣爱好和技能。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6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8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开展社会实践活动，如志愿服务、社会调查等，增强社会责任感和实践能力。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2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4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鼓励学生在家庭中参与家务劳动，培养生活技能和勤劳品质。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8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0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开展科技、艺术、体育等领域的竞赛活动，激发学生的创新精神和竞争意识。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学科竞赛</a:t>
            </a:r>
            <a:endParaRPr altLang="en-US" lang="zh-CN"/>
          </a:p>
        </p:txBody>
      </p:sp>
      <p:sp>
        <p:nvSpPr>
          <p:cNvPr id="1049316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实施方式：通过组织各类学科竞赛，激发学生的学习热情和兴趣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目的：培养学生的团队协作精神和竞争意识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实施过程：制定竞赛规则、组织报名、安排赛程、评选奖励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4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实施效果：提高学生的学科素养和实践能力，促进学生的全面发展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小学教育中动手实践与实践教学的关系</a:t>
            </a:r>
            <a:endParaRPr altLang="en-US" dirty="0" lang="zh-CN"/>
          </a:p>
        </p:txBody>
      </p:sp>
      <p:sp>
        <p:nvSpPr>
          <p:cNvPr id="10493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动手实践是实践教学的重要组成部分</a:t>
            </a:r>
            <a:endParaRPr altLang="en-US" lang="zh-CN"/>
          </a:p>
        </p:txBody>
      </p:sp>
      <p:sp>
        <p:nvSpPr>
          <p:cNvPr id="1049402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动手实践有助于提高学生的实践能力和创新思维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08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动手实践是实践教学的重要组成部分，有助于实现教育目标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14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动手实践可以帮助学生更好地理解和掌握知识，提高学习效果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20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动手实践可以培养学生的团队协作精神和沟通能力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实践教学有助于培养学生的动手实践能力</a:t>
            </a:r>
            <a:endParaRPr altLang="en-US" lang="zh-CN"/>
          </a:p>
        </p:txBody>
      </p:sp>
      <p:sp>
        <p:nvSpPr>
          <p:cNvPr id="1049460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64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8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2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6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实践教学能够培养学生的实践能力和创新思维，提高解决问题的能力。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8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实践教学能够促进学生的团队协作和沟通表达能力，增强社会适应能力。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0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实践教学能够提供真实情境，帮助学生理解和掌握知识。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2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实践教学能够激发学生的兴趣和好奇心，促使学生主动参与。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动手实践与理论教学相结合，提高教学效果</a:t>
            </a:r>
            <a:endParaRPr altLang="en-US" lang="zh-CN"/>
          </a:p>
        </p:txBody>
      </p:sp>
      <p:sp>
        <p:nvSpPr>
          <p:cNvPr id="1049518" name="正文"/>
          <p:cNvSpPr txBox="1"/>
          <p:nvPr>
            <p:custDataLst>
              <p:tags r:id="rId1"/>
            </p:custDataLst>
          </p:nvPr>
        </p:nvSpPr>
        <p:spPr>
          <a:xfrm>
            <a:off x="38368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动手实践能够帮助学生更好地理解理论知识，加深记忆。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标题"/>
          <p:cNvSpPr txBox="1"/>
          <p:nvPr>
            <p:custDataLst>
              <p:tags r:id="rId2"/>
            </p:custDataLst>
          </p:nvPr>
        </p:nvSpPr>
        <p:spPr>
          <a:xfrm>
            <a:off x="38368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22" name="正文"/>
          <p:cNvSpPr txBox="1"/>
          <p:nvPr>
            <p:custDataLst>
              <p:tags r:id="rId3"/>
            </p:custDataLst>
          </p:nvPr>
        </p:nvSpPr>
        <p:spPr>
          <a:xfrm>
            <a:off x="38368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实践教学能够培养学生的实际操作能力和解决问题的能力。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标题"/>
          <p:cNvSpPr txBox="1"/>
          <p:nvPr>
            <p:custDataLst>
              <p:tags r:id="rId4"/>
            </p:custDataLst>
          </p:nvPr>
        </p:nvSpPr>
        <p:spPr>
          <a:xfrm>
            <a:off x="38368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26" name="正文"/>
          <p:cNvSpPr txBox="1"/>
          <p:nvPr>
            <p:custDataLst>
              <p:tags r:id="rId5"/>
            </p:custDataLst>
          </p:nvPr>
        </p:nvSpPr>
        <p:spPr>
          <a:xfrm>
            <a:off x="38368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理论与实践相结合能够提高学生的学习兴趣和积极性，增强学习效果。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标题"/>
          <p:cNvSpPr txBox="1"/>
          <p:nvPr>
            <p:custDataLst>
              <p:tags r:id="rId6"/>
            </p:custDataLst>
          </p:nvPr>
        </p:nvSpPr>
        <p:spPr>
          <a:xfrm>
            <a:off x="38368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30" name="正文"/>
          <p:cNvSpPr txBox="1"/>
          <p:nvPr>
            <p:custDataLst>
              <p:tags r:id="rId7"/>
            </p:custDataLst>
          </p:nvPr>
        </p:nvSpPr>
        <p:spPr>
          <a:xfrm>
            <a:off x="38368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通过动手实践与理论教学的结合，可以更好地培养学生的创新思维和实践能力，为未来的学习和工作打下坚实的基础。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标题"/>
          <p:cNvSpPr txBox="1"/>
          <p:nvPr>
            <p:custDataLst>
              <p:tags r:id="rId8"/>
            </p:custDataLst>
          </p:nvPr>
        </p:nvSpPr>
        <p:spPr>
          <a:xfrm>
            <a:off x="38368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如何加强小学教育中的动手实践与实践教学</a:t>
            </a:r>
            <a:endParaRPr altLang="en-US" dirty="0" lang="zh-CN"/>
          </a:p>
        </p:txBody>
      </p:sp>
      <p:sp>
        <p:nvSpPr>
          <p:cNvPr id="10495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提高教师的实践教学能力</a:t>
            </a:r>
            <a:endParaRPr altLang="en-US" lang="zh-CN"/>
          </a:p>
        </p:txBody>
      </p:sp>
      <p:sp>
        <p:nvSpPr>
          <p:cNvPr id="1049596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培训教师：提供实践教学培训，提高教师的实践能力和教学水平。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鼓励实践：鼓励教师参与实践活动，积累实践经验，提高实践教学能力。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创新教学方法：采用项目式、案例式等教学方法，注重实践操作和问题解决能力的培养。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完善实践教学体系：建立完善的实践教学体系，明确实践教学目标、内容和方法，提高实践教学的效果和质量。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加强实践教学资源建设</a:t>
            </a:r>
            <a:endParaRPr altLang="en-US" lang="zh-CN"/>
          </a:p>
        </p:txBody>
      </p:sp>
      <p:sp>
        <p:nvSpPr>
          <p:cNvPr id="1049638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2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建设实践基地：提供稳定、安全的实践场所，满足学生动手实践的需求。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完善实验器材：提供充足、先进的实验器材，保证实践教学的正常进行。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加强师资培训：提高教师的实践教学能力，确保教学质量。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增加实践教学时间：适当增加实践教学的时间，让学生有更多的机会参与实践。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完善实践教学评价体系</a:t>
            </a:r>
            <a:endParaRPr altLang="en-US" lang="zh-CN"/>
          </a:p>
        </p:txBody>
      </p:sp>
      <p:sp>
        <p:nvSpPr>
          <p:cNvPr id="1049696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8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0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2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4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定期开展实践教学评估，及时反馈教学问题并调整教学策略。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6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建立科学的评价标准，注重学生的实践能力和创新精神的培养。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8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鼓励学生在实践中进行自我评价和相互评价，提高自主学习能力。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0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将实践教学评价结果纳入学生综合素质评价体系，促进全面发展。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推进实践教学与科研相结合</a:t>
            </a:r>
            <a:endParaRPr altLang="en-US" lang="zh-CN"/>
          </a:p>
        </p:txBody>
      </p:sp>
      <p:sp>
        <p:nvSpPr>
          <p:cNvPr id="1049746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实践教学与科研相结合的案例：介绍成功案例，分享经验教训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实践教学与科研相结合的意义：提高教学质量，培养创新型人才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推进实践教学与科研相结合的措施：加强校企合作，共同开展科研项目，建立实践教学基地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实践教学与科研相结合的未来发展方向：探讨如何进一步推进实践教学与科研的深度融合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小学教育中动手实践与实践教学的案例分析</a:t>
            </a:r>
            <a:endParaRPr altLang="en-US" dirty="0" lang="zh-CN"/>
          </a:p>
        </p:txBody>
      </p:sp>
      <p:sp>
        <p:nvSpPr>
          <p:cNvPr id="10498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实验教学案例</a:t>
            </a:r>
            <a:endParaRPr altLang="en-US" lang="zh-CN"/>
          </a:p>
        </p:txBody>
      </p:sp>
      <p:sp>
        <p:nvSpPr>
          <p:cNvPr id="1049840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44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8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2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6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案例名称：植物种植实验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8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案例描述：通过让学生亲手种植植物，了解植物的生长过程，培养学生的观察力和责任心。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0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案例名称：制作纸飞机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2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案例描述：通过折纸飞机，让学生了解飞机的结构与飞行原理，同时培养学生的动手能力和创造力。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社会实践案例</a:t>
            </a:r>
            <a:endParaRPr altLang="en-US" lang="zh-CN"/>
          </a:p>
        </p:txBody>
      </p:sp>
      <p:sp>
        <p:nvSpPr>
          <p:cNvPr id="1049898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案例名称：环保小卫士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案例描述：组织小学生参与环保活动，如垃圾分类、植树造林等，培养其环保意识。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案例名称：小小志愿者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案例描述：鼓励小学生参与社区志愿服务，如探访孤寡老人、帮助残疾人等，培养其社会责任感和关爱他人的品质。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课外活动案例</a:t>
            </a:r>
            <a:endParaRPr altLang="en-US" lang="zh-CN"/>
          </a:p>
        </p:txBody>
      </p:sp>
      <p:sp>
        <p:nvSpPr>
          <p:cNvPr id="1049956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8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小学科学实验：通过动手实验，让学生了解科学原理，培养实践能力和探究精神。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4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6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手工制作：利用废旧物品进行手工制作，培养学生的创造力、动手能力和环保意识。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2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社区服务：组织学生参与社区服务活动，培养他们的社会责任感和团队合作能力。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校园文化节：举办校园文化节，展示学生的才艺和创意，增强学生的文化自信和集体荣誉感。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学科竞赛案例</a:t>
            </a:r>
            <a:endParaRPr altLang="en-US" lang="zh-CN"/>
          </a:p>
        </p:txBody>
      </p:sp>
      <p:sp>
        <p:nvSpPr>
          <p:cNvPr id="1050014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案例效果：学生在竞赛中获得了优异成绩，同时增强了团队协作和创新能力。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案例名称：数学建模竞赛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案例简介：通过数学建模竞赛，提高学生的动手实践能力和解决实际问题的能力。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案例推广：将数学建模竞赛的成功经验推广到其他学科，促进小学教育的全面发展。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8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8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3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41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2024-01-03T12:24:06Z</dcterms:created>
  <dcterms:modified xsi:type="dcterms:W3CDTF">2024-01-03T12:24:06Z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5299bfad390f4db58219584330057a6a_21</vt:lpwstr>
  </property>
</Properties>
</file>