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90" r:id="rId1"/>
    <p:sldMasterId id="2147491227" r:id="rId2"/>
  </p:sldMasterIdLst>
  <p:notesMasterIdLst>
    <p:notesMasterId r:id="rId3"/>
  </p:notesMasterIdLst>
  <p:sldIdLst>
    <p:sldId id="3722" r:id="rId4"/>
    <p:sldId id="3725" r:id="rId5"/>
    <p:sldId id="3728" r:id="rId6"/>
    <p:sldId id="3731" r:id="rId7"/>
    <p:sldId id="3734" r:id="rId8"/>
    <p:sldId id="3737" r:id="rId9"/>
    <p:sldId id="3740" r:id="rId10"/>
    <p:sldId id="3743" r:id="rId11"/>
    <p:sldId id="3746" r:id="rId12"/>
    <p:sldId id="3749" r:id="rId13"/>
    <p:sldId id="3752" r:id="rId14"/>
    <p:sldId id="3755" r:id="rId15"/>
    <p:sldId id="3758" r:id="rId16"/>
    <p:sldId id="3761" r:id="rId17"/>
    <p:sldId id="3764" r:id="rId18"/>
    <p:sldId id="3767" r:id="rId19"/>
    <p:sldId id="3770" r:id="rId20"/>
    <p:sldId id="3773" r:id="rId21"/>
    <p:sldId id="3776" r:id="rId22"/>
    <p:sldId id="3779" r:id="rId23"/>
    <p:sldId id="3782" r:id="rId24"/>
    <p:sldId id="3785" r:id="rId25"/>
    <p:sldId id="3788" r:id="rId26"/>
    <p:sldId id="3791" r:id="rId27"/>
    <p:sldId id="3794" r:id="rId28"/>
    <p:sldId id="3797" r:id="rId29"/>
    <p:sldId id="3800" r:id="rId30"/>
    <p:sldId id="380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tags" Target="../tags/tag72.xml"/><Relationship Id="rId9" Type="http://schemas.openxmlformats.org/officeDocument/2006/relationships/tags" Target="../tags/tag73.xml"/><Relationship Id="rId10" Type="http://schemas.openxmlformats.org/officeDocument/2006/relationships/tags" Target="../tags/tag74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@path_Rectangle 25-2050&amp;12082"/>
          <p:cNvSpPr/>
          <p:nvPr userDrawn="1">
            <p:custDataLst>
              <p:tags r:id="rId1"/>
            </p:custDataLst>
          </p:nvPr>
        </p:nvSpPr>
        <p:spPr>
          <a:xfrm>
            <a:off x="822960" y="4736465"/>
            <a:ext cx="2670175" cy="604520"/>
          </a:xfrm>
          <a:prstGeom prst="roundRect">
            <a:avLst>
              <a:gd name="adj" fmla="val 50217"/>
            </a:avLst>
          </a:prstGeom>
          <a:solidFill>
            <a:schemeClr val="accent1"/>
          </a:solidFill>
        </p:spPr>
        <p:txBody>
          <a:bodyPr/>
          <a:p>
            <a:endParaRPr altLang="en-US" lang="zh-CN"/>
          </a:p>
        </p:txBody>
      </p:sp>
      <p:sp>
        <p:nvSpPr>
          <p:cNvPr id="1048674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avLst/>
            <a:ahLst/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676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avLst/>
            <a:ahLst/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678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avLst/>
            <a:ahLst/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048680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avLst/>
            <a:ahLst/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82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avLst/>
            <a:ah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684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2501900"/>
            <a:ext cx="5765800" cy="2076450"/>
          </a:xfrm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82650" y="1527175"/>
            <a:ext cx="8039100" cy="819785"/>
          </a:xfrm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800">
                <a:solidFill>
                  <a:schemeClr val="accent1"/>
                </a:solidFill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4" name="署名占位符 10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200" y="4733925"/>
            <a:ext cx="2654935" cy="606425"/>
          </a:xfrm>
        </p:spPr>
        <p:txBody>
          <a:bodyPr anchor="ctr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Ellipse 75 (Stroke)_#color-2050&amp;12727"/>
          <p:cNvSpPr/>
          <p:nvPr userDrawn="1">
            <p:custDataLst>
              <p:tags r:id="rId1"/>
            </p:custDataLst>
          </p:nvPr>
        </p:nvSpPr>
        <p:spPr>
          <a:xfrm>
            <a:off x="3282696" y="0"/>
            <a:ext cx="2304288" cy="6858000"/>
          </a:xfrm>
          <a:custGeom>
            <a:avLst/>
            <a:ahLst/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708" name="Ellipse 3 (Stroke)_#color-2050&amp;1273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672584" cy="6858000"/>
          </a:xfrm>
          <a:custGeom>
            <a:avLst/>
            <a:ahLst/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710" name="Ellipse 4 (Stroke)_#color_$accent2_$accent2-2050&amp;12733"/>
          <p:cNvSpPr/>
          <p:nvPr userDrawn="1">
            <p:custDataLst>
              <p:tags r:id="rId3"/>
            </p:custDataLst>
          </p:nvPr>
        </p:nvSpPr>
        <p:spPr>
          <a:xfrm>
            <a:off x="0" y="3959352"/>
            <a:ext cx="4581144" cy="2898648"/>
          </a:xfrm>
          <a:custGeom>
            <a:avLst/>
            <a:ahLst/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73000">
                <a:schemeClr val="accent2">
                  <a:alpha val="0"/>
                </a:schemeClr>
              </a:gs>
              <a:gs pos="100000">
                <a:schemeClr val="accent1">
                  <a:lumMod val="75000"/>
                  <a:alpha val="7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48160" y="2263806"/>
            <a:ext cx="2658015" cy="1313212"/>
          </a:xfrm>
        </p:spPr>
        <p:txBody>
          <a:bodyPr anchor="b" wrap="square">
            <a:normAutofit/>
          </a:bodyPr>
          <a:lstStyle>
            <a:lvl1pPr>
              <a:defRPr sz="45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副标题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48160" y="3629551"/>
            <a:ext cx="2658015" cy="1244289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8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bg_#color-2050&amp;12358"/>
          <p:cNvSpPr/>
          <p:nvPr userDrawn="1">
            <p:custDataLst>
              <p:tags r:id="rId1"/>
            </p:custDataLst>
          </p:nvPr>
        </p:nvSpPr>
        <p:spPr>
          <a:xfrm>
            <a:off x="1524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724" name="Ellipse 5 (Stroke)_#color-2050&amp;1273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142232" cy="4544568"/>
          </a:xfrm>
          <a:custGeom>
            <a:avLst/>
            <a:ahLst/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48726" name="Ellipse 3 (Stroke)_#color_$lt1_$lt1-2050&amp;12739"/>
          <p:cNvSpPr/>
          <p:nvPr userDrawn="1">
            <p:custDataLst>
              <p:tags r:id="rId3"/>
            </p:custDataLst>
          </p:nvPr>
        </p:nvSpPr>
        <p:spPr>
          <a:xfrm>
            <a:off x="0" y="1399032"/>
            <a:ext cx="6099048" cy="5458968"/>
          </a:xfrm>
          <a:custGeom>
            <a:avLst/>
            <a:ahLst/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0">
                <a:srgbClr val="FFFFFF">
                  <a:alpha val="0"/>
                </a:srgbClr>
              </a:gs>
              <a:gs pos="41000">
                <a:schemeClr val="lt1">
                  <a:alpha val="45000"/>
                </a:scheme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28" name="Ellipse 4 (Stroke)_#color_$lt1_$accent1-2050&amp;12742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5541264" cy="2194560"/>
          </a:xfrm>
          <a:custGeom>
            <a:avLst/>
            <a:ahLst/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81000">
                <a:schemeClr val="l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30" name="标题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>
          <a:xfrm>
            <a:off x="6627495" y="3136900"/>
            <a:ext cx="4726940" cy="1983105"/>
          </a:xfrm>
        </p:spPr>
        <p:txBody>
          <a:bodyPr anchor="t" wrap="square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节编号 3"/>
          <p:cNvSpPr>
            <a:spLocks noGrp="1"/>
          </p:cNvSpPr>
          <p:nvPr userDrawn="1">
            <p:ph type="body" sz="quarter" idx="13" hasCustomPrompt="1"/>
            <p:custDataLst>
              <p:tags r:id="rId6"/>
            </p:custDataLst>
          </p:nvPr>
        </p:nvSpPr>
        <p:spPr>
          <a:xfrm>
            <a:off x="486410" y="3269650"/>
            <a:ext cx="5126736" cy="2759544"/>
          </a:xfrm>
        </p:spPr>
        <p:txBody>
          <a:bodyPr anchor="b" wrap="square">
            <a:normAutofit/>
          </a:bodyPr>
          <a:lstStyle>
            <a:lvl1pPr algn="ctr" indent="0" marL="0">
              <a:buNone/>
              <a:defRPr b="1" sz="119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34" name="日期占位符 4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5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6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bg_#color-2050&amp;1243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802" name="Ellipse 3_#color_$lt1_$lt1-2050&amp;12754"/>
          <p:cNvSpPr/>
          <p:nvPr userDrawn="1">
            <p:custDataLst>
              <p:tags r:id="rId2"/>
            </p:custDataLst>
          </p:nvPr>
        </p:nvSpPr>
        <p:spPr>
          <a:xfrm>
            <a:off x="8891016" y="0"/>
            <a:ext cx="3300984" cy="3877056"/>
          </a:xfrm>
          <a:custGeom>
            <a:avLst/>
            <a:ahLst/>
            <a:rect l="l" t="t" r="r" b="b"/>
            <a:pathLst>
              <a:path w="3300984" h="3877056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0">
                <a:schemeClr val="lt1">
                  <a:alpha val="0"/>
                </a:schemeClr>
              </a:gs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04" name="Ellipse 4 (Stroke)_#color_$lt1_$accent1-2050&amp;12757"/>
          <p:cNvSpPr/>
          <p:nvPr userDrawn="1">
            <p:custDataLst>
              <p:tags r:id="rId3"/>
            </p:custDataLst>
          </p:nvPr>
        </p:nvSpPr>
        <p:spPr>
          <a:xfrm>
            <a:off x="9262872" y="1389888"/>
            <a:ext cx="2926080" cy="2478024"/>
          </a:xfrm>
          <a:custGeom>
            <a:avLst/>
            <a:ahLst/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06" name="Ellipse 8 (Stroke)_#color-2050&amp;12760"/>
          <p:cNvSpPr/>
          <p:nvPr userDrawn="1">
            <p:custDataLst>
              <p:tags r:id="rId4"/>
            </p:custDataLst>
          </p:nvPr>
        </p:nvSpPr>
        <p:spPr>
          <a:xfrm>
            <a:off x="10716768" y="3822192"/>
            <a:ext cx="1472184" cy="841248"/>
          </a:xfrm>
          <a:custGeom>
            <a:avLst/>
            <a:ahLst/>
            <a:rect l="l" t="t" r="r" b="b"/>
            <a:pathLst>
              <a:path w="1472184" h="841248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</p:sp>
      <p:sp>
        <p:nvSpPr>
          <p:cNvPr id="1048808" name="Ellipse 9_#color-2050&amp;12763"/>
          <p:cNvSpPr/>
          <p:nvPr userDrawn="1">
            <p:custDataLst>
              <p:tags r:id="rId5"/>
            </p:custDataLst>
          </p:nvPr>
        </p:nvSpPr>
        <p:spPr>
          <a:xfrm>
            <a:off x="0" y="3429000"/>
            <a:ext cx="3255264" cy="3429000"/>
          </a:xfrm>
          <a:custGeom>
            <a:avLst/>
            <a:ahLst/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48810" name="标题 1"/>
          <p:cNvSpPr>
            <a:spLocks noGrp="1"/>
          </p:cNvSpPr>
          <p:nvPr userDrawn="1">
            <p:ph type="ctrTitle" hasCustomPrompt="1"/>
            <p:custDataLst>
              <p:tags r:id="rId6"/>
            </p:custDataLst>
          </p:nvPr>
        </p:nvSpPr>
        <p:spPr>
          <a:xfrm>
            <a:off x="838200" y="457200"/>
            <a:ext cx="10515000" cy="2998800"/>
          </a:xfrm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838200" y="3908350"/>
            <a:ext cx="10515000" cy="1240560"/>
          </a:xfrm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5.xml"/><Relationship Id="rId13" Type="http://schemas.openxmlformats.org/officeDocument/2006/relationships/tags" Target="../tags/tag76.xml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91" r:id="rId1"/>
    <p:sldLayoutId id="2147491192" r:id="rId2"/>
    <p:sldLayoutId id="2147491193" r:id="rId3"/>
    <p:sldLayoutId id="2147491194" r:id="rId4"/>
    <p:sldLayoutId id="2147491195" r:id="rId5"/>
    <p:sldLayoutId id="2147491196" r:id="rId6"/>
    <p:sldLayoutId id="2147491197" r:id="rId7"/>
    <p:sldLayoutId id="2147491198" r:id="rId8"/>
    <p:sldLayoutId id="2147491199" r:id="rId9"/>
    <p:sldLayoutId id="2147491200" r:id="rId10"/>
    <p:sldLayoutId id="21474912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avLst/>
            <a:ah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656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avLst/>
            <a:ahLst/>
            <a:rect l="l" t="t" r="r" b="b"/>
            <a:pathLst>
              <a:path w="3236976" h="3822192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658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avLst/>
            <a:ahLst/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28" r:id="rId1"/>
    <p:sldLayoutId id="2147491229" r:id="rId2"/>
    <p:sldLayoutId id="2147491230" r:id="rId3"/>
    <p:sldLayoutId id="2147491231" r:id="rId4"/>
    <p:sldLayoutId id="2147491232" r:id="rId5"/>
    <p:sldLayoutId id="2147491233" r:id="rId6"/>
    <p:sldLayoutId id="2147491234" r:id="rId7"/>
    <p:sldLayoutId id="2147491235" r:id="rId8"/>
    <p:sldLayoutId id="2147491236" r:id="rId9"/>
    <p:sldLayoutId id="2147491237" r:id="rId10"/>
    <p:sldLayoutId id="214749123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tags" Target="../tags/tag298.xml"/><Relationship Id="rId22" Type="http://schemas.openxmlformats.org/officeDocument/2006/relationships/tags" Target="../tags/tag299.xml"/><Relationship Id="rId23" Type="http://schemas.openxmlformats.org/officeDocument/2006/relationships/tags" Target="../tags/tag300.xml"/><Relationship Id="rId24" Type="http://schemas.openxmlformats.org/officeDocument/2006/relationships/tags" Target="../tags/tag301.xml"/><Relationship Id="rId25" Type="http://schemas.openxmlformats.org/officeDocument/2006/relationships/tags" Target="../tags/tag302.xml"/><Relationship Id="rId26" Type="http://schemas.openxmlformats.org/officeDocument/2006/relationships/tags" Target="../tags/tag303.xml"/><Relationship Id="rId27" Type="http://schemas.openxmlformats.org/officeDocument/2006/relationships/tags" Target="../tags/tag304.xml"/><Relationship Id="rId28" Type="http://schemas.openxmlformats.org/officeDocument/2006/relationships/tags" Target="../tags/tag305.xml"/><Relationship Id="rId29" Type="http://schemas.openxmlformats.org/officeDocument/2006/relationships/tags" Target="../tags/tag30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2024年社区治理和文化发展方案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48" name="项标题"/>
          <p:cNvSpPr txBox="1"/>
          <p:nvPr>
            <p:custDataLst>
              <p:tags r:id="rId3"/>
            </p:custDataLst>
          </p:nvPr>
        </p:nvSpPr>
        <p:spPr>
          <a:xfrm>
            <a:off x="7173468" y="1053687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社区治理方案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Ellipse 66_#color-2050&amp;12710"/>
          <p:cNvSpPr/>
          <p:nvPr>
            <p:custDataLst>
              <p:tags r:id="rId4"/>
            </p:custDataLst>
          </p:nvPr>
        </p:nvSpPr>
        <p:spPr>
          <a:xfrm>
            <a:off x="6290564" y="926211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52" name="@mix!m0_序号_01-2050-12354"/>
          <p:cNvSpPr/>
          <p:nvPr>
            <p:custDataLst>
              <p:tags r:id="rId5"/>
            </p:custDataLst>
          </p:nvPr>
        </p:nvSpPr>
        <p:spPr>
          <a:xfrm>
            <a:off x="6363716" y="1008507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indent="0" marL="0">
              <a:lnSpc>
                <a:spcPct val="110000"/>
              </a:lnSpc>
              <a:buNone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</a:rPr>
              <a:t>01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1048854" name="Ellipse 68_#color-2050&amp;12711"/>
          <p:cNvSpPr/>
          <p:nvPr>
            <p:custDataLst>
              <p:tags r:id="rId6"/>
            </p:custDataLst>
          </p:nvPr>
        </p:nvSpPr>
        <p:spPr>
          <a:xfrm>
            <a:off x="6646672" y="1975485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56" name="@mix!m0_序号_02-2050-12355"/>
          <p:cNvSpPr/>
          <p:nvPr>
            <p:custDataLst>
              <p:tags r:id="rId7"/>
            </p:custDataLst>
          </p:nvPr>
        </p:nvSpPr>
        <p:spPr>
          <a:xfrm>
            <a:off x="6719824" y="2048637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02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8"/>
            </p:custDataLst>
          </p:nvPr>
        </p:nvSpPr>
        <p:spPr>
          <a:xfrm>
            <a:off x="7529576" y="2102961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文化发展方案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@mix!m0_序号_03-2050-12356"/>
          <p:cNvSpPr/>
          <p:nvPr>
            <p:custDataLst>
              <p:tags r:id="rId9"/>
            </p:custDataLst>
          </p:nvPr>
        </p:nvSpPr>
        <p:spPr>
          <a:xfrm>
            <a:off x="6719824" y="4147185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04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62" name="Ellipse 70_#color-2050&amp;12709"/>
          <p:cNvSpPr/>
          <p:nvPr>
            <p:custDataLst>
              <p:tags r:id="rId10"/>
            </p:custDataLst>
          </p:nvPr>
        </p:nvSpPr>
        <p:spPr>
          <a:xfrm>
            <a:off x="6646672" y="4074033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64" name="项标题"/>
          <p:cNvSpPr txBox="1"/>
          <p:nvPr>
            <p:custDataLst>
              <p:tags r:id="rId11"/>
            </p:custDataLst>
          </p:nvPr>
        </p:nvSpPr>
        <p:spPr>
          <a:xfrm>
            <a:off x="7529576" y="4196937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方案预算及资金筹措</a:t>
            </a:r>
            <a:endParaRPr altLang="en-US" b="1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6" name="Ellipse 72_#color-2050&amp;12712"/>
          <p:cNvSpPr/>
          <p:nvPr>
            <p:custDataLst>
              <p:tags r:id="rId12"/>
            </p:custDataLst>
          </p:nvPr>
        </p:nvSpPr>
        <p:spPr>
          <a:xfrm>
            <a:off x="6290564" y="5123307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68" name="@mix!m0_序号_04-2050-12357"/>
          <p:cNvSpPr/>
          <p:nvPr>
            <p:custDataLst>
              <p:tags r:id="rId13"/>
            </p:custDataLst>
          </p:nvPr>
        </p:nvSpPr>
        <p:spPr>
          <a:xfrm>
            <a:off x="6363716" y="5196459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05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4"/>
            </p:custDataLst>
          </p:nvPr>
        </p:nvSpPr>
        <p:spPr>
          <a:xfrm>
            <a:off x="7173468" y="5246211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 fontScale="94167"/>
          </a:bodyPr>
          <a:p>
            <a:pPr>
              <a:lnSpc>
                <a:spcPct val="100000"/>
              </a:lnSpc>
            </a:pPr>
            <a:r>
              <a:rPr altLang="en-US" b="1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方案风险评估及应对措施</a:t>
            </a:r>
            <a:endParaRPr altLang="en-US" b="1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2" name="Ellipse 68_#color-2050&amp;12711"/>
          <p:cNvSpPr/>
          <p:nvPr>
            <p:custDataLst>
              <p:tags r:id="rId15"/>
            </p:custDataLst>
          </p:nvPr>
        </p:nvSpPr>
        <p:spPr>
          <a:xfrm>
            <a:off x="6811772" y="3024759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74" name="@mix!m0_序号_02-2050-12355"/>
          <p:cNvSpPr/>
          <p:nvPr>
            <p:custDataLst>
              <p:tags r:id="rId16"/>
            </p:custDataLst>
          </p:nvPr>
        </p:nvSpPr>
        <p:spPr>
          <a:xfrm>
            <a:off x="6884924" y="3097911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03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17"/>
            </p:custDataLst>
          </p:nvPr>
        </p:nvSpPr>
        <p:spPr>
          <a:xfrm>
            <a:off x="7694676" y="3152235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方案实施计划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社区治理方案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治理目标</a:t>
            </a:r>
            <a:endParaRPr altLang="en-US" lang="zh-CN"/>
          </a:p>
        </p:txBody>
      </p:sp>
      <p:sp>
        <p:nvSpPr>
          <p:cNvPr id="10489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促进社区文化和精神文明建设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提高社区居民的参与度和满意度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优化社区资源配置和管理效率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保障社区居民的基本权益和安全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治理原则</a:t>
            </a:r>
            <a:endParaRPr altLang="en-US" lang="zh-CN"/>
          </a:p>
        </p:txBody>
      </p:sp>
      <p:sp>
        <p:nvSpPr>
          <p:cNvPr id="10490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坚持党的领导，发挥基层党组织的核心作用。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坚持以人民为中心，提升居民的获得感、幸福感和安全感。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坚持问题导向，针对社区治理中的突出问题制定解决方案。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坚持创新驱动，探索社区治理的新模式、新路径和新机制。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治理措施</a:t>
            </a:r>
            <a:endParaRPr altLang="en-US" lang="zh-CN"/>
          </a:p>
        </p:txBody>
      </p:sp>
      <p:sp>
        <p:nvSpPr>
          <p:cNvPr id="10491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建立社区管理委员会，负责制定和实施社区治理方案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加强社区居民参与，鼓励居民提出治理意见和建议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推进社区服务体系建设，提高社区服务质量和效率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完善社区环境卫生管理，提升居民生活品质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治理效果评估</a:t>
            </a:r>
            <a:endParaRPr altLang="en-US" lang="zh-CN"/>
          </a:p>
        </p:txBody>
      </p:sp>
      <p:sp>
        <p:nvSpPr>
          <p:cNvPr id="10491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社区环境改善：绿化覆盖率提升，垃圾分类和清运得到有效管理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社区安全加强：监控系统覆盖全面，治安事件发生率明显降低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居民参与度提高：居民对社区事务的关注度和参与度增加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治理成果显著：社区治理工作得到上级部门和居民的认可与赞扬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文化发展方案</a:t>
            </a:r>
            <a:endParaRPr altLang="en-US" lang="zh-CN"/>
          </a:p>
        </p:txBody>
      </p:sp>
      <p:sp>
        <p:nvSpPr>
          <p:cNvPr id="10492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发展目标</a:t>
            </a:r>
            <a:endParaRPr altLang="en-US" lang="zh-CN"/>
          </a:p>
        </p:txBody>
      </p:sp>
      <p:sp>
        <p:nvSpPr>
          <p:cNvPr id="10492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促进社区文化多样性和创新发展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提高居民文化素质和文明素养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增强社区凝聚力和归属感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打造具有特色的社区文化品牌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发展策略</a:t>
            </a:r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文化传承：保护和传承当地特色文化，弘扬优秀传统文化。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文化创新：鼓励文化创意产业的发展，推动文化创新与科技融合。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文化交流：加强与国内外文化交流合作，引进优质文化资源，提升文化影响力。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文化产业：优化文化产业布局，培育新的文化业态，推动文化产业成为经济增长的重要引擎。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文化活动安排</a:t>
            </a:r>
            <a:endParaRPr altLang="en-US" lang="zh-CN"/>
          </a:p>
        </p:txBody>
      </p:sp>
      <p:sp>
        <p:nvSpPr>
          <p:cNvPr id="10493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文化讲座：邀请专家学者进行讲座，提高居民文化素养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社区文化节：举办各类文化活动，展示社区文化特色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文艺演出：组织各类文艺演出，丰富居民文化生活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文化交流：与其他社区进行文化交流，促进文化发展与合作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文化产业发展规划</a:t>
            </a:r>
            <a:endParaRPr altLang="en-US" lang="zh-CN"/>
          </a:p>
        </p:txBody>
      </p:sp>
      <p:sp>
        <p:nvSpPr>
          <p:cNvPr id="10494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政策支持：加大财政投入、完善税收政策、加强金融支持等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重点发展领域：数字文化产业、创意设计产业、影视传媒产业等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实施路径：优化产业结构、加强科技创新、推进跨界融合等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预期目标：提升文化产业整体实力和竞争力，推动文化产业成为国民经济支柱性产业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方案实施计划</a:t>
            </a:r>
            <a:endParaRPr altLang="en-US" lang="zh-CN"/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</a:t>
            </a:r>
            <a:endParaRPr altLang="en-US" lang="zh-CN"/>
          </a:p>
        </p:txBody>
      </p:sp>
      <p:sp>
        <p:nvSpPr>
          <p:cNvPr id="10495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制定详细方案：明确目标、任务分工和时间安排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宣传推广：通过各种渠道宣传方案，提高居民知晓率和参与度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组织实施：按照方案计划逐步推进各项工作，确保按期完成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监测评估：对实施过程进行监测和评估，及时调整方案以确保实施效果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实施时间表</a:t>
            </a:r>
            <a:endParaRPr altLang="en-US" lang="zh-CN"/>
          </a:p>
        </p:txBody>
      </p:sp>
      <p:sp>
        <p:nvSpPr>
          <p:cNvPr id="10496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2024年第一季度：完成方案制定和审批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2024年第二季度：启动试点项目，进行前期准备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2024年第三季度：全面实施方案，加强监督与评估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2024年第四季度：总结经验，优化方案，逐步推广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实施主体及责任分工</a:t>
            </a:r>
            <a:endParaRPr altLang="en-US" lang="zh-CN"/>
          </a:p>
        </p:txBody>
      </p:sp>
      <p:sp>
        <p:nvSpPr>
          <p:cNvPr id="10497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政府部门：负责制定方案，协调资源，监督实施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企业：承担社会责任，提供资金和物资支持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居民：参与方案实施，共同建设美好社区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社会组织：参与方案实施，提供专业支持和服务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实施保障措施</a:t>
            </a:r>
            <a:endParaRPr altLang="en-US" lang="zh-CN"/>
          </a:p>
        </p:txBody>
      </p:sp>
      <p:sp>
        <p:nvSpPr>
          <p:cNvPr id="10497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资金保障：确保方案实施所需的资金来源，包括政府拨款、社会筹款等。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人员保障：组建专业团队，明确人员分工，确保方案实施的高效性和专业性。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物资保障：确保方案实施所需的物资和设备，如文化活动所需的场地、设施等。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政策保障：制定相关政策，为方案实施提供政策支持和保障。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方案预算及资金筹措</a:t>
            </a:r>
            <a:endParaRPr altLang="en-US" lang="zh-CN"/>
          </a:p>
        </p:txBody>
      </p:sp>
      <p:sp>
        <p:nvSpPr>
          <p:cNvPr id="1049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预算编制依据和标准</a:t>
            </a:r>
            <a:endParaRPr altLang="en-US" lang="zh-CN"/>
          </a:p>
        </p:txBody>
      </p:sp>
      <p:sp>
        <p:nvSpPr>
          <p:cNvPr id="10499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依据：根据社区治理和文化发展的需求，结合实际情况进行预算编制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标准：按照国家相关规定和标准，制定合理的预算方案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原则：坚持节约、合理、有效的原则，确保预算的合理性和可行性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流程：按照制定方案、调研论证、审核批准等程序进行预算编制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预算构成及分配方案</a:t>
            </a:r>
            <a:endParaRPr altLang="en-US" lang="zh-CN"/>
          </a:p>
        </p:txBody>
      </p:sp>
      <p:sp>
        <p:nvSpPr>
          <p:cNvPr id="10499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社区治理经费：用于社区环境改善、公共设施维护等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文化发展资金：用于文化活动组织、文化产业发展等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人员经费：用于社区工作人员、文化活动志愿者等薪酬和福利支出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其他费用：包括培训、宣传、差旅等费用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资金筹措方式及来源</a:t>
            </a:r>
            <a:endParaRPr altLang="en-US" lang="zh-CN"/>
          </a:p>
        </p:txBody>
      </p:sp>
      <p:sp>
        <p:nvSpPr>
          <p:cNvPr id="10500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政府拨款：申请政府资金支持，用于社区治理和文化发展项目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自筹资金：社区居民自愿出资，用于改善社区环境和文化活动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合作共建：与企事业单位、社会组织等合作，共同出资建设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社会筹款：通过发起众筹、慈善捐赠等方式，吸引社会力量参与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资金使用和管理要求</a:t>
            </a:r>
            <a:endParaRPr altLang="en-US" lang="zh-CN"/>
          </a:p>
        </p:txBody>
      </p:sp>
      <p:sp>
        <p:nvSpPr>
          <p:cNvPr id="10501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使用范围：基础设施建设、文化活动、公共服务等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资金来源：政府拨款、社会捐赠、企业投资等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管理要求：专款专用、定期审计、信息公开等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监督机制：建立第三方监督机构，对资金使用进行全程监管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方案风险评估及应对措施</a:t>
            </a:r>
            <a:endParaRPr altLang="en-US" lang="zh-CN"/>
          </a:p>
        </p:txBody>
      </p:sp>
      <p:sp>
        <p:nvSpPr>
          <p:cNvPr id="1050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风险识别与评估</a:t>
            </a:r>
            <a:endParaRPr altLang="en-US" lang="zh-CN"/>
          </a:p>
        </p:txBody>
      </p:sp>
      <p:sp>
        <p:nvSpPr>
          <p:cNvPr id="10502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风险来源：分析可能对方案产生影响的内外部因素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风险类型：包括政策风险、市场风险、技术风险等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风险评估方法：采用定性和定量评估相结合的方式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风险等级划分：根据评估结果，将风险分为高中低三个等级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应对措施及预案</a:t>
            </a:r>
            <a:endParaRPr altLang="en-US" lang="zh-CN"/>
          </a:p>
        </p:txBody>
      </p:sp>
      <p:sp>
        <p:nvSpPr>
          <p:cNvPr id="10503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建立风险预警机制，及时发现并处理风险问题。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针对可能出现的风险进行充分评估，制定相应的应对措施。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制定应急预案，确保在紧急情况下能够迅速采取有效措施。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定期对方案进行风险评估，及时调整和优化应对措施。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风险监控与反馈机制</a:t>
            </a:r>
            <a:endParaRPr altLang="en-US" lang="zh-CN"/>
          </a:p>
        </p:txBody>
      </p:sp>
      <p:sp>
        <p:nvSpPr>
          <p:cNvPr id="10503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建立风险评估体系，对方案实施过程中可能出现的问题进行预测和评估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制定应对措施，针对不同风险制定相应的解决方案，确保风险发生时能够及时处理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建立反馈机制，对方案实施过程中的风险进行实时监控和反馈，及时调整方案以确保实施效果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定期对风险监控与反馈机制进行评估和优化，提高机制的针对性和有效性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应急预案及处置流程</a:t>
            </a:r>
            <a:endParaRPr altLang="en-US" lang="zh-CN"/>
          </a:p>
        </p:txBody>
      </p:sp>
      <p:sp>
        <p:nvSpPr>
          <p:cNvPr id="10504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风险评估：对方案实施过程中可能出现的风险进行全面评估，确定风险等级和影响范围。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应急预案：针对不同风险等级制定相应的应急预案，包括应对措施、资源调配和人员分工等。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处置流程：明确应急预案的实施流程，包括预警发布、应急响应、处置实施和后期处置等环节。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培训与演练：对应急预案进行培训和演练，提高应对风险的能力和水平。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5"/>
  <p:tag name="KSO_WM_TEMPLATE_CATEGORY" val="custom"/>
  <p:tag name="KSO_WM_TEMPLATE_INDEX" val="20233105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3105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105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05_1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文档标题内容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3105_1*b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105_1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31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10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5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5*b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105_5*l_h_a*1_1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5*l_h_i*1_1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COLOR_TRICK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3105_5*l_h_i*1_1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1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5*l_h_i*1_2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COLOR_TRICK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3105_5*l_h_i*1_2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2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105_5*l_h_a*1_2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3105_5*l_h_i*1_4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5*l_h_i*1_4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COLOR_TRICK" val="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105_5*l_h_a*1_4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5*l_h_i*1_5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COLOR_TRICK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3105_5*l_h_i*1_5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5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105_5*l_h_a*1_5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5*l_h_i*1_3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COLOR_TRICK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3105_5*l_h_i*1_3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3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105_5*l_h_a*1_3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105.xml><?xml version="1.0" encoding="utf-8"?>
<p:tagLst xmlns:p="http://schemas.openxmlformats.org/presentationml/2006/main">
  <p:tag name="KSO_WM_SLIDE_ID" val="custom2023310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310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5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4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3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7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64.xml><?xml version="1.0" encoding="utf-8"?>
<p:tagLst xmlns:p="http://schemas.openxmlformats.org/presentationml/2006/main">
  <p:tag name="KSO_WM_SLIDE_ID" val="custom202331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2024-01-05T14:56:04Z</dcterms:created>
  <dcterms:modified xsi:type="dcterms:W3CDTF">2024-01-05T14:56:04Z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8ebf54a7b5e64c91a317be48bad0454b_21</vt:lpwstr>
  </property>
</Properties>
</file>