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271" r:id="rId1"/>
    <p:sldMasterId id="2147488308" r:id="rId2"/>
  </p:sldMasterIdLst>
  <p:notesMasterIdLst>
    <p:notesMasterId r:id="rId3"/>
  </p:notesMasterIdLst>
  <p:sldIdLst>
    <p:sldId id="2428" r:id="rId4"/>
    <p:sldId id="2431" r:id="rId5"/>
    <p:sldId id="2434" r:id="rId6"/>
    <p:sldId id="2437" r:id="rId7"/>
    <p:sldId id="2440" r:id="rId8"/>
    <p:sldId id="2443" r:id="rId9"/>
    <p:sldId id="2446" r:id="rId10"/>
    <p:sldId id="2449" r:id="rId11"/>
    <p:sldId id="2452" r:id="rId12"/>
    <p:sldId id="2455" r:id="rId13"/>
    <p:sldId id="2458" r:id="rId14"/>
    <p:sldId id="2461" r:id="rId15"/>
    <p:sldId id="2464" r:id="rId16"/>
    <p:sldId id="2467" r:id="rId17"/>
    <p:sldId id="2470" r:id="rId18"/>
    <p:sldId id="2473" r:id="rId19"/>
    <p:sldId id="2476" r:id="rId20"/>
    <p:sldId id="2479" r:id="rId21"/>
    <p:sldId id="2482" r:id="rId22"/>
    <p:sldId id="2485" r:id="rId23"/>
    <p:sldId id="2488" r:id="rId24"/>
    <p:sldId id="2491" r:id="rId25"/>
    <p:sldId id="2494" r:id="rId26"/>
    <p:sldId id="2497" r:id="rId27"/>
    <p:sldId id="2500" r:id="rId28"/>
    <p:sldId id="2503" r:id="rId29"/>
    <p:sldId id="2506" r:id="rId30"/>
    <p:sldId id="2509" r:id="rId31"/>
    <p:sldId id="2512" r:id="rId32"/>
    <p:sldId id="2515" r:id="rId33"/>
    <p:sldId id="251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72" r:id="rId1"/>
    <p:sldLayoutId id="2147488273" r:id="rId2"/>
    <p:sldLayoutId id="2147488274" r:id="rId3"/>
    <p:sldLayoutId id="2147488275" r:id="rId4"/>
    <p:sldLayoutId id="2147488276" r:id="rId5"/>
    <p:sldLayoutId id="2147488277" r:id="rId6"/>
    <p:sldLayoutId id="2147488278" r:id="rId7"/>
    <p:sldLayoutId id="2147488279" r:id="rId8"/>
    <p:sldLayoutId id="2147488280" r:id="rId9"/>
    <p:sldLayoutId id="2147488281" r:id="rId10"/>
    <p:sldLayoutId id="21474882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309" r:id="rId1"/>
    <p:sldLayoutId id="2147488310" r:id="rId2"/>
    <p:sldLayoutId id="2147488311" r:id="rId3"/>
    <p:sldLayoutId id="2147488312" r:id="rId4"/>
    <p:sldLayoutId id="2147488313" r:id="rId5"/>
    <p:sldLayoutId id="2147488314" r:id="rId6"/>
    <p:sldLayoutId id="2147488315" r:id="rId7"/>
    <p:sldLayoutId id="2147488316" r:id="rId8"/>
    <p:sldLayoutId id="2147488317" r:id="rId9"/>
    <p:sldLayoutId id="2147488318" r:id="rId10"/>
    <p:sldLayoutId id="214748831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tags" Target="../tags/tag315.xml"/><Relationship Id="rId22" Type="http://schemas.openxmlformats.org/officeDocument/2006/relationships/tags" Target="../tags/tag316.xml"/><Relationship Id="rId23" Type="http://schemas.openxmlformats.org/officeDocument/2006/relationships/tags" Target="../tags/tag317.xml"/><Relationship Id="rId24" Type="http://schemas.openxmlformats.org/officeDocument/2006/relationships/tags" Target="../tags/tag318.xml"/><Relationship Id="rId25" Type="http://schemas.openxmlformats.org/officeDocument/2006/relationships/tags" Target="../tags/tag319.xml"/><Relationship Id="rId26" Type="http://schemas.openxmlformats.org/officeDocument/2006/relationships/tags" Target="../tags/tag320.xml"/><Relationship Id="rId27" Type="http://schemas.openxmlformats.org/officeDocument/2006/relationships/tags" Target="../tags/tag321.xml"/><Relationship Id="rId28" Type="http://schemas.openxmlformats.org/officeDocument/2006/relationships/tags" Target="../tags/tag322.xml"/><Relationship Id="rId29" Type="http://schemas.openxmlformats.org/officeDocument/2006/relationships/tags" Target="../tags/tag32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铁路行业概述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铁路行业市场分析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铁路行业投资前景预测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铁路行业政策法规分析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铁路行业技术创新与可持续发展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铁路行业的发展历程</a:t>
            </a:r>
            <a:endParaRPr altLang="en-US" lang="zh-CN"/>
          </a:p>
        </p:txBody>
      </p:sp>
      <p:sp>
        <p:nvSpPr>
          <p:cNvPr id="10489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19世纪初的铁路发展：蒸汽机车的出现和铁路网络的初步形成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20世纪的技术进步：电力机车、高速铁路和数字化技术的应用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21世纪的绿色发展：新能源和环保技术在铁路行业的应用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中国铁路的崛起：中国成为全球铁路行业的领军者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铁路行业的现状和特点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铁路运输安全：持续改善，但仍需加强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铁路运输能力：不断提升，但仍面临压力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铁路网络覆盖面：广泛，但地区发展不平衡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铁路运输服务质量：不断提升，但仍需改进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铁路行业的重要地位和作用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铁路是国民经济的大动脉，承担着大量的货物和旅客运输任务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铁路是国家重要的基础设施，对经济发展和社会进步具有重要作用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铁路运输具有安全、可靠、高效的优势，是现代物流体系的重要组成部分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铁路是国家战略性产业，对于保障国家安全、促进经济发展具有重要意义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铁路行业市场分析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国内外铁路行业市场概况</a:t>
            </a:r>
            <a:endParaRPr altLang="en-US" lang="zh-CN"/>
          </a:p>
        </p:txBody>
      </p:sp>
      <p:sp>
        <p:nvSpPr>
          <p:cNvPr id="10491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国内外铁路行业市场比较：比较国内外市场的异同点，分析市场发展趋势。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国内外铁路行业市场发展前景预测：结合国内外市场需求、政策环境等因素，预测市场发展趋势和投资前景。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国内铁路行业市场概况：包括市场规模、主要企业、产品结构等方面。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国际铁路行业市场概况：包括全球市场规模、主要国家/地区市场特点、国际铁路企业等方面。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铁路行业市场需求分析</a:t>
            </a:r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客运需求：随着城市化进程加速和人口流动增加，铁路客运需求持续增长。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货运需求：随着物流业的发展和货物运输量的增加，铁路货运需求呈现稳定增长态势。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城际交通需求：城市群和都市圈的发展使得城际铁路成为需求热点。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投资需求：政府和企业对于铁路网络建设和升级的投资需求不断加大。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铁路行业市场竞争格局</a:t>
            </a:r>
            <a:endParaRPr altLang="en-US" lang="zh-CN"/>
          </a:p>
        </p:txBody>
      </p:sp>
      <p:sp>
        <p:nvSpPr>
          <p:cNvPr id="1049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竞争格局：各铁路公司之间的竞争情况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市场份额：各铁路公司在市场中的份额占比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竞争优势：各铁路公司的核心竞争力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未来趋势：未来铁路行业的竞争格局变化趋势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铁路行业市场发展趋势</a:t>
            </a:r>
            <a:endParaRPr altLang="en-US" lang="zh-CN"/>
          </a:p>
        </p:txBody>
      </p:sp>
      <p:sp>
        <p:nvSpPr>
          <p:cNvPr id="104929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市场竞争格局的变化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0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多元化和个性化服务的发展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智能化和自动化技术的应用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高速铁路建设加速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铁路行业投资环境分析</a:t>
            </a:r>
            <a:endParaRPr altLang="en-US" lang="zh-CN"/>
          </a:p>
        </p:txBody>
      </p:sp>
      <p:sp>
        <p:nvSpPr>
          <p:cNvPr id="10493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政策环境：国家政策对铁路行业的支持力度和方向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经济环境：经济增长对铁路行业投资的影响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技术环境：铁路技术发展对投资前景的影响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市场竞争环境：行业内竞争对手的投资策略和市场份额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铁路行业投资机会与风险分析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竞争格局：铁路行业市场竞争激烈，投资者需要关注行业内主要竞争对手的实力和市场占有率，以及潜在竞争对手的进入对市场格局的影响。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投资机会：随着国家对铁路建设的持续投入，铁路行业将迎来更多的投资机会，包括新建铁路、城际铁路、市域铁路等项目。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风险分析：铁路行业投资具有较高的风险，包括政策风险、市场风险、技术风险等。投资者需要充分了解行业动态和政策环境，合理评估项目风险和收益。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发展趋势：随着科技的不断进步和应用，铁路行业将朝着智能化、绿色化、高效化的方向发展。投资者需要关注行业发展趋势，把握投资机会。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铁路行业投资前景预测</a:t>
            </a:r>
            <a:endParaRPr altLang="en-US" lang="zh-CN"/>
          </a:p>
        </p:txBody>
      </p:sp>
      <p:sp>
        <p:nvSpPr>
          <p:cNvPr id="10495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政策支持：国家对铁路行业的政策支持力度将进一步加大，为投资提供有力保障。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市场需求：随着经济的发展和人口流动性的增加，铁路运输市场需求将持续增长，为铁路行业的发展提供广阔空间。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技术创新：铁路技术的不断创新和升级，将提高铁路运输的效率和安全性，为投资者带来更多机会。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国际化发展：随着一带一路等国家战略的实施，铁路行业的国际化发展将加速，为投资者提供更广阔的市场前景。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5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关注政策动向，把握投资机会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多元化投资组合，降低风险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长期投资，稳健收益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深入研究行业趋势，选择具有发展潜力的领域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铁路行业政策法规分析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国内外铁路行业政策法规概况</a:t>
            </a:r>
            <a:endParaRPr altLang="en-US" lang="zh-CN"/>
          </a:p>
        </p:txBody>
      </p:sp>
      <p:sp>
        <p:nvSpPr>
          <p:cNvPr id="10496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国内外铁路行业政策法规比较：分析了国内外铁路行业政策法规的异同点，为投资者提供参考。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国内铁路行业政策法规：介绍了中国铁路行业的基本法律法规，包括铁路法、铁路安全管理条例等，以及相关政策文件对铁路行业发展的影响。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国外铁路行业政策法规：概述了国外主要国家的铁路法律法规，包括欧洲、美国、日本等地的铁路法规和政策，以及其对当地铁路行业发展的影响。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政策法规对铁路行业市场的影响：探讨了国内外政策法规对铁路行业市场的影响，包括对铁路建设、运营、投资等方面的影响。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铁路行业政策法规对市场的影响</a:t>
            </a:r>
            <a:endParaRPr altLang="en-US" lang="zh-CN"/>
          </a:p>
        </p:txBody>
      </p:sp>
      <p:sp>
        <p:nvSpPr>
          <p:cNvPr id="10497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政策法规对铁路行业市场的影响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铁路行业政策法规对市场竞争格局的影响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铁路行业政策法规对未来市场发展的影响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铁路行业政策法规对投资的影响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铁路行业政策法规发展趋势</a:t>
            </a:r>
            <a:endParaRPr altLang="en-US" lang="zh-CN"/>
          </a:p>
        </p:txBody>
      </p:sp>
      <p:sp>
        <p:nvSpPr>
          <p:cNvPr id="10498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鼓励民间资本进入铁路行业，推动投资主体多元化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政策法规不断完善，为铁路行业健康发展提供有力保障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加强铁路安全管理，确保运输安全可靠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推进铁路技术创新，提高行业核心竞争力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政策法规环境下的投资策略建议</a:t>
            </a:r>
            <a:endParaRPr altLang="en-US" lang="zh-CN"/>
          </a:p>
        </p:txBody>
      </p:sp>
      <p:sp>
        <p:nvSpPr>
          <p:cNvPr id="10498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遵守法律法规，确保投资行为合法合规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合理利用政策资源，降低投资风险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深入研究行业法规，挖掘投资机会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关注政策动向，及时调整投资策略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铁路行业技术创新与可持续发展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铁路行业技术创新现状与趋势</a:t>
            </a:r>
            <a:endParaRPr altLang="en-US" lang="zh-CN"/>
          </a:p>
        </p:txBody>
      </p:sp>
      <p:sp>
        <p:nvSpPr>
          <p:cNvPr id="10499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高速铁路技术：持续发展，提升运营速度与安全性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智能化技术：应用人工智能、大数据等技术提升运营效率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绿色环保技术：研发与应用低碳排放、节能环保技术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创新驱动发展：加强产学研合作，推动铁路行业技术创新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铁路行业可持续发展现状与趋势</a:t>
            </a:r>
            <a:endParaRPr altLang="en-US" lang="zh-CN"/>
          </a:p>
        </p:txBody>
      </p:sp>
      <p:sp>
        <p:nvSpPr>
          <p:cNvPr id="10500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多元化经营：拓展业务范围，增加收入来源，提高市场竞争力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绿色发展：注重生态保护，实现经济、社会和环境的协调发展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节能减排：采用清洁能源和高效能技术，减少排放，保护环境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智能化发展：运用先进的信息技术，提高运营效率，降低成本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技术创新与可持续发展的关系</a:t>
            </a:r>
            <a:endParaRPr altLang="en-US" lang="zh-CN"/>
          </a:p>
        </p:txBody>
      </p:sp>
      <p:sp>
        <p:nvSpPr>
          <p:cNvPr id="10501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技术创新推动铁路行业可持续发展，提高能源利用效率和环保性能。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可持续发展战略促进铁路行业技术创新，推动绿色低碳技术的研发和应用。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技术创新与可持续发展相互促进，共同推动铁路行业的可持续发展。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铁路行业应加强技术创新和可持续发展战略的融合，实现经济、社会和环境效益的共赢。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技术创新与可持续发展对投资的影响</a:t>
            </a:r>
            <a:endParaRPr altLang="en-US" lang="zh-CN"/>
          </a:p>
        </p:txBody>
      </p:sp>
      <p:sp>
        <p:nvSpPr>
          <p:cNvPr id="10501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技术创新与可持续发展相互促进，形成良性循环，提升铁路行业的长期投资价值。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技术创新提高铁路行业的运营效率，降低成本，增加盈利能力，吸引更多投资。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可持续发展战略推动铁路行业向绿色、环保方向发展，符合国家政策和社会需求，增强投资吸引力。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投资者关注铁路行业的技术创新和可持续发展能力，是评估投资潜力的重要因素。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国内外铁路行业成功案例分析</a:t>
            </a:r>
            <a:endParaRPr altLang="en-US" lang="zh-CN"/>
          </a:p>
        </p:txBody>
      </p:sp>
      <p:sp>
        <p:nvSpPr>
          <p:cNvPr id="1050260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62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64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中国高铁：凭借技术创新和规模优势，中国高铁成为全球最大的高速铁路网络，为国内外旅客提供高效、安全、便捷的交通服务。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6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68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70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72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欧洲铁路：欧洲铁路网络发达，连接了欧洲各国的主要城市。欧洲铁路公司通过合作和联盟，实现了资源共享和技术创新，提高了市场竞争力。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7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76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78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80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美国加州高铁：作为美国第一个高铁项目，加州高铁的建设克服了诸多困难，成为美国铁路行业的成功案例。该项目将促进区域经济发展，改善交通状况。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8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84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86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88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日本新干线：作为全球最早的高速铁路，新干线自1964年运营以来，一直保持着高速、安全、舒适的特点，成为日本铁路的标志性品牌。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9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国内外铁路行业失败案例分析</a:t>
            </a:r>
            <a:endParaRPr altLang="en-US" lang="zh-CN"/>
          </a:p>
        </p:txBody>
      </p:sp>
      <p:sp>
        <p:nvSpPr>
          <p:cNvPr id="10503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案例一：某国高速铁路项目因资金链断裂而停工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案例二：某铁路公司因管理不善导致破产重组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案例三：某地区铁路建设项目因环保问题被迫中止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案例四：某国际铁路合作项目因政治因素而搁浅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案例对投资决策的启示</a:t>
            </a:r>
            <a:endParaRPr altLang="en-US" lang="zh-CN"/>
          </a:p>
        </p:txBody>
      </p:sp>
      <p:sp>
        <p:nvSpPr>
          <p:cNvPr id="1050384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6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88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实际应用：将启示应用到具体的投资决策中，制定相应的投资策略和方案。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90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392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4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启示总结：根据案例分析的结果，总结出对投资决策的启示，如选择具有良好市场前景和竞争优势的企业、关注企业财务状况和风险控制等方面。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98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400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404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案例选择：选择具有代表性的铁路行业案例，如京沪高铁、中国铁路总公司等。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06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408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案例分析：分析案例企业的经营状况、市场竞争力、财务状况等方面，探究其成功或失败的原因。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14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43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2024-01-03T12:34:26Z</dcterms:created>
  <dcterms:modified xsi:type="dcterms:W3CDTF">2024-01-03T12:34:26Z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9dd4635378754d47b0a161a929e2861a_21</vt:lpwstr>
  </property>
</Properties>
</file>