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94" r:id="rId1"/>
    <p:sldMasterId id="2147490831" r:id="rId2"/>
  </p:sldMasterIdLst>
  <p:notesMasterIdLst>
    <p:notesMasterId r:id="rId3"/>
  </p:notesMasterIdLst>
  <p:sldIdLst>
    <p:sldId id="3513" r:id="rId4"/>
    <p:sldId id="3516" r:id="rId5"/>
    <p:sldId id="3519" r:id="rId6"/>
    <p:sldId id="3522" r:id="rId7"/>
    <p:sldId id="3525" r:id="rId8"/>
    <p:sldId id="3528" r:id="rId9"/>
    <p:sldId id="3531" r:id="rId10"/>
    <p:sldId id="3534" r:id="rId11"/>
    <p:sldId id="3537" r:id="rId12"/>
    <p:sldId id="3540" r:id="rId13"/>
    <p:sldId id="3543" r:id="rId14"/>
    <p:sldId id="3546" r:id="rId15"/>
    <p:sldId id="3549" r:id="rId16"/>
    <p:sldId id="3552" r:id="rId17"/>
    <p:sldId id="3555" r:id="rId18"/>
    <p:sldId id="3558" r:id="rId19"/>
    <p:sldId id="3561" r:id="rId20"/>
    <p:sldId id="3564" r:id="rId21"/>
    <p:sldId id="3567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95" r:id="rId1"/>
    <p:sldLayoutId id="2147490796" r:id="rId2"/>
    <p:sldLayoutId id="2147490797" r:id="rId3"/>
    <p:sldLayoutId id="2147490798" r:id="rId4"/>
    <p:sldLayoutId id="2147490799" r:id="rId5"/>
    <p:sldLayoutId id="2147490800" r:id="rId6"/>
    <p:sldLayoutId id="2147490801" r:id="rId7"/>
    <p:sldLayoutId id="2147490802" r:id="rId8"/>
    <p:sldLayoutId id="2147490803" r:id="rId9"/>
    <p:sldLayoutId id="2147490804" r:id="rId10"/>
    <p:sldLayoutId id="21474908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32" r:id="rId1"/>
    <p:sldLayoutId id="2147490833" r:id="rId2"/>
    <p:sldLayoutId id="2147490834" r:id="rId3"/>
    <p:sldLayoutId id="2147490835" r:id="rId4"/>
    <p:sldLayoutId id="2147490836" r:id="rId5"/>
    <p:sldLayoutId id="2147490837" r:id="rId6"/>
    <p:sldLayoutId id="2147490838" r:id="rId7"/>
    <p:sldLayoutId id="2147490839" r:id="rId8"/>
    <p:sldLayoutId id="2147490840" r:id="rId9"/>
    <p:sldLayoutId id="2147490841" r:id="rId10"/>
    <p:sldLayoutId id="2147490842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2024年电视购物市场竞争态势分析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2" name="序号"/>
          <p:cNvSpPr txBox="1"/>
          <p:nvPr>
            <p:custDataLst>
              <p:tags r:id="rId2"/>
            </p:custDataLst>
          </p:nvPr>
        </p:nvSpPr>
        <p:spPr>
          <a:xfrm>
            <a:off x="1775254" y="3289695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项标题"/>
          <p:cNvSpPr txBox="1"/>
          <p:nvPr>
            <p:custDataLst>
              <p:tags r:id="rId3"/>
            </p:custDataLst>
          </p:nvPr>
        </p:nvSpPr>
        <p:spPr>
          <a:xfrm>
            <a:off x="2792819" y="3289695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电视购物行业概述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4"/>
            </p:custDataLst>
          </p:nvPr>
        </p:nvSpPr>
        <p:spPr>
          <a:xfrm>
            <a:off x="6499654" y="3289695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项标题"/>
          <p:cNvSpPr txBox="1"/>
          <p:nvPr>
            <p:custDataLst>
              <p:tags r:id="rId5"/>
            </p:custDataLst>
          </p:nvPr>
        </p:nvSpPr>
        <p:spPr>
          <a:xfrm>
            <a:off x="7517219" y="3289695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2024年电视购物市场竞争格局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6499654" y="4679092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项标题"/>
          <p:cNvSpPr txBox="1"/>
          <p:nvPr>
            <p:custDataLst>
              <p:tags r:id="rId7"/>
            </p:custDataLst>
          </p:nvPr>
        </p:nvSpPr>
        <p:spPr>
          <a:xfrm>
            <a:off x="7517219" y="4679092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电视购物行业的未来发展趋势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1775254" y="4679092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2792819" y="4679092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电视购物行业的主要参与者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电视购物行业概述</a:t>
            </a:r>
            <a:endParaRPr altLang="en-US" lang="zh-CN"/>
          </a:p>
        </p:txBody>
      </p:sp>
      <p:sp>
        <p:nvSpPr>
          <p:cNvPr id="1048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电视购物行业的定义和特点</a:t>
            </a:r>
            <a:endParaRPr altLang="en-US" lang="zh-CN"/>
          </a:p>
        </p:txBody>
      </p:sp>
      <p:sp>
        <p:nvSpPr>
          <p:cNvPr id="1048896" name="对角圆角矩形 52"/>
          <p:cNvSpPr/>
          <p:nvPr>
            <p:custDataLst>
              <p:tags r:id="rId1"/>
            </p:custDataLst>
          </p:nvPr>
        </p:nvSpPr>
        <p:spPr>
          <a:xfrm>
            <a:off x="1014984" y="2771210"/>
            <a:ext cx="10158983" cy="85527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对角圆角矩形 53"/>
          <p:cNvSpPr/>
          <p:nvPr>
            <p:custDataLst>
              <p:tags r:id="rId2"/>
            </p:custDataLst>
          </p:nvPr>
        </p:nvSpPr>
        <p:spPr>
          <a:xfrm>
            <a:off x="1014984" y="2615253"/>
            <a:ext cx="629217" cy="58931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直角三角形 54"/>
          <p:cNvSpPr/>
          <p:nvPr>
            <p:custDataLst>
              <p:tags r:id="rId3"/>
            </p:custDataLst>
          </p:nvPr>
        </p:nvSpPr>
        <p:spPr>
          <a:xfrm>
            <a:off x="1644109" y="2615842"/>
            <a:ext cx="93049" cy="15508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文本框 56"/>
          <p:cNvSpPr txBox="1"/>
          <p:nvPr>
            <p:custDataLst>
              <p:tags r:id="rId4"/>
            </p:custDataLst>
          </p:nvPr>
        </p:nvSpPr>
        <p:spPr>
          <a:xfrm>
            <a:off x="1684717" y="2812995"/>
            <a:ext cx="9168426" cy="76413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定义：电视购物行业是通过电视媒体平台进行商品销售和推广的行业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"/>
          <p:cNvSpPr/>
          <p:nvPr>
            <p:custDataLst>
              <p:tags r:id="rId5"/>
            </p:custDataLst>
          </p:nvPr>
        </p:nvSpPr>
        <p:spPr>
          <a:xfrm>
            <a:off x="1014984" y="4266044"/>
            <a:ext cx="10158983" cy="85527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6"/>
          <p:cNvSpPr/>
          <p:nvPr>
            <p:custDataLst>
              <p:tags r:id="rId6"/>
            </p:custDataLst>
          </p:nvPr>
        </p:nvSpPr>
        <p:spPr>
          <a:xfrm>
            <a:off x="1014984" y="4110087"/>
            <a:ext cx="629217" cy="58931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7"/>
          <p:cNvSpPr/>
          <p:nvPr>
            <p:custDataLst>
              <p:tags r:id="rId7"/>
            </p:custDataLst>
          </p:nvPr>
        </p:nvSpPr>
        <p:spPr>
          <a:xfrm>
            <a:off x="1644109" y="4111264"/>
            <a:ext cx="93049" cy="15508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8"/>
          <p:cNvSpPr txBox="1"/>
          <p:nvPr>
            <p:custDataLst>
              <p:tags r:id="rId8"/>
            </p:custDataLst>
          </p:nvPr>
        </p:nvSpPr>
        <p:spPr>
          <a:xfrm>
            <a:off x="1684717" y="4316068"/>
            <a:ext cx="9168426" cy="764130"/>
          </a:xfrm>
          <a:prstGeom prst="rect"/>
          <a:noFill/>
        </p:spPr>
        <p:txBody>
          <a:bodyPr anchor="ctr" anchorCtr="0" bIns="107950" rtlCol="0" tIns="0" wrap="square">
            <a:normAutofit fontScale="5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特点：以电视媒体为主要销售渠道，通过直播或录播的形式展示商品，提供便捷的购物体验，具有广泛的覆盖范围和影响力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电视购物行业的发展历程</a:t>
            </a:r>
            <a:endParaRPr altLang="en-US" lang="zh-CN"/>
          </a:p>
        </p:txBody>
      </p:sp>
      <p:sp>
        <p:nvSpPr>
          <p:cNvPr id="104894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起步阶段：20世纪80年代，电视购物初现雏形，以广播和电视台为主要平台，以广告形式推销商品。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快速发展阶段：20世纪90年代，有线电视网络普及，电视购物行业迅猛发展，商品种类繁多。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成熟阶段：21世纪初，随着互联网技术的兴起，电视购物逐渐成熟，商品品质和售后服务得到提升。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6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转型升级阶段：近年来，随着数字化和移动互联网的普及，电视购物行业面临转型压力，开始探索与电商、社交媒体等跨平台合作模式。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电视购物行业的市场规模和增长趋势</a:t>
            </a:r>
            <a:endParaRPr altLang="en-US" lang="zh-CN"/>
          </a:p>
        </p:txBody>
      </p:sp>
      <p:sp>
        <p:nvSpPr>
          <p:cNvPr id="104900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2024年市场规模：达到1000亿元人民币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增长趋势：年复合增长率超过10%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驱动因素：消费升级、技术进步、渠道多元化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未来展望：市场规模持续扩大，竞争格局日趋激烈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2024年电视购物市场竞争格局</a:t>
            </a:r>
            <a:endParaRPr altLang="en-US" lang="zh-CN"/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市场竞争态势分析</a:t>
            </a:r>
            <a:endParaRPr altLang="en-US" lang="zh-CN"/>
          </a:p>
        </p:txBody>
      </p:sp>
      <p:sp>
        <p:nvSpPr>
          <p:cNvPr id="10491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2024年电视购物市场规模持续扩大，竞争激烈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各大电视台和电商平台纷纷布局，抢占市场份额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新兴技术如人工智能、虚拟现实等在电视购物领域的应用，提升了用户体验和购物便捷性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消费者需求多样化，对品质和服务的要求不断提升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竞争格局的主要影响因素</a:t>
            </a:r>
            <a:endParaRPr altLang="en-US" lang="zh-CN"/>
          </a:p>
        </p:txBody>
      </p:sp>
      <p:sp>
        <p:nvSpPr>
          <p:cNvPr id="104917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市场规模：市场规模的大小决定了竞争的激烈程度。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技术创新：技术创新对竞争格局产生影响。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政策法规：政策法规的变化对竞争格局产生影响。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消费者需求：消费者需求的变化对竞争格局产生影响。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电视购物行业的竞争策略</a:t>
            </a:r>
            <a:endParaRPr altLang="en-US" lang="zh-CN"/>
          </a:p>
        </p:txBody>
      </p:sp>
      <p:sp>
        <p:nvSpPr>
          <p:cNvPr id="104925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渠道拓展：利用多渠道销售网络，提高市场覆盖率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合作共赢：与其他行业的企业合作，共同开发新产品和开拓市场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差异化竞争：通过提供独特的产品或服务，满足消费者个性化需求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品牌建设：提升品牌知名度和美誉度，增强消费者忠诚度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电视购物行业的主要参与者</a:t>
            </a:r>
            <a:endParaRPr altLang="en-US" lang="zh-CN"/>
          </a:p>
        </p:txBody>
      </p:sp>
      <p:sp>
        <p:nvSpPr>
          <p:cNvPr id="10493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国内主要电视购物频道及其特点</a:t>
            </a:r>
            <a:endParaRPr altLang="en-US" lang="zh-CN"/>
          </a:p>
        </p:txBody>
      </p:sp>
      <p:sp>
        <p:nvSpPr>
          <p:cNvPr id="104935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东方卫视：覆盖全国，以中高端商品为主，品牌知名度高。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北京卫视：以高端商品为主，受众群体较为固定，品牌信誉良好。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浙江卫视：以家庭消费为主，商品品质有保障，售后服务完善。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湖南卫视：以年轻人为主要受众，商品种类繁多，价格亲民。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国外主要电视购物频道及其特点</a:t>
            </a:r>
            <a:endParaRPr altLang="en-US" lang="zh-CN"/>
          </a:p>
        </p:txBody>
      </p:sp>
      <p:sp>
        <p:nvSpPr>
          <p:cNvPr id="10494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QVC：全球最大的电视购物公司之一，以销售各类商品为主，拥有广泛的受众群体。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Shop LC：一家专门销售自有品牌商品的电视购物公司，其自有品牌在市场上具有一定的影响力。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GEM Shopping：一家以销售各类珠宝为主的电视购物公司，其珠宝品质得到了广泛认可。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HSN：美国的一家电视购物公司，主要销售家居用品、电器、时尚饰品等商品。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电视购物频道的经营模式和策略</a:t>
            </a:r>
            <a:endParaRPr altLang="en-US" lang="zh-CN"/>
          </a:p>
        </p:txBody>
      </p:sp>
      <p:sp>
        <p:nvSpPr>
          <p:cNvPr id="104950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电视购物频道的品牌建设：包括品牌定位、品牌形象和品牌传播等，其中品牌定位是最核心的要素。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电视购物频道的供应链管理：包括采购、仓储、物流和售后服务等环节，其中采购和仓储管理是最关键的环节。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电视购物频道的经营模式：包括直播销售、录播销售和在线销售等模式，其中直播销售模式是最常见的模式。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电视购物频道的策略：包括商品选择、价格策略、营销策略和服务策略等，其中商品选择和价格策略是最重要的策略。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电视购物行业的未来发展趋势</a:t>
            </a:r>
            <a:endParaRPr altLang="en-US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未来几年电视购物行业的市场规模和增长趋势预测</a:t>
            </a:r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市场规模：预计到2028年，全球电视购物市场规模将达到3000亿美元，年复合增长率达到10%。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增长趋势：随着数字化和社交媒体的发展，电视购物行业将迎来新的增长机遇，尤其是在亚太地区。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影响因素：技术进步、消费者行为变化、政策支持等因素将推动电视购物行业的增长。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未来展望：未来几年，电视购物行业将更加注重用户体验和个性化服务，同时将探索与电商、直播等领域的融合发展。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未来几年电视购物行业的发展方向和趋势</a:t>
            </a:r>
            <a:endParaRPr altLang="en-US" lang="zh-CN"/>
          </a:p>
        </p:txBody>
      </p:sp>
      <p:sp>
        <p:nvSpPr>
          <p:cNvPr id="104965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数字化转型：随着互联网技术的发展，电视购物将加速向数字化转型，实现更高效、便捷的购物体验。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社交电商融合：社交电商的兴起将对电视购物产生影响，未来电视购物将与社交电商进一步融合，实现社交化运营。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内容创新：为了吸引更多消费者，电视购物将注重内容创新，通过丰富多样的节目形式和互动体验来提升用户粘性。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智能化升级：人工智能、大数据等技术的应用将推动电视购物行业的智能化升级，提高购物效率和用户体验。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未来几年电视购物行业的竞争格局和发展态势预测</a:t>
            </a:r>
            <a:endParaRPr altLang="en-US" lang="zh-CN"/>
          </a:p>
        </p:txBody>
      </p:sp>
      <p:sp>
        <p:nvSpPr>
          <p:cNvPr id="104971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14984" y="2037907"/>
            <a:ext cx="1991071" cy="168871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1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4984" y="3041866"/>
            <a:ext cx="1991071" cy="169305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1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14984" y="3044219"/>
            <a:ext cx="1991071" cy="682386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14984" y="4050530"/>
            <a:ext cx="1991071" cy="169305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2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14984" y="5058606"/>
            <a:ext cx="1991071" cy="684615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14984" y="4052883"/>
            <a:ext cx="1991071" cy="682386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6" name="正文"/>
          <p:cNvSpPr txBox="1"/>
          <p:nvPr>
            <p:custDataLst>
              <p:tags r:id="rId7"/>
            </p:custDataLst>
          </p:nvPr>
        </p:nvSpPr>
        <p:spPr>
          <a:xfrm>
            <a:off x="3078776" y="1956155"/>
            <a:ext cx="8095878" cy="7763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竞争格局：随着互联网技术的发展，电视购物行业将面临更加激烈的竞争，各大电视台和电商平台将加大投入，提升产品质量和服务水平，争夺市场份额。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8"/>
            </p:custDataLst>
          </p:nvPr>
        </p:nvSpPr>
        <p:spPr>
          <a:xfrm>
            <a:off x="3078776" y="2971877"/>
            <a:ext cx="8095878" cy="7763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发展态势预测：未来几年，电视购物行业将继续保持增长态势，市场规模不断扩大，消费者群体也将更加广泛。同时，随着科技的进步，电视购物将更加智能化、个性化，满足消费者多样化的需求。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9"/>
            </p:custDataLst>
          </p:nvPr>
        </p:nvSpPr>
        <p:spPr>
          <a:xfrm>
            <a:off x="3078776" y="3987599"/>
            <a:ext cx="8095878" cy="7763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挑战与机遇：虽然竞争激烈，但电视购物行业仍存在巨大的发展机遇。电视台和电商平台需要不断创新，提高用户体验，抓住机遇，应对挑战，实现可持续发展。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10"/>
            </p:custDataLst>
          </p:nvPr>
        </p:nvSpPr>
        <p:spPr>
          <a:xfrm>
            <a:off x="3078776" y="5003321"/>
            <a:ext cx="8095878" cy="7763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政策环境：政府将继续加强对电视购物行业的监管，推动行业规范发展。同时，政府也将加大对电视购物行业的支持力度，促进其健康、快速发展。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14984" y="2016734"/>
            <a:ext cx="1991071" cy="684615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4977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4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4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4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4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4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4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4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4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4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SLIDE_ID" val="custom2023141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76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2024-01-06T05:53:27Z</dcterms:created>
  <dcterms:modified xsi:type="dcterms:W3CDTF">2024-01-06T05:53:27Z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62ae1ff5f87f4d6db0e7b854f1d7baf6_21</vt:lpwstr>
  </property>
</Properties>
</file>