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311" r:id="rId1"/>
    <p:sldMasterId id="2147504348" r:id="rId2"/>
  </p:sldMasterIdLst>
  <p:notesMasterIdLst>
    <p:notesMasterId r:id="rId3"/>
  </p:notesMasterIdLst>
  <p:sldIdLst>
    <p:sldId id="10008" r:id="rId4"/>
    <p:sldId id="10013" r:id="rId5"/>
    <p:sldId id="10017" r:id="rId6"/>
    <p:sldId id="10020" r:id="rId7"/>
    <p:sldId id="10026" r:id="rId9"/>
    <p:sldId id="10029" r:id="rId10"/>
    <p:sldId id="10032" r:id="rId11"/>
    <p:sldId id="10035" r:id="rId12"/>
    <p:sldId id="10041" r:id="rId14"/>
    <p:sldId id="10044" r:id="rId15"/>
    <p:sldId id="10047" r:id="rId16"/>
    <p:sldId id="10050" r:id="rId17"/>
    <p:sldId id="10053" r:id="rId18"/>
    <p:sldId id="10059" r:id="rId20"/>
    <p:sldId id="10062" r:id="rId21"/>
    <p:sldId id="10065" r:id="rId22"/>
    <p:sldId id="10068" r:id="rId23"/>
    <p:sldId id="10071" r:id="rId24"/>
    <p:sldId id="10077" r:id="rId26"/>
    <p:sldId id="10080" r:id="rId27"/>
    <p:sldId id="10083" r:id="rId28"/>
    <p:sldId id="10086" r:id="rId29"/>
    <p:sldId id="10089" r:id="rId30"/>
    <p:sldId id="10095" r:id="rId32"/>
    <p:sldId id="10098" r:id="rId33"/>
    <p:sldId id="10101" r:id="rId34"/>
    <p:sldId id="10104" r:id="rId35"/>
    <p:sldId id="10107" r:id="rId36"/>
    <p:sldId id="10113" r:id="rId38"/>
    <p:sldId id="10116" r:id="rId39"/>
    <p:sldId id="10119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3.jpe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image" Target="../media/image4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image" Target="../media/image1.png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image" Target="../media/image2.png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61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/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11600" i="0" kern="1200" kumimoji="0" lang="en-US" noProof="1" normalizeH="0" spc="0" strike="noStrike" u="none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312" r:id="rId1"/>
    <p:sldLayoutId id="2147504313" r:id="rId2"/>
    <p:sldLayoutId id="2147504314" r:id="rId3"/>
    <p:sldLayoutId id="2147504315" r:id="rId4"/>
    <p:sldLayoutId id="2147504316" r:id="rId5"/>
    <p:sldLayoutId id="2147504317" r:id="rId6"/>
    <p:sldLayoutId id="2147504318" r:id="rId7"/>
    <p:sldLayoutId id="2147504319" r:id="rId8"/>
    <p:sldLayoutId id="2147504320" r:id="rId9"/>
    <p:sldLayoutId id="2147504321" r:id="rId10"/>
    <p:sldLayoutId id="21475043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8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504349" r:id="rId1"/>
    <p:sldLayoutId id="2147504350" r:id="rId2"/>
    <p:sldLayoutId id="2147504351" r:id="rId3"/>
    <p:sldLayoutId id="2147504352" r:id="rId4"/>
    <p:sldLayoutId id="2147504353" r:id="rId5"/>
    <p:sldLayoutId id="2147504354" r:id="rId6"/>
    <p:sldLayoutId id="2147504355" r:id="rId7"/>
    <p:sldLayoutId id="2147504356" r:id="rId8"/>
    <p:sldLayoutId id="2147504357" r:id="rId9"/>
    <p:sldLayoutId id="2147504358" r:id="rId10"/>
    <p:sldLayoutId id="21475043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tags" Target="../tags/tag8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slideLayout" Target="../slideLayouts/slideLayout14.xml"/><Relationship Id="rId1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tags" Target="../tags/tag215.xml"/><Relationship Id="rId22" Type="http://schemas.openxmlformats.org/officeDocument/2006/relationships/tags" Target="../tags/tag216.xml"/><Relationship Id="rId23" Type="http://schemas.openxmlformats.org/officeDocument/2006/relationships/tags" Target="../tags/tag217.xml"/><Relationship Id="rId24" Type="http://schemas.openxmlformats.org/officeDocument/2006/relationships/tags" Target="../tags/tag218.xml"/><Relationship Id="rId25" Type="http://schemas.openxmlformats.org/officeDocument/2006/relationships/tags" Target="../tags/tag219.xml"/><Relationship Id="rId26" Type="http://schemas.openxmlformats.org/officeDocument/2006/relationships/tags" Target="../tags/tag220.xml"/><Relationship Id="rId27" Type="http://schemas.openxmlformats.org/officeDocument/2006/relationships/tags" Target="../tags/tag221.xml"/><Relationship Id="rId28" Type="http://schemas.openxmlformats.org/officeDocument/2006/relationships/tags" Target="../tags/tag222.xml"/><Relationship Id="rId29" Type="http://schemas.openxmlformats.org/officeDocument/2006/relationships/tags" Target="../tags/tag223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tags" Target="../tags/tag272.xml"/><Relationship Id="rId22" Type="http://schemas.openxmlformats.org/officeDocument/2006/relationships/tags" Target="../tags/tag273.xml"/><Relationship Id="rId23" Type="http://schemas.openxmlformats.org/officeDocument/2006/relationships/tags" Target="../tags/tag274.xml"/><Relationship Id="rId24" Type="http://schemas.openxmlformats.org/officeDocument/2006/relationships/tags" Target="../tags/tag275.xml"/><Relationship Id="rId25" Type="http://schemas.openxmlformats.org/officeDocument/2006/relationships/tags" Target="../tags/tag276.xml"/><Relationship Id="rId26" Type="http://schemas.openxmlformats.org/officeDocument/2006/relationships/tags" Target="../tags/tag277.xml"/><Relationship Id="rId27" Type="http://schemas.openxmlformats.org/officeDocument/2006/relationships/tags" Target="../tags/tag278.xml"/><Relationship Id="rId28" Type="http://schemas.openxmlformats.org/officeDocument/2006/relationships/tags" Target="../tags/tag279.xml"/><Relationship Id="rId29" Type="http://schemas.openxmlformats.org/officeDocument/2006/relationships/tags" Target="../tags/tag280.xml"/><Relationship Id="rId30" Type="http://schemas.openxmlformats.org/officeDocument/2006/relationships/tags" Target="../tags/tag281.xml"/><Relationship Id="rId3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tags" Target="../tags/tag341.xml"/><Relationship Id="rId22" Type="http://schemas.openxmlformats.org/officeDocument/2006/relationships/tags" Target="../tags/tag342.xml"/><Relationship Id="rId23" Type="http://schemas.openxmlformats.org/officeDocument/2006/relationships/tags" Target="../tags/tag343.xml"/><Relationship Id="rId24" Type="http://schemas.openxmlformats.org/officeDocument/2006/relationships/tags" Target="../tags/tag344.xml"/><Relationship Id="rId25" Type="http://schemas.openxmlformats.org/officeDocument/2006/relationships/tags" Target="../tags/tag345.xml"/><Relationship Id="rId26" Type="http://schemas.openxmlformats.org/officeDocument/2006/relationships/tags" Target="../tags/tag346.xml"/><Relationship Id="rId27" Type="http://schemas.openxmlformats.org/officeDocument/2006/relationships/tags" Target="../tags/tag347.xml"/><Relationship Id="rId28" Type="http://schemas.openxmlformats.org/officeDocument/2006/relationships/tags" Target="../tags/tag348.xml"/><Relationship Id="rId29" Type="http://schemas.openxmlformats.org/officeDocument/2006/relationships/tags" Target="../tags/tag349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tags" Target="../tags/tag378.xml"/><Relationship Id="rId14" Type="http://schemas.openxmlformats.org/officeDocument/2006/relationships/tags" Target="../tags/tag379.xml"/><Relationship Id="rId1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0909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知识管理：从信息到智慧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2" name="序号"/>
          <p:cNvSpPr txBox="1"/>
          <p:nvPr>
            <p:custDataLst>
              <p:tags r:id="rId2"/>
            </p:custDataLst>
          </p:nvPr>
        </p:nvSpPr>
        <p:spPr>
          <a:xfrm>
            <a:off x="1346200" y="226377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3"/>
            </p:custDataLst>
          </p:nvPr>
        </p:nvSpPr>
        <p:spPr>
          <a:xfrm>
            <a:off x="1346200" y="2950845"/>
            <a:ext cx="1788160" cy="121031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添加目录标题</a:t>
            </a:r>
            <a:endParaRPr altLang="en-US" dirty="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4"/>
            </p:custDataLst>
          </p:nvPr>
        </p:nvSpPr>
        <p:spPr>
          <a:xfrm>
            <a:off x="3423920" y="2263775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5"/>
            </p:custDataLst>
          </p:nvPr>
        </p:nvSpPr>
        <p:spPr>
          <a:xfrm>
            <a:off x="3423920" y="2950845"/>
            <a:ext cx="1790700" cy="121031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知识管理的定义与重要性</a:t>
            </a:r>
            <a:endParaRPr altLang="en-US" dirty="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6"/>
            </p:custDataLst>
          </p:nvPr>
        </p:nvSpPr>
        <p:spPr>
          <a:xfrm>
            <a:off x="5495925" y="2263775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7"/>
            </p:custDataLst>
          </p:nvPr>
        </p:nvSpPr>
        <p:spPr>
          <a:xfrm>
            <a:off x="5495925" y="2950845"/>
            <a:ext cx="1789430" cy="121031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信息管理到知识管理的演变</a:t>
            </a:r>
            <a:endParaRPr altLang="en-US" dirty="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8"/>
            </p:custDataLst>
          </p:nvPr>
        </p:nvSpPr>
        <p:spPr>
          <a:xfrm>
            <a:off x="7573645" y="2263775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9"/>
            </p:custDataLst>
          </p:nvPr>
        </p:nvSpPr>
        <p:spPr>
          <a:xfrm>
            <a:off x="7573645" y="2950845"/>
            <a:ext cx="1789430" cy="121031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知识管理的核心要素</a:t>
            </a:r>
            <a:endParaRPr altLang="en-US" dirty="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0"/>
            </p:custDataLst>
          </p:nvPr>
        </p:nvSpPr>
        <p:spPr>
          <a:xfrm>
            <a:off x="2385060" y="4298950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1"/>
            </p:custDataLst>
          </p:nvPr>
        </p:nvSpPr>
        <p:spPr>
          <a:xfrm>
            <a:off x="2385060" y="4986020"/>
            <a:ext cx="1790700" cy="121031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知识管理的实施策略</a:t>
            </a:r>
            <a:endParaRPr altLang="en-US" dirty="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2" name="序号"/>
          <p:cNvSpPr txBox="1"/>
          <p:nvPr>
            <p:custDataLst>
              <p:tags r:id="rId12"/>
            </p:custDataLst>
          </p:nvPr>
        </p:nvSpPr>
        <p:spPr>
          <a:xfrm>
            <a:off x="4457065" y="4298950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06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4" name="标题"/>
          <p:cNvSpPr txBox="1"/>
          <p:nvPr>
            <p:custDataLst>
              <p:tags r:id="rId13"/>
            </p:custDataLst>
          </p:nvPr>
        </p:nvSpPr>
        <p:spPr>
          <a:xfrm>
            <a:off x="4457065" y="4986020"/>
            <a:ext cx="1789430" cy="121031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从信息到智慧的知识管理未来趋势</a:t>
            </a:r>
            <a:endParaRPr altLang="en-US" dirty="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4"/>
            </p:custDataLst>
          </p:nvPr>
        </p:nvSpPr>
        <p:spPr>
          <a:xfrm>
            <a:off x="6534150" y="4298950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07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8" name="标题"/>
          <p:cNvSpPr txBox="1"/>
          <p:nvPr>
            <p:custDataLst>
              <p:tags r:id="rId15"/>
            </p:custDataLst>
          </p:nvPr>
        </p:nvSpPr>
        <p:spPr>
          <a:xfrm>
            <a:off x="6534150" y="4986020"/>
            <a:ext cx="1789430" cy="121031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总结与展望</a:t>
            </a:r>
            <a:endParaRPr altLang="en-US" dirty="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89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知识管理的定义与重要性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知识管理的定义</a:t>
            </a:r>
            <a:endParaRPr altLang="en-US" lang="zh-CN"/>
          </a:p>
        </p:txBody>
      </p:sp>
      <p:sp>
        <p:nvSpPr>
          <p:cNvPr id="10490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知识管理是一种过程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知识管理涉及对知识的识别、获取、开发、共享和应用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知识管理旨在提高组织绩效和竞争力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知识管理需要借助信息技术和工具来实现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知识管理的重要性</a:t>
            </a:r>
            <a:endParaRPr altLang="en-US" lang="zh-CN"/>
          </a:p>
        </p:txBody>
      </p:sp>
      <p:sp>
        <p:nvSpPr>
          <p:cNvPr id="10490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增强组织适应性和灵活性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提高组织绩效和创新能力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促进知识共享和转移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提升组织竞争力和可持续发展能力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知识管理的应用场景</a:t>
            </a:r>
            <a:endParaRPr altLang="en-US" lang="zh-CN"/>
          </a:p>
        </p:txBody>
      </p:sp>
      <p:sp>
        <p:nvSpPr>
          <p:cNvPr id="1049136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38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140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企业内部知识管理：提高企业内部知识共享和创新能力，降低知识获取成本，提高工作效率。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44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46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供应链知识管理：实现供应链上下游企业之间的知识共享和协同工作，提高整个供应链的效率和竞争力。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50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52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客户服务知识管理：为客户提供更加个性化、专业化的服务，提高客户满意度和忠诚度。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56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58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科研机构知识管理：促进科研人员之间的知识交流和合作，提高科研效率和成果质量。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62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64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教育机构知识管理：实现教育资源的共享和优化配置，提高教育质量和效率。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2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信息管理到知识管理的演变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70000"/>
          </a:bodyPr>
          <a:p>
            <a:r>
              <a:rPr altLang="en-US" lang="zh-CN"/>
              <a:t>信息管理的定义：信息管理是指对信息资源的收集、整理、存储、传递和应用等一系列活动的管理过程。</a:t>
            </a:r>
            <a:endParaRPr altLang="en-US" lang="zh-CN"/>
          </a:p>
          <a:p>
            <a:r>
              <a:rPr altLang="en-US" lang="zh-CN"/>
              <a:t>信息管理的流程：信息管理包括信息收集、信息整理、信息存储、信息传递和信息应用等流程。  信息管理的定义与流程</a:t>
            </a:r>
            <a:endParaRPr altLang="en-US" lang="zh-CN"/>
          </a:p>
          <a:p>
            <a:pPr lvl="1"/>
            <a:r>
              <a:rPr altLang="en-US" lang="zh-CN"/>
              <a:t>信息管理的定义与流程</a:t>
            </a:r>
            <a:endParaRPr altLang="en-US" lang="zh-CN"/>
          </a:p>
          <a:p>
            <a:r>
              <a:rPr altLang="en-US" lang="zh-CN"/>
              <a:t>信息管理的定义：信息管理是一种通过有效的信息技术和组织结构来收集、整理、存储、传递和应用各种形式的信息的过程。</a:t>
            </a:r>
            <a:endParaRPr altLang="en-US" lang="zh-CN"/>
          </a:p>
          <a:p>
            <a:r>
              <a:rPr altLang="en-US" lang="zh-CN"/>
              <a:t>信息管理的流程：信息管理包括信息收集、信息整理、信息存储、信息传递和信息应用等流程。  信息管理的定义与流程</a:t>
            </a:r>
            <a:endParaRPr altLang="en-US" lang="zh-CN"/>
          </a:p>
          <a:p>
            <a:pPr lvl="1"/>
            <a:r>
              <a:rPr altLang="en-US" lang="zh-CN"/>
              <a:t>信息管理的定义与流程</a:t>
            </a:r>
            <a:endParaRPr altLang="en-US" lang="zh-CN"/>
          </a:p>
          <a:p>
            <a:r>
              <a:rPr altLang="en-US" lang="zh-CN"/>
              <a:t>信息管理的定义：信息管理是对各种形式的信息进行收集、整理、存储、传递和应用的过程，以实现信息的有效利用和共享。</a:t>
            </a:r>
            <a:endParaRPr altLang="en-US" lang="zh-CN"/>
          </a:p>
          <a:p>
            <a:r>
              <a:rPr altLang="en-US" lang="zh-CN"/>
              <a:t>信息管理的流程：信息管理包括信息收集、信息整理、信息存储、信息传递和信息应用等流程。  信息管理的定义与流程</a:t>
            </a:r>
            <a:endParaRPr altLang="en-US" lang="zh-CN"/>
          </a:p>
          <a:p>
            <a:pPr lvl="1"/>
            <a:r>
              <a:rPr altLang="en-US" lang="zh-CN"/>
              <a:t>信息管理的定义与流程</a:t>
            </a:r>
            <a:endParaRPr altLang="en-US" lang="zh-CN"/>
          </a:p>
          <a:p>
            <a:r>
              <a:rPr altLang="en-US" lang="zh-CN"/>
              <a:t>信息管理的定义：信息管理是对各种形式的信息进行收集、整理、存储、传递和应用的过程，以实现信息的有效利用和共享。</a:t>
            </a:r>
            <a:endParaRPr altLang="en-US" lang="zh-CN"/>
          </a:p>
          <a:p>
            <a:r>
              <a:rPr altLang="en-US" lang="zh-CN"/>
              <a:t>信息管理的流程：信息管理包括信息收集、信息整理、信息存储、信息传递和信息应用等流程。</a:t>
            </a:r>
            <a:endParaRPr altLang="en-US" lang="zh-CN"/>
          </a:p>
        </p:txBody>
      </p:sp>
      <p:sp>
        <p:nvSpPr>
          <p:cNvPr id="10492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信息管理的定义与流程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知识管理的定义与特点</a:t>
            </a:r>
            <a:endParaRPr altLang="en-US" lang="zh-CN"/>
          </a:p>
        </p:txBody>
      </p:sp>
      <p:sp>
        <p:nvSpPr>
          <p:cNvPr id="1049316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知识管理的定义：知识管理是对知识进行获取、存储、共享、应用和创新的系统过程，旨在提高组织的核心竞争力。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20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知识管理的特点：知识管理强调知识的共享与创新，注重知识的获取、整合和利用，以实现知识的增值和组织的发展。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从信息管理到知识管理的演变过程</a:t>
            </a:r>
            <a:endParaRPr altLang="en-US" lang="zh-CN"/>
          </a:p>
        </p:txBody>
      </p:sp>
      <p:sp>
        <p:nvSpPr>
          <p:cNvPr id="104935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演变过程：从信息管理到知识管理，需要经历一系列的变革和转型，包括管理理念、管理方式、技术手段等方面的更新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演变意义：知识管理能够更好地满足组织和个人对知识的需求，提高组织的竞争力和创新能力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信息管理阶段：以数据为中心，注重信息的收集、存储、处理和传递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知识管理阶段：以知识为中心，注重知识的获取、整合、共享和创新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知识管理对企业的价值</a:t>
            </a:r>
            <a:endParaRPr altLang="en-US" lang="zh-CN"/>
          </a:p>
        </p:txBody>
      </p:sp>
      <p:sp>
        <p:nvSpPr>
          <p:cNvPr id="1049416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提高企业核心竞争力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20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提升企业绩效水平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24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26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促进企业创新发展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28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增强企业组织能力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4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知识管理的核心要素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知识获取：如何有效地获取知识</a:t>
            </a:r>
            <a:endParaRPr altLang="en-US" lang="zh-CN"/>
          </a:p>
        </p:txBody>
      </p:sp>
      <p:sp>
        <p:nvSpPr>
          <p:cNvPr id="1049546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确定知识需求：明确需要获取的知识类型和范围，避免盲目获取。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多种渠道获取：利用搜索引擎、专业网站、社交媒体等多种渠道获取知识。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筛选和验证：对获取的知识进行筛选和验证，确保其准确性和可靠性。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整理和分类：对获取的知识进行整理和分类，建立知识体系，方便后续使用。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持续学习和更新：不断学习和更新知识，保持对新知识、新技能的了解和掌握。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知识存储：如何有效地存储知识</a:t>
            </a:r>
            <a:endParaRPr altLang="en-US" lang="zh-CN"/>
          </a:p>
        </p:txBody>
      </p:sp>
      <p:sp>
        <p:nvSpPr>
          <p:cNvPr id="104961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分类存储：将知识按照不同的主题、领域进行分类，便于查找和使用。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存储安全：确保知识的存储安全，防止数据泄露和损坏。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版本控制：对知识进行版本管理，记录知识的历史和演变过程，避免重复劳动。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标签管理：利用标签对知识进行快速分类和检索，提高知识管理的效率。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知识共享：如何有效地共享知识</a:t>
            </a:r>
            <a:endParaRPr altLang="en-US" lang="zh-CN"/>
          </a:p>
        </p:txBody>
      </p:sp>
      <p:sp>
        <p:nvSpPr>
          <p:cNvPr id="10496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知识共享的障碍：知识共享需要克服知识垄断、知识产权保护等问题。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知识共享的重要性：知识共享能够促进知识的流动和传播，提高组织的创新能力。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知识共享的方法：通过建立知识共享平台、制定知识共享政策、鼓励员工交流等方式实现知识共享。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知识共享的实践案例：介绍一些成功的知识共享实践案例，如企业内部的知识共享平台、开源社区等。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知识应用：如何有效地应用知识</a:t>
            </a:r>
            <a:endParaRPr altLang="en-US" lang="zh-CN"/>
          </a:p>
        </p:txBody>
      </p:sp>
      <p:sp>
        <p:nvSpPr>
          <p:cNvPr id="1049738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明确应用目标：在应用知识之前，首先要明确应用的目标和场景，以便选择合适的知识和工具。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选择合适的知识：根据应用目标和场景，选择合适的知识来源和类型，包括书籍、论文、案例、实践经验等。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知识整合与转化：将选择的知识进行整合和转化，使其与具体的应用场景和目标相匹配，能够真正解决问题。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实践应用与反馈：将整合和转化后的知识应用到实际场景中，通过实践来验证其有效性和适用性，并根据反馈进行调整和优化。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持续学习与改进：在应用知识的过程中，要保持持续学习和改进的态度，不断更新和优化知识体系，提高应用效果和效率。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7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知识管理的实施策略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制定知识管理战略</a:t>
            </a:r>
            <a:endParaRPr altLang="en-US" lang="zh-CN"/>
          </a:p>
        </p:txBody>
      </p:sp>
      <p:sp>
        <p:nvSpPr>
          <p:cNvPr id="10498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明确知识管理目标：确定知识管理的目标，如提高员工技能、促进创新等。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分析企业知识资源：对企业现有的知识资源进行全面分析，包括显性知识和隐性知识。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制定知识管理计划：根据企业实际情况，制定详细的知识管理计划，包括知识获取、存储、共享、应用等方面。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建立知识管理组织：成立专门的知识管理团队，负责知识管理的实施和监督。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建立知识管理体系</a:t>
            </a:r>
            <a:endParaRPr altLang="en-US" lang="zh-CN"/>
          </a:p>
        </p:txBody>
      </p:sp>
      <p:sp>
        <p:nvSpPr>
          <p:cNvPr id="1049920" name="文本框 10"/>
          <p:cNvSpPr txBox="1"/>
          <p:nvPr>
            <p:custDataLst>
              <p:tags r:id="rId1"/>
            </p:custDataLst>
          </p:nvPr>
        </p:nvSpPr>
        <p:spPr>
          <a:xfrm>
            <a:off x="786808" y="4569932"/>
            <a:ext cx="2478477" cy="1004567"/>
          </a:xfrm>
          <a:prstGeom prst="rect"/>
          <a:noFill/>
        </p:spPr>
        <p:txBody>
          <a:bodyPr anchor="ctr" anchorCtr="0" rtlCol="0" wrap="square">
            <a:normAutofit fontScale="91667"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明确知识管理目标：制定知识管理战略，明确知识管理目标，确保与组织战略一致。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22" name="矩形 11"/>
          <p:cNvSpPr/>
          <p:nvPr>
            <p:custDataLst>
              <p:tags r:id="rId2"/>
            </p:custDataLst>
          </p:nvPr>
        </p:nvSpPr>
        <p:spPr>
          <a:xfrm>
            <a:off x="786808" y="4422425"/>
            <a:ext cx="2478477" cy="1298417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24" name="文本框 17"/>
          <p:cNvSpPr txBox="1"/>
          <p:nvPr>
            <p:custDataLst>
              <p:tags r:id="rId3"/>
            </p:custDataLst>
          </p:nvPr>
        </p:nvSpPr>
        <p:spPr>
          <a:xfrm>
            <a:off x="1917311" y="2167249"/>
            <a:ext cx="2478477" cy="1004567"/>
          </a:xfrm>
          <a:prstGeom prst="rect"/>
          <a:noFill/>
        </p:spPr>
        <p:txBody>
          <a:bodyPr anchor="ctr" anchorCtr="0" rtlCol="0" wrap="square">
            <a:normAutofit fontScale="91667"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梳理现有知识资产：对组织现有的知识资产进行全面梳理，包括显性知识和隐性知识。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26" name="矩形 18"/>
          <p:cNvSpPr/>
          <p:nvPr>
            <p:custDataLst>
              <p:tags r:id="rId4"/>
            </p:custDataLst>
          </p:nvPr>
        </p:nvSpPr>
        <p:spPr>
          <a:xfrm>
            <a:off x="1917311" y="2019742"/>
            <a:ext cx="2478477" cy="1298417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28" name="燕尾形 3"/>
          <p:cNvSpPr/>
          <p:nvPr>
            <p:custDataLst>
              <p:tags r:id="rId5"/>
            </p:custDataLst>
          </p:nvPr>
        </p:nvSpPr>
        <p:spPr>
          <a:xfrm>
            <a:off x="608400" y="3585188"/>
            <a:ext cx="1894277" cy="550967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930" name="文本框 13"/>
          <p:cNvSpPr txBox="1"/>
          <p:nvPr>
            <p:custDataLst>
              <p:tags r:id="rId6"/>
            </p:custDataLst>
          </p:nvPr>
        </p:nvSpPr>
        <p:spPr>
          <a:xfrm>
            <a:off x="807798" y="3677307"/>
            <a:ext cx="1550870" cy="366145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32" name="燕尾形 25"/>
          <p:cNvSpPr/>
          <p:nvPr>
            <p:custDataLst>
              <p:tags r:id="rId7"/>
            </p:custDataLst>
          </p:nvPr>
        </p:nvSpPr>
        <p:spPr>
          <a:xfrm>
            <a:off x="657958" y="3619004"/>
            <a:ext cx="1807988" cy="483335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934" name="燕尾形 29"/>
          <p:cNvSpPr/>
          <p:nvPr>
            <p:custDataLst>
              <p:tags r:id="rId8"/>
            </p:custDataLst>
          </p:nvPr>
        </p:nvSpPr>
        <p:spPr>
          <a:xfrm>
            <a:off x="2416971" y="3586354"/>
            <a:ext cx="1894277" cy="550967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936" name="文本框 30"/>
          <p:cNvSpPr txBox="1"/>
          <p:nvPr>
            <p:custDataLst>
              <p:tags r:id="rId9"/>
            </p:custDataLst>
          </p:nvPr>
        </p:nvSpPr>
        <p:spPr>
          <a:xfrm>
            <a:off x="2616369" y="3678473"/>
            <a:ext cx="1550870" cy="366145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38" name="燕尾形 31"/>
          <p:cNvSpPr/>
          <p:nvPr>
            <p:custDataLst>
              <p:tags r:id="rId10"/>
            </p:custDataLst>
          </p:nvPr>
        </p:nvSpPr>
        <p:spPr>
          <a:xfrm>
            <a:off x="2466529" y="3620170"/>
            <a:ext cx="1807988" cy="483335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940" name="燕尾形 33"/>
          <p:cNvSpPr/>
          <p:nvPr>
            <p:custDataLst>
              <p:tags r:id="rId11"/>
            </p:custDataLst>
          </p:nvPr>
        </p:nvSpPr>
        <p:spPr>
          <a:xfrm>
            <a:off x="4225542" y="3587520"/>
            <a:ext cx="1894277" cy="550967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942" name="文本框 34"/>
          <p:cNvSpPr txBox="1"/>
          <p:nvPr>
            <p:custDataLst>
              <p:tags r:id="rId12"/>
            </p:custDataLst>
          </p:nvPr>
        </p:nvSpPr>
        <p:spPr>
          <a:xfrm>
            <a:off x="4424940" y="3679639"/>
            <a:ext cx="1550870" cy="366145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44" name="燕尾形 35"/>
          <p:cNvSpPr/>
          <p:nvPr>
            <p:custDataLst>
              <p:tags r:id="rId13"/>
            </p:custDataLst>
          </p:nvPr>
        </p:nvSpPr>
        <p:spPr>
          <a:xfrm>
            <a:off x="4275100" y="3621336"/>
            <a:ext cx="1807988" cy="483335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946" name="燕尾形 37"/>
          <p:cNvSpPr/>
          <p:nvPr>
            <p:custDataLst>
              <p:tags r:id="rId14"/>
            </p:custDataLst>
          </p:nvPr>
        </p:nvSpPr>
        <p:spPr>
          <a:xfrm>
            <a:off x="6034114" y="3588686"/>
            <a:ext cx="1894277" cy="550967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948" name="文本框 38"/>
          <p:cNvSpPr txBox="1"/>
          <p:nvPr>
            <p:custDataLst>
              <p:tags r:id="rId15"/>
            </p:custDataLst>
          </p:nvPr>
        </p:nvSpPr>
        <p:spPr>
          <a:xfrm>
            <a:off x="6233511" y="3672060"/>
            <a:ext cx="1550870" cy="366145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50" name="燕尾形 39"/>
          <p:cNvSpPr/>
          <p:nvPr>
            <p:custDataLst>
              <p:tags r:id="rId16"/>
            </p:custDataLst>
          </p:nvPr>
        </p:nvSpPr>
        <p:spPr>
          <a:xfrm>
            <a:off x="6083672" y="3622502"/>
            <a:ext cx="1807988" cy="483335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</a:endParaRPr>
          </a:p>
        </p:txBody>
      </p:sp>
      <p:sp>
        <p:nvSpPr>
          <p:cNvPr id="1049952" name="燕尾形 41"/>
          <p:cNvSpPr/>
          <p:nvPr>
            <p:custDataLst>
              <p:tags r:id="rId17"/>
            </p:custDataLst>
          </p:nvPr>
        </p:nvSpPr>
        <p:spPr>
          <a:xfrm>
            <a:off x="7842685" y="3589852"/>
            <a:ext cx="1894277" cy="550967"/>
          </a:xfrm>
          <a:prstGeom prst="chevron">
            <a:avLst>
              <a:gd name="adj" fmla="val 32014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954" name="文本框 42"/>
          <p:cNvSpPr txBox="1"/>
          <p:nvPr>
            <p:custDataLst>
              <p:tags r:id="rId18"/>
            </p:custDataLst>
          </p:nvPr>
        </p:nvSpPr>
        <p:spPr>
          <a:xfrm>
            <a:off x="8042082" y="3681971"/>
            <a:ext cx="1550870" cy="366145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56" name="燕尾形 43"/>
          <p:cNvSpPr/>
          <p:nvPr>
            <p:custDataLst>
              <p:tags r:id="rId19"/>
            </p:custDataLst>
          </p:nvPr>
        </p:nvSpPr>
        <p:spPr>
          <a:xfrm>
            <a:off x="7892243" y="3623668"/>
            <a:ext cx="1807988" cy="483335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4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958" name="文本框 53"/>
          <p:cNvSpPr txBox="1"/>
          <p:nvPr>
            <p:custDataLst>
              <p:tags r:id="rId20"/>
            </p:custDataLst>
          </p:nvPr>
        </p:nvSpPr>
        <p:spPr>
          <a:xfrm>
            <a:off x="5360709" y="2166666"/>
            <a:ext cx="2478477" cy="1004567"/>
          </a:xfrm>
          <a:prstGeom prst="rect"/>
          <a:noFill/>
        </p:spPr>
        <p:txBody>
          <a:bodyPr anchor="ctr" anchorCtr="0" rtlCol="0" wrap="square">
            <a:normAutofit fontScale="75000" lnSpcReduction="10000"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制定知识管理流程：建立知识获取、存储、共享、应用、创新等环节的知识管理流程，确保知识的有效利用。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60" name="矩形 54"/>
          <p:cNvSpPr/>
          <p:nvPr>
            <p:custDataLst>
              <p:tags r:id="rId21"/>
            </p:custDataLst>
          </p:nvPr>
        </p:nvSpPr>
        <p:spPr>
          <a:xfrm>
            <a:off x="5360709" y="2019159"/>
            <a:ext cx="2478477" cy="1298417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62" name="文本框 63"/>
          <p:cNvSpPr txBox="1"/>
          <p:nvPr>
            <p:custDataLst>
              <p:tags r:id="rId22"/>
            </p:custDataLst>
          </p:nvPr>
        </p:nvSpPr>
        <p:spPr>
          <a:xfrm>
            <a:off x="4291425" y="4570515"/>
            <a:ext cx="2478477" cy="1004567"/>
          </a:xfrm>
          <a:prstGeom prst="rect"/>
          <a:noFill/>
        </p:spPr>
        <p:txBody>
          <a:bodyPr anchor="ctr" anchorCtr="0" rtlCol="0" wrap="square">
            <a:normAutofit fontScale="83333" lnSpcReduction="10000"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建立知识分类体系：根据知识类型、来源、重要性等因素，建立知识分类体系，便于知识的管理和共享。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64" name="矩形 64"/>
          <p:cNvSpPr/>
          <p:nvPr>
            <p:custDataLst>
              <p:tags r:id="rId23"/>
            </p:custDataLst>
          </p:nvPr>
        </p:nvSpPr>
        <p:spPr>
          <a:xfrm>
            <a:off x="4291425" y="4423008"/>
            <a:ext cx="2478477" cy="1298417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66" name="文本框 69"/>
          <p:cNvSpPr txBox="1"/>
          <p:nvPr>
            <p:custDataLst>
              <p:tags r:id="rId24"/>
            </p:custDataLst>
          </p:nvPr>
        </p:nvSpPr>
        <p:spPr>
          <a:xfrm>
            <a:off x="7796042" y="4569932"/>
            <a:ext cx="2478477" cy="1004567"/>
          </a:xfrm>
          <a:prstGeom prst="rect"/>
          <a:noFill/>
        </p:spPr>
        <p:txBody>
          <a:bodyPr anchor="ctr" anchorCtr="0" rtlCol="0" wrap="square">
            <a:normAutofit fontScale="83333" lnSpcReduction="10000"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搭建知识管理平台：选择合适的知识管理工具和技术，搭建知识管理平台，实现知识的集中管理和共享。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68" name="矩形 70"/>
          <p:cNvSpPr/>
          <p:nvPr>
            <p:custDataLst>
              <p:tags r:id="rId25"/>
            </p:custDataLst>
          </p:nvPr>
        </p:nvSpPr>
        <p:spPr>
          <a:xfrm>
            <a:off x="7796042" y="4422425"/>
            <a:ext cx="2478477" cy="1298417"/>
          </a:xfrm>
          <a:prstGeom prst="rect"/>
          <a:noFill/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70" name="燕尾形 9"/>
          <p:cNvSpPr/>
          <p:nvPr>
            <p:custDataLst>
              <p:tags r:id="rId26"/>
            </p:custDataLst>
          </p:nvPr>
        </p:nvSpPr>
        <p:spPr>
          <a:xfrm>
            <a:off x="9683906" y="3600347"/>
            <a:ext cx="1894277" cy="550967"/>
          </a:xfrm>
          <a:prstGeom prst="chevron">
            <a:avLst>
              <a:gd name="adj" fmla="val 32014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972" name="文本框 15"/>
          <p:cNvSpPr txBox="1"/>
          <p:nvPr>
            <p:custDataLst>
              <p:tags r:id="rId27"/>
            </p:custDataLst>
          </p:nvPr>
        </p:nvSpPr>
        <p:spPr>
          <a:xfrm>
            <a:off x="9883304" y="3683721"/>
            <a:ext cx="1550870" cy="366145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74" name="燕尾形 16"/>
          <p:cNvSpPr/>
          <p:nvPr>
            <p:custDataLst>
              <p:tags r:id="rId28"/>
            </p:custDataLst>
          </p:nvPr>
        </p:nvSpPr>
        <p:spPr>
          <a:xfrm>
            <a:off x="9733464" y="3634163"/>
            <a:ext cx="1807988" cy="483335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</a:endParaRPr>
          </a:p>
        </p:txBody>
      </p:sp>
      <p:sp>
        <p:nvSpPr>
          <p:cNvPr id="1049976" name="文本框 20"/>
          <p:cNvSpPr txBox="1"/>
          <p:nvPr>
            <p:custDataLst>
              <p:tags r:id="rId29"/>
            </p:custDataLst>
          </p:nvPr>
        </p:nvSpPr>
        <p:spPr>
          <a:xfrm>
            <a:off x="8804108" y="2178327"/>
            <a:ext cx="2478477" cy="1004567"/>
          </a:xfrm>
          <a:prstGeom prst="rect"/>
          <a:noFill/>
        </p:spPr>
        <p:txBody>
          <a:bodyPr anchor="ctr" anchorCtr="0" rtlCol="0" wrap="square">
            <a:normAutofit fontScale="75000" lnSpcReduction="10000"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建立知识管理制度：制定知识管理制度，明确各部门和员工在知识管理中的职责和权限，确保知识管理的有效实施。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78" name="矩形 21"/>
          <p:cNvSpPr/>
          <p:nvPr>
            <p:custDataLst>
              <p:tags r:id="rId30"/>
            </p:custDataLst>
          </p:nvPr>
        </p:nvSpPr>
        <p:spPr>
          <a:xfrm>
            <a:off x="8804108" y="2030819"/>
            <a:ext cx="2478477" cy="1298417"/>
          </a:xfrm>
          <a:prstGeom prst="rect"/>
          <a:noFill/>
          <a:ln w="19050" cmpd="sng">
            <a:solidFill>
              <a:schemeClr val="accent5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推动知识管理文化建设</a:t>
            </a:r>
            <a:endParaRPr altLang="en-US" lang="zh-CN"/>
          </a:p>
        </p:txBody>
      </p:sp>
      <p:sp>
        <p:nvSpPr>
          <p:cNvPr id="10500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建立知识管理理念：强调知识共享、创新和价值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营造学习氛围：鼓励员工学习、分享和交流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建立激励机制：奖励知识贡献和学习成果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推动知识管理培训：提高员工的知识管理意识和技能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建立激励机制与考核机制</a:t>
            </a:r>
            <a:endParaRPr altLang="en-US" lang="zh-CN"/>
          </a:p>
        </p:txBody>
      </p:sp>
      <p:sp>
        <p:nvSpPr>
          <p:cNvPr id="105007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建立激励机制：通过奖励措施激发员工的知识共享意愿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考核机制：将知识共享成果纳入员工绩效考核体系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知识管理培训：提高员工对知识管理的认识和重视程度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建立知识管理团队：负责制定知识管理策略并监督实施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06</a:t>
            </a:r>
            <a:endParaRPr altLang="en-US" lang="zh-CN"/>
          </a:p>
        </p:txBody>
      </p:sp>
      <p:sp>
        <p:nvSpPr>
          <p:cNvPr id="10501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从信息到智慧的知识管理未来趋势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人工智能在知识管理中的应用</a:t>
            </a:r>
            <a:endParaRPr altLang="en-US" lang="zh-CN"/>
          </a:p>
        </p:txBody>
      </p:sp>
      <p:sp>
        <p:nvSpPr>
          <p:cNvPr id="105021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未来趋势：人工智能与知识管理的融合，实现更高效、智能的知识管理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挑战与机遇：技术、伦理、法律等方面的挑战以及带来的机遇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人工智能技术：自然语言处理、机器学习、深度学习等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知识管理应用场景：智能搜索、智能推荐、智能问答、智能分类等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大数据在知识管理中的应用</a:t>
            </a:r>
            <a:endParaRPr altLang="en-US" lang="zh-CN"/>
          </a:p>
        </p:txBody>
      </p:sp>
      <p:sp>
        <p:nvSpPr>
          <p:cNvPr id="10502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大数据技术的快速发展为知识管理提供了新的手段和工具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大数据技术能够实现对知识的可视化展示，提高知识的可读性和易用性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大数据技术能够实现对知识的挖掘和关联分析，发现新的知识和规律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大数据技术能够实现对海量数据的快速处理和分析，提高知识管理的效率和准确性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云计算在知识管理中的应用</a:t>
            </a:r>
            <a:endParaRPr altLang="en-US" lang="zh-CN"/>
          </a:p>
        </p:txBody>
      </p:sp>
      <p:sp>
        <p:nvSpPr>
          <p:cNvPr id="10503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云计算在知识管理中的优势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云计算在知识管理中的应用场景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云计算在知识管理中的未来趋势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从信息到智慧的知识管理未来趋势展望</a:t>
            </a:r>
            <a:endParaRPr altLang="en-US" lang="zh-CN"/>
          </a:p>
        </p:txBody>
      </p:sp>
      <p:sp>
        <p:nvSpPr>
          <p:cNvPr id="105041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知识管理将更加注重跨领域和跨行业的融合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2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知识管理将更加注重知识创新和价值创造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知识管理将更加注重知识共享和协作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3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知识管理将更加注重数据驱动和智能化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07</a:t>
            </a:r>
            <a:endParaRPr altLang="en-US" lang="zh-CN"/>
          </a:p>
        </p:txBody>
      </p:sp>
      <p:sp>
        <p:nvSpPr>
          <p:cNvPr id="10504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2778"/>
          </a:bodyPr>
          <a:p>
            <a:r>
              <a:rPr altLang="en-US" lang="zh-CN"/>
              <a:t>总结：从信息到智慧的知识管理的重要性和实施策略</a:t>
            </a:r>
            <a:endParaRPr altLang="en-US" lang="zh-CN"/>
          </a:p>
        </p:txBody>
      </p:sp>
      <p:sp>
        <p:nvSpPr>
          <p:cNvPr id="10505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未来展望：知识管理将成为企业核心竞争力的重要组成部分，需要不断探索和创新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总结：知识管理是企业实现可持续发展的重要保障，需要重视并加强实施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知识管理的重要性：提高组织绩效、增强创新能力、促进个人成长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实施策略：建立知识管理体系、制定知识管理计划、培养知识管理人才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展望：未来知识管理的挑战与机遇</a:t>
            </a:r>
            <a:endParaRPr altLang="en-US" lang="zh-CN"/>
          </a:p>
        </p:txBody>
      </p:sp>
      <p:sp>
        <p:nvSpPr>
          <p:cNvPr id="1050612" name="正文"/>
          <p:cNvSpPr txBox="1"/>
          <p:nvPr>
            <p:custDataLst>
              <p:tags r:id="rId1"/>
            </p:custDataLst>
          </p:nvPr>
        </p:nvSpPr>
        <p:spPr>
          <a:xfrm>
            <a:off x="62178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挑战：随着知识量的增长和复杂性的增加，未来知识管理将面临更多的挑战，如知识整合、知识共享、知识创新等。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614" name="标题"/>
          <p:cNvSpPr txBox="1"/>
          <p:nvPr>
            <p:custDataLst>
              <p:tags r:id="rId2"/>
            </p:custDataLst>
          </p:nvPr>
        </p:nvSpPr>
        <p:spPr>
          <a:xfrm>
            <a:off x="608400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16" name="正文"/>
          <p:cNvSpPr txBox="1"/>
          <p:nvPr>
            <p:custDataLst>
              <p:tags r:id="rId3"/>
            </p:custDataLst>
          </p:nvPr>
        </p:nvSpPr>
        <p:spPr>
          <a:xfrm>
            <a:off x="3482911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机遇：同时，未来知识管理也将带来更多的机遇，如通过知识管理提高企业竞争力、推动个人职业发展、促进社会创新等。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618" name="标题"/>
          <p:cNvSpPr txBox="1"/>
          <p:nvPr>
            <p:custDataLst>
              <p:tags r:id="rId4"/>
            </p:custDataLst>
          </p:nvPr>
        </p:nvSpPr>
        <p:spPr>
          <a:xfrm>
            <a:off x="3469523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50620" name="正文"/>
          <p:cNvSpPr txBox="1"/>
          <p:nvPr>
            <p:custDataLst>
              <p:tags r:id="rId5"/>
            </p:custDataLst>
          </p:nvPr>
        </p:nvSpPr>
        <p:spPr>
          <a:xfrm>
            <a:off x="6344035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应对策略：为了应对挑战和抓住机遇，我们需要采取有效的策略，如建立完善的知识管理体系、推动知识共享和交流、加强知识创新等。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622" name="标题"/>
          <p:cNvSpPr txBox="1"/>
          <p:nvPr>
            <p:custDataLst>
              <p:tags r:id="rId6"/>
            </p:custDataLst>
          </p:nvPr>
        </p:nvSpPr>
        <p:spPr>
          <a:xfrm>
            <a:off x="6330646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24" name="正文"/>
          <p:cNvSpPr txBox="1"/>
          <p:nvPr>
            <p:custDataLst>
              <p:tags r:id="rId7"/>
            </p:custDataLst>
          </p:nvPr>
        </p:nvSpPr>
        <p:spPr>
          <a:xfrm>
            <a:off x="920515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未来展望：未来知识管理将更加注重知识的创新和应用，通过智能化、数据化的手段提高知识管理的效率和效果，为个人和企业带来更多的价值。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626" name="标题"/>
          <p:cNvSpPr txBox="1"/>
          <p:nvPr>
            <p:custDataLst>
              <p:tags r:id="rId8"/>
            </p:custDataLst>
          </p:nvPr>
        </p:nvSpPr>
        <p:spPr>
          <a:xfrm>
            <a:off x="9191769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0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662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0"/>
  <p:tag name="KSO_WM_SPECIAL_SOURCE" val="bdnull"/>
  <p:tag name="KSO_WM_TEMPLATE_THUMBS_INDEX" val="1、11"/>
</p:tagLst>
</file>

<file path=ppt/tags/tag8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0_1*b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单击此处 添加文档标题"/>
</p:tagLst>
</file>

<file path=ppt/tags/tag84.xml><?xml version="1.0" encoding="utf-8"?>
<p:tagLst xmlns:p="http://schemas.openxmlformats.org/presentationml/2006/main">
  <p:tag name="KSO_WM_SLIDE_ID" val="custom2023027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48.4&quot;,&quot;top&quot;:&quot;87.45&quot;,&quot;width&quot;:&quot;505.15&quot;,&quot;height&quot;:&quot;339.1&quot;}"/>
</p:tagLst>
</file>

<file path=ppt/tags/tag8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7*a*1"/>
  <p:tag name="KSO_WM_TEMPLATE_CATEGORY" val="custom"/>
  <p:tag name="KSO_WM_TEMPLATE_INDEX" val="20230270"/>
  <p:tag name="KSO_WM_UNIT_LAYERLEVEL" val="1"/>
  <p:tag name="KSO_WM_TAG_VERSION" val="1.0"/>
  <p:tag name="KSO_WM_DIAGRAM_GROUP_CODE" val="l1-1"/>
  <p:tag name="KSO_WM_BEAUTIFY_FLAG" val="#wm#"/>
  <p:tag name="KSO_WM_UNIT_PRESET_TEXT" val="目录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70_7*l_h_i*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7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70_7*l_h_i*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7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70_7*l_h_i*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7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70_7*l_h_i*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7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70_7*l_h_i*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7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70_7*l_h_i*1_6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7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270_7*l_h_i*1_7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7*l_h_a*1_7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SLIDE_ID" val="custom20230270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27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3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2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5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9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9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6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4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6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6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6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6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6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6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6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6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6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6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6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6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6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6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6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87_6*l_h_i*1_5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8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1487_6*l_h_a*1_5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87_6*l_h_i*1_5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8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6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4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6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6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4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6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487_6*l_h_f*1_5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4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87_6*l_h_i*1_5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8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87_6*l_h_i*1_6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9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6_1"/>
  <p:tag name="KSO_WM_UNIT_ID" val="diagram20231487_6*l_h_a*1_6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87_6*l_h_i*1_6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487_6*l_h_f*1_6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4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87_6*l_h_i*1_6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8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7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82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405.xml><?xml version="1.0" encoding="utf-8"?>
<p:tagLst xmlns:p="http://schemas.openxmlformats.org/presentationml/2006/main">
  <p:tag name="KSO_WM_SLIDE_ID" val="custom20230270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8.4&quot;,&quot;top&quot;:&quot;87.45&quot;,&quot;width&quot;:&quot;505.15&quot;,&quot;height&quot;:&quot;339.1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2023-12-19T16:26:27Z</dcterms:created>
  <dcterms:modified xsi:type="dcterms:W3CDTF">2023-12-19T16:26:27Z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7356cd6a481140c5b79431e03a485766_21</vt:lpwstr>
  </property>
</Properties>
</file>