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959" r:id="rId1"/>
    <p:sldMasterId id="2147488996" r:id="rId2"/>
  </p:sldMasterIdLst>
  <p:notesMasterIdLst>
    <p:notesMasterId r:id="rId3"/>
  </p:notesMasterIdLst>
  <p:sldIdLst>
    <p:sldId id="2724" r:id="rId4"/>
    <p:sldId id="2729" r:id="rId5"/>
    <p:sldId id="2733" r:id="rId6"/>
    <p:sldId id="2736" r:id="rId7"/>
    <p:sldId id="2742" r:id="rId9"/>
    <p:sldId id="2745" r:id="rId10"/>
    <p:sldId id="2748" r:id="rId11"/>
    <p:sldId id="2751" r:id="rId12"/>
    <p:sldId id="2757" r:id="rId14"/>
    <p:sldId id="2760" r:id="rId15"/>
    <p:sldId id="2763" r:id="rId16"/>
    <p:sldId id="2766" r:id="rId17"/>
    <p:sldId id="2772" r:id="rId19"/>
    <p:sldId id="2775" r:id="rId20"/>
    <p:sldId id="2778" r:id="rId21"/>
    <p:sldId id="2781" r:id="rId22"/>
    <p:sldId id="2787" r:id="rId24"/>
    <p:sldId id="2790" r:id="rId25"/>
    <p:sldId id="2793" r:id="rId26"/>
    <p:sldId id="2796" r:id="rId27"/>
    <p:sldId id="2802" r:id="rId29"/>
    <p:sldId id="2805" r:id="rId30"/>
    <p:sldId id="2808" r:id="rId31"/>
    <p:sldId id="2811" r:id="rId32"/>
    <p:sldId id="2814" r:id="rId33"/>
    <p:sldId id="2820" r:id="rId35"/>
    <p:sldId id="2823" r:id="rId36"/>
    <p:sldId id="2826" r:id="rId37"/>
    <p:sldId id="2829" r:id="rId3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tableStyles" Target="tableStyles.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960" r:id="rId1"/>
    <p:sldLayoutId id="2147488961" r:id="rId2"/>
    <p:sldLayoutId id="2147488962" r:id="rId3"/>
    <p:sldLayoutId id="2147488963" r:id="rId4"/>
    <p:sldLayoutId id="2147488964" r:id="rId5"/>
    <p:sldLayoutId id="2147488965" r:id="rId6"/>
    <p:sldLayoutId id="2147488966" r:id="rId7"/>
    <p:sldLayoutId id="2147488967" r:id="rId8"/>
    <p:sldLayoutId id="2147488968" r:id="rId9"/>
    <p:sldLayoutId id="2147488969" r:id="rId10"/>
    <p:sldLayoutId id="214748897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8997" r:id="rId1"/>
    <p:sldLayoutId id="2147488998" r:id="rId2"/>
    <p:sldLayoutId id="2147488999" r:id="rId3"/>
    <p:sldLayoutId id="2147489000" r:id="rId4"/>
    <p:sldLayoutId id="2147489001" r:id="rId5"/>
    <p:sldLayoutId id="2147489002" r:id="rId6"/>
    <p:sldLayoutId id="2147489003" r:id="rId7"/>
    <p:sldLayoutId id="2147489004" r:id="rId8"/>
    <p:sldLayoutId id="2147489005" r:id="rId9"/>
    <p:sldLayoutId id="2147489006" r:id="rId10"/>
    <p:sldLayoutId id="214748900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tags" Target="../tags/tag736.xml"/><Relationship Id="rId4" Type="http://schemas.openxmlformats.org/officeDocument/2006/relationships/tags" Target="../tags/tag737.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38.xml"/><Relationship Id="rId2" Type="http://schemas.openxmlformats.org/officeDocument/2006/relationships/tags" Target="../tags/tag739.xml"/><Relationship Id="rId3" Type="http://schemas.openxmlformats.org/officeDocument/2006/relationships/tags" Target="../tags/tag740.xml"/><Relationship Id="rId4" Type="http://schemas.openxmlformats.org/officeDocument/2006/relationships/tags" Target="../tags/tag741.xml"/><Relationship Id="rId5" Type="http://schemas.openxmlformats.org/officeDocument/2006/relationships/tags" Target="../tags/tag742.xml"/><Relationship Id="rId6" Type="http://schemas.openxmlformats.org/officeDocument/2006/relationships/tags" Target="../tags/tag743.xml"/><Relationship Id="rId7" Type="http://schemas.openxmlformats.org/officeDocument/2006/relationships/tags" Target="../tags/tag744.xml"/><Relationship Id="rId8" Type="http://schemas.openxmlformats.org/officeDocument/2006/relationships/tags" Target="../tags/tag745.xml"/><Relationship Id="rId9" Type="http://schemas.openxmlformats.org/officeDocument/2006/relationships/tags" Target="../tags/tag746.xml"/><Relationship Id="rId10" Type="http://schemas.openxmlformats.org/officeDocument/2006/relationships/tags" Target="../tags/tag747.xml"/><Relationship Id="rId11" Type="http://schemas.openxmlformats.org/officeDocument/2006/relationships/tags" Target="../tags/tag748.xml"/><Relationship Id="rId12" Type="http://schemas.openxmlformats.org/officeDocument/2006/relationships/tags" Target="../tags/tag749.xml"/><Relationship Id="rId13" Type="http://schemas.openxmlformats.org/officeDocument/2006/relationships/tags" Target="../tags/tag750.xml"/><Relationship Id="rId14" Type="http://schemas.openxmlformats.org/officeDocument/2006/relationships/tags" Target="../tags/tag751.xml"/><Relationship Id="rId15" Type="http://schemas.openxmlformats.org/officeDocument/2006/relationships/tags" Target="../tags/tag752.xml"/><Relationship Id="rId16" Type="http://schemas.openxmlformats.org/officeDocument/2006/relationships/tags" Target="../tags/tag753.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54.xml"/><Relationship Id="rId2" Type="http://schemas.openxmlformats.org/officeDocument/2006/relationships/tags" Target="../tags/tag755.xml"/><Relationship Id="rId3" Type="http://schemas.openxmlformats.org/officeDocument/2006/relationships/tags" Target="../tags/tag756.xml"/><Relationship Id="rId4" Type="http://schemas.openxmlformats.org/officeDocument/2006/relationships/tags" Target="../tags/tag757.xml"/><Relationship Id="rId5" Type="http://schemas.openxmlformats.org/officeDocument/2006/relationships/tags" Target="../tags/tag758.xml"/><Relationship Id="rId6" Type="http://schemas.openxmlformats.org/officeDocument/2006/relationships/tags" Target="../tags/tag759.xml"/><Relationship Id="rId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60.xml"/><Relationship Id="rId2" Type="http://schemas.openxmlformats.org/officeDocument/2006/relationships/tags" Target="../tags/tag761.xml"/><Relationship Id="rId3" Type="http://schemas.openxmlformats.org/officeDocument/2006/relationships/tags" Target="../tags/tag76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63.xml"/><Relationship Id="rId2" Type="http://schemas.openxmlformats.org/officeDocument/2006/relationships/tags" Target="../tags/tag764.xml"/><Relationship Id="rId3" Type="http://schemas.openxmlformats.org/officeDocument/2006/relationships/tags" Target="../tags/tag765.xml"/><Relationship Id="rId4" Type="http://schemas.openxmlformats.org/officeDocument/2006/relationships/tags" Target="../tags/tag766.xml"/><Relationship Id="rId5" Type="http://schemas.openxmlformats.org/officeDocument/2006/relationships/tags" Target="../tags/tag767.xml"/><Relationship Id="rId6" Type="http://schemas.openxmlformats.org/officeDocument/2006/relationships/tags" Target="../tags/tag768.xml"/><Relationship Id="rId7" Type="http://schemas.openxmlformats.org/officeDocument/2006/relationships/tags" Target="../tags/tag769.xml"/><Relationship Id="rId8" Type="http://schemas.openxmlformats.org/officeDocument/2006/relationships/tags" Target="../tags/tag770.xml"/><Relationship Id="rId9" Type="http://schemas.openxmlformats.org/officeDocument/2006/relationships/tags" Target="../tags/tag771.xml"/><Relationship Id="rId10" Type="http://schemas.openxmlformats.org/officeDocument/2006/relationships/tags" Target="../tags/tag772.xml"/><Relationship Id="rId11" Type="http://schemas.openxmlformats.org/officeDocument/2006/relationships/tags" Target="../tags/tag773.xml"/><Relationship Id="rId12" Type="http://schemas.openxmlformats.org/officeDocument/2006/relationships/tags" Target="../tags/tag774.xml"/><Relationship Id="rId13" Type="http://schemas.openxmlformats.org/officeDocument/2006/relationships/tags" Target="../tags/tag775.xml"/><Relationship Id="rId14" Type="http://schemas.openxmlformats.org/officeDocument/2006/relationships/tags" Target="../tags/tag776.xml"/><Relationship Id="rId1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77.xml"/><Relationship Id="rId2" Type="http://schemas.openxmlformats.org/officeDocument/2006/relationships/tags" Target="../tags/tag778.xml"/><Relationship Id="rId3" Type="http://schemas.openxmlformats.org/officeDocument/2006/relationships/tags" Target="../tags/tag779.xml"/><Relationship Id="rId4" Type="http://schemas.openxmlformats.org/officeDocument/2006/relationships/tags" Target="../tags/tag780.xml"/><Relationship Id="rId5" Type="http://schemas.openxmlformats.org/officeDocument/2006/relationships/tags" Target="../tags/tag781.xml"/><Relationship Id="rId6" Type="http://schemas.openxmlformats.org/officeDocument/2006/relationships/tags" Target="../tags/tag782.xml"/><Relationship Id="rId7" Type="http://schemas.openxmlformats.org/officeDocument/2006/relationships/tags" Target="../tags/tag783.xml"/><Relationship Id="rId8" Type="http://schemas.openxmlformats.org/officeDocument/2006/relationships/tags" Target="../tags/tag784.xml"/><Relationship Id="rId9" Type="http://schemas.openxmlformats.org/officeDocument/2006/relationships/tags" Target="../tags/tag785.xml"/><Relationship Id="rId10" Type="http://schemas.openxmlformats.org/officeDocument/2006/relationships/tags" Target="../tags/tag786.xml"/><Relationship Id="rId11" Type="http://schemas.openxmlformats.org/officeDocument/2006/relationships/tags" Target="../tags/tag787.xml"/><Relationship Id="rId12" Type="http://schemas.openxmlformats.org/officeDocument/2006/relationships/tags" Target="../tags/tag78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789.xml"/><Relationship Id="rId2" Type="http://schemas.openxmlformats.org/officeDocument/2006/relationships/tags" Target="../tags/tag790.xml"/><Relationship Id="rId3" Type="http://schemas.openxmlformats.org/officeDocument/2006/relationships/tags" Target="../tags/tag791.xml"/><Relationship Id="rId4" Type="http://schemas.openxmlformats.org/officeDocument/2006/relationships/tags" Target="../tags/tag792.xml"/><Relationship Id="rId5" Type="http://schemas.openxmlformats.org/officeDocument/2006/relationships/tags" Target="../tags/tag793.xml"/><Relationship Id="rId6" Type="http://schemas.openxmlformats.org/officeDocument/2006/relationships/tags" Target="../tags/tag794.xml"/><Relationship Id="rId7" Type="http://schemas.openxmlformats.org/officeDocument/2006/relationships/tags" Target="../tags/tag795.xml"/><Relationship Id="rId8" Type="http://schemas.openxmlformats.org/officeDocument/2006/relationships/tags" Target="../tags/tag796.xml"/><Relationship Id="rId9" Type="http://schemas.openxmlformats.org/officeDocument/2006/relationships/tags" Target="../tags/tag797.xml"/><Relationship Id="rId10" Type="http://schemas.openxmlformats.org/officeDocument/2006/relationships/tags" Target="../tags/tag798.xml"/><Relationship Id="rId11" Type="http://schemas.openxmlformats.org/officeDocument/2006/relationships/tags" Target="../tags/tag799.xml"/><Relationship Id="rId12" Type="http://schemas.openxmlformats.org/officeDocument/2006/relationships/tags" Target="../tags/tag800.xml"/><Relationship Id="rId13" Type="http://schemas.openxmlformats.org/officeDocument/2006/relationships/tags" Target="../tags/tag801.xml"/><Relationship Id="rId14" Type="http://schemas.openxmlformats.org/officeDocument/2006/relationships/tags" Target="../tags/tag802.xml"/><Relationship Id="rId15" Type="http://schemas.openxmlformats.org/officeDocument/2006/relationships/tags" Target="../tags/tag803.xml"/><Relationship Id="rId16"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04.xml"/><Relationship Id="rId2" Type="http://schemas.openxmlformats.org/officeDocument/2006/relationships/tags" Target="../tags/tag805.xml"/><Relationship Id="rId3" Type="http://schemas.openxmlformats.org/officeDocument/2006/relationships/tags" Target="../tags/tag806.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807.xml"/><Relationship Id="rId2" Type="http://schemas.openxmlformats.org/officeDocument/2006/relationships/tags" Target="../tags/tag808.xml"/><Relationship Id="rId3" Type="http://schemas.openxmlformats.org/officeDocument/2006/relationships/tags" Target="../tags/tag809.xml"/><Relationship Id="rId4" Type="http://schemas.openxmlformats.org/officeDocument/2006/relationships/tags" Target="../tags/tag810.xml"/><Relationship Id="rId5" Type="http://schemas.openxmlformats.org/officeDocument/2006/relationships/tags" Target="../tags/tag811.xml"/><Relationship Id="rId6" Type="http://schemas.openxmlformats.org/officeDocument/2006/relationships/tags" Target="../tags/tag812.xml"/><Relationship Id="rId7" Type="http://schemas.openxmlformats.org/officeDocument/2006/relationships/tags" Target="../tags/tag813.xml"/><Relationship Id="rId8" Type="http://schemas.openxmlformats.org/officeDocument/2006/relationships/tags" Target="../tags/tag814.xml"/><Relationship Id="rId9" Type="http://schemas.openxmlformats.org/officeDocument/2006/relationships/tags" Target="../tags/tag815.xml"/><Relationship Id="rId10" Type="http://schemas.openxmlformats.org/officeDocument/2006/relationships/tags" Target="../tags/tag816.xml"/><Relationship Id="rId11" Type="http://schemas.openxmlformats.org/officeDocument/2006/relationships/tags" Target="../tags/tag817.xml"/><Relationship Id="rId12" Type="http://schemas.openxmlformats.org/officeDocument/2006/relationships/tags" Target="../tags/tag818.xml"/><Relationship Id="rId13" Type="http://schemas.openxmlformats.org/officeDocument/2006/relationships/tags" Target="../tags/tag819.xml"/><Relationship Id="rId14" Type="http://schemas.openxmlformats.org/officeDocument/2006/relationships/tags" Target="../tags/tag820.xml"/><Relationship Id="rId15" Type="http://schemas.openxmlformats.org/officeDocument/2006/relationships/tags" Target="../tags/tag821.xml"/><Relationship Id="rId16" Type="http://schemas.openxmlformats.org/officeDocument/2006/relationships/tags" Target="../tags/tag822.xml"/><Relationship Id="rId17" Type="http://schemas.openxmlformats.org/officeDocument/2006/relationships/tags" Target="../tags/tag823.xml"/><Relationship Id="rId18" Type="http://schemas.openxmlformats.org/officeDocument/2006/relationships/tags" Target="../tags/tag824.xml"/><Relationship Id="rId19" Type="http://schemas.openxmlformats.org/officeDocument/2006/relationships/tags" Target="../tags/tag825.xml"/><Relationship Id="rId20" Type="http://schemas.openxmlformats.org/officeDocument/2006/relationships/tags" Target="../tags/tag826.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27.xml"/><Relationship Id="rId2" Type="http://schemas.openxmlformats.org/officeDocument/2006/relationships/tags" Target="../tags/tag828.xml"/><Relationship Id="rId3" Type="http://schemas.openxmlformats.org/officeDocument/2006/relationships/tags" Target="../tags/tag829.xml"/><Relationship Id="rId4" Type="http://schemas.openxmlformats.org/officeDocument/2006/relationships/tags" Target="../tags/tag830.xml"/><Relationship Id="rId5" Type="http://schemas.openxmlformats.org/officeDocument/2006/relationships/tags" Target="../tags/tag831.xml"/><Relationship Id="rId6" Type="http://schemas.openxmlformats.org/officeDocument/2006/relationships/tags" Target="../tags/tag832.xml"/><Relationship Id="rId7" Type="http://schemas.openxmlformats.org/officeDocument/2006/relationships/tags" Target="../tags/tag833.xml"/><Relationship Id="rId8" Type="http://schemas.openxmlformats.org/officeDocument/2006/relationships/tags" Target="../tags/tag834.xml"/><Relationship Id="rId9" Type="http://schemas.openxmlformats.org/officeDocument/2006/relationships/tags" Target="../tags/tag835.xml"/><Relationship Id="rId10" Type="http://schemas.openxmlformats.org/officeDocument/2006/relationships/tags" Target="../tags/tag836.xml"/><Relationship Id="rId11" Type="http://schemas.openxmlformats.org/officeDocument/2006/relationships/tags" Target="../tags/tag837.xml"/><Relationship Id="rId12" Type="http://schemas.openxmlformats.org/officeDocument/2006/relationships/tags" Target="../tags/tag838.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39.xml"/><Relationship Id="rId2" Type="http://schemas.openxmlformats.org/officeDocument/2006/relationships/tags" Target="../tags/tag840.xml"/><Relationship Id="rId3" Type="http://schemas.openxmlformats.org/officeDocument/2006/relationships/tags" Target="../tags/tag841.xml"/><Relationship Id="rId4" Type="http://schemas.openxmlformats.org/officeDocument/2006/relationships/tags" Target="../tags/tag842.xml"/><Relationship Id="rId5" Type="http://schemas.openxmlformats.org/officeDocument/2006/relationships/tags" Target="../tags/tag843.xml"/><Relationship Id="rId6" Type="http://schemas.openxmlformats.org/officeDocument/2006/relationships/tags" Target="../tags/tag844.xml"/><Relationship Id="rId7" Type="http://schemas.openxmlformats.org/officeDocument/2006/relationships/tags" Target="../tags/tag845.xml"/><Relationship Id="rId8" Type="http://schemas.openxmlformats.org/officeDocument/2006/relationships/tags" Target="../tags/tag846.xml"/><Relationship Id="rId9" Type="http://schemas.openxmlformats.org/officeDocument/2006/relationships/tags" Target="../tags/tag847.xml"/><Relationship Id="rId10" Type="http://schemas.openxmlformats.org/officeDocument/2006/relationships/tags" Target="../tags/tag848.xml"/><Relationship Id="rId11" Type="http://schemas.openxmlformats.org/officeDocument/2006/relationships/tags" Target="../tags/tag849.xml"/><Relationship Id="rId12" Type="http://schemas.openxmlformats.org/officeDocument/2006/relationships/tags" Target="../tags/tag85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51.xml"/><Relationship Id="rId2" Type="http://schemas.openxmlformats.org/officeDocument/2006/relationships/tags" Target="../tags/tag852.xml"/><Relationship Id="rId3" Type="http://schemas.openxmlformats.org/officeDocument/2006/relationships/tags" Target="../tags/tag853.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854.xml"/><Relationship Id="rId2" Type="http://schemas.openxmlformats.org/officeDocument/2006/relationships/tags" Target="../tags/tag855.xml"/><Relationship Id="rId3" Type="http://schemas.openxmlformats.org/officeDocument/2006/relationships/tags" Target="../tags/tag856.xml"/><Relationship Id="rId4" Type="http://schemas.openxmlformats.org/officeDocument/2006/relationships/tags" Target="../tags/tag857.xml"/><Relationship Id="rId5" Type="http://schemas.openxmlformats.org/officeDocument/2006/relationships/tags" Target="../tags/tag858.xml"/><Relationship Id="rId6" Type="http://schemas.openxmlformats.org/officeDocument/2006/relationships/tags" Target="../tags/tag859.xml"/><Relationship Id="rId7" Type="http://schemas.openxmlformats.org/officeDocument/2006/relationships/tags" Target="../tags/tag860.xml"/><Relationship Id="rId8" Type="http://schemas.openxmlformats.org/officeDocument/2006/relationships/tags" Target="../tags/tag861.xml"/><Relationship Id="rId9" Type="http://schemas.openxmlformats.org/officeDocument/2006/relationships/tags" Target="../tags/tag862.xml"/><Relationship Id="rId10" Type="http://schemas.openxmlformats.org/officeDocument/2006/relationships/tags" Target="../tags/tag863.xml"/><Relationship Id="rId11" Type="http://schemas.openxmlformats.org/officeDocument/2006/relationships/tags" Target="../tags/tag864.xml"/><Relationship Id="rId12" Type="http://schemas.openxmlformats.org/officeDocument/2006/relationships/tags" Target="../tags/tag86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66.xml"/><Relationship Id="rId2" Type="http://schemas.openxmlformats.org/officeDocument/2006/relationships/tags" Target="../tags/tag867.xml"/><Relationship Id="rId3" Type="http://schemas.openxmlformats.org/officeDocument/2006/relationships/tags" Target="../tags/tag868.xml"/><Relationship Id="rId4" Type="http://schemas.openxmlformats.org/officeDocument/2006/relationships/tags" Target="../tags/tag869.xml"/><Relationship Id="rId5" Type="http://schemas.openxmlformats.org/officeDocument/2006/relationships/tags" Target="../tags/tag870.xml"/><Relationship Id="rId6" Type="http://schemas.openxmlformats.org/officeDocument/2006/relationships/tags" Target="../tags/tag871.xml"/><Relationship Id="rId7" Type="http://schemas.openxmlformats.org/officeDocument/2006/relationships/tags" Target="../tags/tag872.xml"/><Relationship Id="rId8" Type="http://schemas.openxmlformats.org/officeDocument/2006/relationships/tags" Target="../tags/tag873.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74.xml"/><Relationship Id="rId2" Type="http://schemas.openxmlformats.org/officeDocument/2006/relationships/tags" Target="../tags/tag875.xml"/><Relationship Id="rId3" Type="http://schemas.openxmlformats.org/officeDocument/2006/relationships/tags" Target="../tags/tag876.xml"/><Relationship Id="rId4" Type="http://schemas.openxmlformats.org/officeDocument/2006/relationships/tags" Target="../tags/tag877.xml"/><Relationship Id="rId5" Type="http://schemas.openxmlformats.org/officeDocument/2006/relationships/tags" Target="../tags/tag878.xml"/><Relationship Id="rId6" Type="http://schemas.openxmlformats.org/officeDocument/2006/relationships/tags" Target="../tags/tag879.xml"/><Relationship Id="rId7" Type="http://schemas.openxmlformats.org/officeDocument/2006/relationships/tags" Target="../tags/tag880.xml"/><Relationship Id="rId8" Type="http://schemas.openxmlformats.org/officeDocument/2006/relationships/tags" Target="../tags/tag881.xml"/><Relationship Id="rId9" Type="http://schemas.openxmlformats.org/officeDocument/2006/relationships/tags" Target="../tags/tag882.xml"/><Relationship Id="rId10" Type="http://schemas.openxmlformats.org/officeDocument/2006/relationships/tags" Target="../tags/tag883.xml"/><Relationship Id="rId11" Type="http://schemas.openxmlformats.org/officeDocument/2006/relationships/tags" Target="../tags/tag884.xml"/><Relationship Id="rId12" Type="http://schemas.openxmlformats.org/officeDocument/2006/relationships/tags" Target="../tags/tag885.xml"/><Relationship Id="rId13" Type="http://schemas.openxmlformats.org/officeDocument/2006/relationships/tags" Target="../tags/tag886.xml"/><Relationship Id="rId14" Type="http://schemas.openxmlformats.org/officeDocument/2006/relationships/tags" Target="../tags/tag887.xml"/><Relationship Id="rId15" Type="http://schemas.openxmlformats.org/officeDocument/2006/relationships/tags" Target="../tags/tag888.xml"/><Relationship Id="rId16" Type="http://schemas.openxmlformats.org/officeDocument/2006/relationships/tags" Target="../tags/tag889.xml"/><Relationship Id="rId17" Type="http://schemas.openxmlformats.org/officeDocument/2006/relationships/tags" Target="../tags/tag890.xml"/><Relationship Id="rId18" Type="http://schemas.openxmlformats.org/officeDocument/2006/relationships/tags" Target="../tags/tag891.xml"/><Relationship Id="rId19" Type="http://schemas.openxmlformats.org/officeDocument/2006/relationships/tags" Target="../tags/tag892.xml"/><Relationship Id="rId20" Type="http://schemas.openxmlformats.org/officeDocument/2006/relationships/tags" Target="../tags/tag893.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894.xml"/><Relationship Id="rId2" Type="http://schemas.openxmlformats.org/officeDocument/2006/relationships/tags" Target="../tags/tag895.xml"/><Relationship Id="rId3" Type="http://schemas.openxmlformats.org/officeDocument/2006/relationships/tags" Target="../tags/tag896.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897.xml"/><Relationship Id="rId2" Type="http://schemas.openxmlformats.org/officeDocument/2006/relationships/tags" Target="../tags/tag898.xml"/><Relationship Id="rId3" Type="http://schemas.openxmlformats.org/officeDocument/2006/relationships/tags" Target="../tags/tag899.xml"/><Relationship Id="rId4" Type="http://schemas.openxmlformats.org/officeDocument/2006/relationships/tags" Target="../tags/tag900.xml"/><Relationship Id="rId5" Type="http://schemas.openxmlformats.org/officeDocument/2006/relationships/tags" Target="../tags/tag901.xml"/><Relationship Id="rId6" Type="http://schemas.openxmlformats.org/officeDocument/2006/relationships/tags" Target="../tags/tag902.xml"/><Relationship Id="rId7" Type="http://schemas.openxmlformats.org/officeDocument/2006/relationships/tags" Target="../tags/tag903.xml"/><Relationship Id="rId8" Type="http://schemas.openxmlformats.org/officeDocument/2006/relationships/tags" Target="../tags/tag904.xml"/><Relationship Id="rId9" Type="http://schemas.openxmlformats.org/officeDocument/2006/relationships/tags" Target="../tags/tag905.xml"/><Relationship Id="rId10" Type="http://schemas.openxmlformats.org/officeDocument/2006/relationships/tags" Target="../tags/tag906.xml"/><Relationship Id="rId11" Type="http://schemas.openxmlformats.org/officeDocument/2006/relationships/tags" Target="../tags/tag907.xml"/><Relationship Id="rId12" Type="http://schemas.openxmlformats.org/officeDocument/2006/relationships/tags" Target="../tags/tag908.xml"/><Relationship Id="rId13" Type="http://schemas.openxmlformats.org/officeDocument/2006/relationships/tags" Target="../tags/tag909.xml"/><Relationship Id="rId14" Type="http://schemas.openxmlformats.org/officeDocument/2006/relationships/tags" Target="../tags/tag910.xml"/><Relationship Id="rId15" Type="http://schemas.openxmlformats.org/officeDocument/2006/relationships/tags" Target="../tags/tag911.xml"/><Relationship Id="rId16" Type="http://schemas.openxmlformats.org/officeDocument/2006/relationships/tags" Target="../tags/tag912.xml"/><Relationship Id="rId17" Type="http://schemas.openxmlformats.org/officeDocument/2006/relationships/tags" Target="../tags/tag913.xml"/><Relationship Id="rId18" Type="http://schemas.openxmlformats.org/officeDocument/2006/relationships/tags" Target="../tags/tag914.xml"/><Relationship Id="rId19" Type="http://schemas.openxmlformats.org/officeDocument/2006/relationships/tags" Target="../tags/tag915.xml"/><Relationship Id="rId20" Type="http://schemas.openxmlformats.org/officeDocument/2006/relationships/tags" Target="../tags/tag916.xml"/><Relationship Id="rId21" Type="http://schemas.openxmlformats.org/officeDocument/2006/relationships/tags" Target="../tags/tag917.xml"/><Relationship Id="rId22" Type="http://schemas.openxmlformats.org/officeDocument/2006/relationships/tags" Target="../tags/tag918.xml"/><Relationship Id="rId23" Type="http://schemas.openxmlformats.org/officeDocument/2006/relationships/tags" Target="../tags/tag919.xml"/><Relationship Id="rId24" Type="http://schemas.openxmlformats.org/officeDocument/2006/relationships/tags" Target="../tags/tag920.xml"/><Relationship Id="rId2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21.xml"/><Relationship Id="rId2" Type="http://schemas.openxmlformats.org/officeDocument/2006/relationships/tags" Target="../tags/tag922.xml"/><Relationship Id="rId3" Type="http://schemas.openxmlformats.org/officeDocument/2006/relationships/tags" Target="../tags/tag923.xml"/><Relationship Id="rId4" Type="http://schemas.openxmlformats.org/officeDocument/2006/relationships/tags" Target="../tags/tag924.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25.xml"/><Relationship Id="rId2" Type="http://schemas.openxmlformats.org/officeDocument/2006/relationships/tags" Target="../tags/tag926.xml"/><Relationship Id="rId3" Type="http://schemas.openxmlformats.org/officeDocument/2006/relationships/tags" Target="../tags/tag927.xml"/><Relationship Id="rId4" Type="http://schemas.openxmlformats.org/officeDocument/2006/relationships/tags" Target="../tags/tag928.xml"/><Relationship Id="rId5" Type="http://schemas.openxmlformats.org/officeDocument/2006/relationships/tags" Target="../tags/tag929.xml"/><Relationship Id="rId6" Type="http://schemas.openxmlformats.org/officeDocument/2006/relationships/tags" Target="../tags/tag930.xml"/><Relationship Id="rId7" Type="http://schemas.openxmlformats.org/officeDocument/2006/relationships/tags" Target="../tags/tag931.xml"/><Relationship Id="rId8" Type="http://schemas.openxmlformats.org/officeDocument/2006/relationships/tags" Target="../tags/tag932.xml"/><Relationship Id="rId9" Type="http://schemas.openxmlformats.org/officeDocument/2006/relationships/tags" Target="../tags/tag933.xml"/><Relationship Id="rId10" Type="http://schemas.openxmlformats.org/officeDocument/2006/relationships/tags" Target="../tags/tag934.xml"/><Relationship Id="rId11" Type="http://schemas.openxmlformats.org/officeDocument/2006/relationships/tags" Target="../tags/tag935.xml"/><Relationship Id="rId12" Type="http://schemas.openxmlformats.org/officeDocument/2006/relationships/tags" Target="../tags/tag936.xml"/><Relationship Id="rId13" Type="http://schemas.openxmlformats.org/officeDocument/2006/relationships/tags" Target="../tags/tag937.xml"/><Relationship Id="rId14" Type="http://schemas.openxmlformats.org/officeDocument/2006/relationships/tags" Target="../tags/tag938.xml"/><Relationship Id="rId1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39.xml"/><Relationship Id="rId2" Type="http://schemas.openxmlformats.org/officeDocument/2006/relationships/tags" Target="../tags/tag940.xml"/><Relationship Id="rId3" Type="http://schemas.openxmlformats.org/officeDocument/2006/relationships/tags" Target="../tags/tag941.xml"/><Relationship Id="rId4" Type="http://schemas.openxmlformats.org/officeDocument/2006/relationships/tags" Target="../tags/tag942.xml"/><Relationship Id="rId5" Type="http://schemas.openxmlformats.org/officeDocument/2006/relationships/tags" Target="../tags/tag943.xml"/><Relationship Id="rId6" Type="http://schemas.openxmlformats.org/officeDocument/2006/relationships/tags" Target="../tags/tag944.xml"/><Relationship Id="rId7" Type="http://schemas.openxmlformats.org/officeDocument/2006/relationships/tags" Target="../tags/tag945.xml"/><Relationship Id="rId8" Type="http://schemas.openxmlformats.org/officeDocument/2006/relationships/tags" Target="../tags/tag946.xml"/><Relationship Id="rId9" Type="http://schemas.openxmlformats.org/officeDocument/2006/relationships/tags" Target="../tags/tag947.xml"/><Relationship Id="rId10" Type="http://schemas.openxmlformats.org/officeDocument/2006/relationships/tags" Target="../tags/tag948.xml"/><Relationship Id="rId11" Type="http://schemas.openxmlformats.org/officeDocument/2006/relationships/tags" Target="../tags/tag949.xml"/><Relationship Id="rId12" Type="http://schemas.openxmlformats.org/officeDocument/2006/relationships/tags" Target="../tags/tag950.xml"/><Relationship Id="rId13" Type="http://schemas.openxmlformats.org/officeDocument/2006/relationships/tags" Target="../tags/tag951.xml"/><Relationship Id="rId14" Type="http://schemas.openxmlformats.org/officeDocument/2006/relationships/tags" Target="../tags/tag952.xml"/><Relationship Id="rId15" Type="http://schemas.openxmlformats.org/officeDocument/2006/relationships/tags" Target="../tags/tag953.xml"/><Relationship Id="rId16" Type="http://schemas.openxmlformats.org/officeDocument/2006/relationships/tags" Target="../tags/tag954.xml"/><Relationship Id="rId17" Type="http://schemas.openxmlformats.org/officeDocument/2006/relationships/tags" Target="../tags/tag955.xml"/><Relationship Id="rId18" Type="http://schemas.openxmlformats.org/officeDocument/2006/relationships/tags" Target="../tags/tag956.xml"/><Relationship Id="rId19" Type="http://schemas.openxmlformats.org/officeDocument/2006/relationships/tags" Target="../tags/tag957.xml"/><Relationship Id="rId20" Type="http://schemas.openxmlformats.org/officeDocument/2006/relationships/tags" Target="../tags/tag958.xml"/><Relationship Id="rId21" Type="http://schemas.openxmlformats.org/officeDocument/2006/relationships/tags" Target="../tags/tag959.xml"/><Relationship Id="rId22" Type="http://schemas.openxmlformats.org/officeDocument/2006/relationships/tags" Target="../tags/tag960.xml"/><Relationship Id="rId23" Type="http://schemas.openxmlformats.org/officeDocument/2006/relationships/tags" Target="../tags/tag961.xml"/><Relationship Id="rId24" Type="http://schemas.openxmlformats.org/officeDocument/2006/relationships/tags" Target="../tags/tag962.xml"/><Relationship Id="rId25" Type="http://schemas.openxmlformats.org/officeDocument/2006/relationships/tags" Target="../tags/tag963.xml"/><Relationship Id="rId26" Type="http://schemas.openxmlformats.org/officeDocument/2006/relationships/tags" Target="../tags/tag964.xml"/><Relationship Id="rId27" Type="http://schemas.openxmlformats.org/officeDocument/2006/relationships/tags" Target="../tags/tag965.xml"/><Relationship Id="rId28" Type="http://schemas.openxmlformats.org/officeDocument/2006/relationships/tags" Target="../tags/tag966.xml"/><Relationship Id="rId29" Type="http://schemas.openxmlformats.org/officeDocument/2006/relationships/tags" Target="../tags/tag967.xml"/><Relationship Id="rId30"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68.xml"/><Relationship Id="rId2" Type="http://schemas.openxmlformats.org/officeDocument/2006/relationships/tags" Target="../tags/tag969.xml"/><Relationship Id="rId3" Type="http://schemas.openxmlformats.org/officeDocument/2006/relationships/tags" Target="../tags/tag970.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971.xml"/><Relationship Id="rId2" Type="http://schemas.openxmlformats.org/officeDocument/2006/relationships/tags" Target="../tags/tag972.xml"/><Relationship Id="rId3" Type="http://schemas.openxmlformats.org/officeDocument/2006/relationships/tags" Target="../tags/tag973.xml"/><Relationship Id="rId4" Type="http://schemas.openxmlformats.org/officeDocument/2006/relationships/tags" Target="../tags/tag974.xml"/><Relationship Id="rId5" Type="http://schemas.openxmlformats.org/officeDocument/2006/relationships/tags" Target="../tags/tag975.xml"/><Relationship Id="rId6" Type="http://schemas.openxmlformats.org/officeDocument/2006/relationships/tags" Target="../tags/tag976.xml"/><Relationship Id="rId7" Type="http://schemas.openxmlformats.org/officeDocument/2006/relationships/tags" Target="../tags/tag977.xml"/><Relationship Id="rId8" Type="http://schemas.openxmlformats.org/officeDocument/2006/relationships/tags" Target="../tags/tag978.xml"/><Relationship Id="rId9" Type="http://schemas.openxmlformats.org/officeDocument/2006/relationships/tags" Target="../tags/tag979.xml"/><Relationship Id="rId10" Type="http://schemas.openxmlformats.org/officeDocument/2006/relationships/tags" Target="../tags/tag980.xml"/><Relationship Id="rId11" Type="http://schemas.openxmlformats.org/officeDocument/2006/relationships/tags" Target="../tags/tag981.xml"/><Relationship Id="rId12" Type="http://schemas.openxmlformats.org/officeDocument/2006/relationships/tags" Target="../tags/tag982.xml"/><Relationship Id="rId13" Type="http://schemas.openxmlformats.org/officeDocument/2006/relationships/tags" Target="../tags/tag983.xml"/><Relationship Id="rId14" Type="http://schemas.openxmlformats.org/officeDocument/2006/relationships/tags" Target="../tags/tag984.xml"/><Relationship Id="rId15" Type="http://schemas.openxmlformats.org/officeDocument/2006/relationships/tags" Target="../tags/tag985.xml"/><Relationship Id="rId16"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86.xml"/><Relationship Id="rId2" Type="http://schemas.openxmlformats.org/officeDocument/2006/relationships/tags" Target="../tags/tag987.xml"/><Relationship Id="rId3" Type="http://schemas.openxmlformats.org/officeDocument/2006/relationships/tags" Target="../tags/tag988.xml"/><Relationship Id="rId4" Type="http://schemas.openxmlformats.org/officeDocument/2006/relationships/tags" Target="../tags/tag989.xml"/><Relationship Id="rId5" Type="http://schemas.openxmlformats.org/officeDocument/2006/relationships/tags" Target="../tags/tag990.xml"/><Relationship Id="rId6" Type="http://schemas.openxmlformats.org/officeDocument/2006/relationships/tags" Target="../tags/tag991.xml"/><Relationship Id="rId7" Type="http://schemas.openxmlformats.org/officeDocument/2006/relationships/tags" Target="../tags/tag992.xml"/><Relationship Id="rId8" Type="http://schemas.openxmlformats.org/officeDocument/2006/relationships/tags" Target="../tags/tag993.xml"/><Relationship Id="rId9" Type="http://schemas.openxmlformats.org/officeDocument/2006/relationships/tags" Target="../tags/tag994.xml"/><Relationship Id="rId10" Type="http://schemas.openxmlformats.org/officeDocument/2006/relationships/tags" Target="../tags/tag995.xml"/><Relationship Id="rId11" Type="http://schemas.openxmlformats.org/officeDocument/2006/relationships/tags" Target="../tags/tag996.xml"/><Relationship Id="rId12" Type="http://schemas.openxmlformats.org/officeDocument/2006/relationships/tags" Target="../tags/tag997.xml"/><Relationship Id="rId13" Type="http://schemas.openxmlformats.org/officeDocument/2006/relationships/tags" Target="../tags/tag998.xml"/><Relationship Id="rId14" Type="http://schemas.openxmlformats.org/officeDocument/2006/relationships/tags" Target="../tags/tag999.xml"/><Relationship Id="rId15" Type="http://schemas.openxmlformats.org/officeDocument/2006/relationships/tags" Target="../tags/tag1000.xml"/><Relationship Id="rId16" Type="http://schemas.openxmlformats.org/officeDocument/2006/relationships/tags" Target="../tags/tag1001.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1002.xml"/><Relationship Id="rId2" Type="http://schemas.openxmlformats.org/officeDocument/2006/relationships/tags" Target="../tags/tag1003.xml"/><Relationship Id="rId3" Type="http://schemas.openxmlformats.org/officeDocument/2006/relationships/tags" Target="../tags/tag1004.xml"/><Relationship Id="rId4" Type="http://schemas.openxmlformats.org/officeDocument/2006/relationships/tags" Target="../tags/tag1005.xml"/><Relationship Id="rId5" Type="http://schemas.openxmlformats.org/officeDocument/2006/relationships/tags" Target="../tags/tag1006.xml"/><Relationship Id="rId6" Type="http://schemas.openxmlformats.org/officeDocument/2006/relationships/tags" Target="../tags/tag1007.xml"/><Relationship Id="rId7" Type="http://schemas.openxmlformats.org/officeDocument/2006/relationships/tags" Target="../tags/tag1008.xml"/><Relationship Id="rId8" Type="http://schemas.openxmlformats.org/officeDocument/2006/relationships/tags" Target="../tags/tag1009.xml"/><Relationship Id="rId9" Type="http://schemas.openxmlformats.org/officeDocument/2006/relationships/tags" Target="../tags/tag1010.xml"/><Relationship Id="rId10" Type="http://schemas.openxmlformats.org/officeDocument/2006/relationships/tags" Target="../tags/tag1011.xml"/><Relationship Id="rId11" Type="http://schemas.openxmlformats.org/officeDocument/2006/relationships/tags" Target="../tags/tag1012.xml"/><Relationship Id="rId12" Type="http://schemas.openxmlformats.org/officeDocument/2006/relationships/tags" Target="../tags/tag1013.xml"/><Relationship Id="rId13" Type="http://schemas.openxmlformats.org/officeDocument/2006/relationships/tags" Target="../tags/tag1014.xml"/><Relationship Id="rId14" Type="http://schemas.openxmlformats.org/officeDocument/2006/relationships/tags" Target="../tags/tag1015.xml"/><Relationship Id="rId15" Type="http://schemas.openxmlformats.org/officeDocument/2006/relationships/tags" Target="../tags/tag1016.xml"/><Relationship Id="rId16" Type="http://schemas.openxmlformats.org/officeDocument/2006/relationships/tags" Target="../tags/tag1017.xml"/><Relationship Id="rId17"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1018.xml"/><Relationship Id="rId2" Type="http://schemas.openxmlformats.org/officeDocument/2006/relationships/tags" Target="../tags/tag1019.xml"/><Relationship Id="rId3" Type="http://schemas.openxmlformats.org/officeDocument/2006/relationships/tags" Target="../tags/tag102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跨国经营与全球化策略</a:t>
            </a:r>
            <a:endParaRPr altLang="en-US" lang="zh-CN"/>
          </a:p>
        </p:txBody>
      </p:sp>
      <p:sp>
        <p:nvSpPr>
          <p:cNvPr id="1048650" name="文本占位符 2"/>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跨国经营的概述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全球化策略的内涵</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跨国经营与全球化策略的关联</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跨国经营的挑战与应对策略</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全球化策略的实施路径</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跨国经营的概述</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标题 2"/>
          <p:cNvSpPr>
            <a:spLocks noGrp="1"/>
          </p:cNvSpPr>
          <p:nvPr>
            <p:ph type="title" idx="44"/>
          </p:nvPr>
        </p:nvSpPr>
        <p:spPr/>
        <p:txBody>
          <a:bodyPr/>
          <a:p>
            <a:r>
              <a:rPr altLang="en-US" lang="zh-CN"/>
              <a:t>跨国经营的定义</a:t>
            </a:r>
            <a:endParaRPr altLang="en-US" lang="zh-CN"/>
          </a:p>
        </p:txBody>
      </p:sp>
      <p:sp>
        <p:nvSpPr>
          <p:cNvPr id="105175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跨国经营是指企业通过在国外设立分公司、子公司或分支机构等方式，从事跨国界的生产经营活动。</a:t>
            </a:r>
            <a:endParaRPr altLang="en-US" dirty="0" sz="1200" lang="zh-CN" spc="150">
              <a:solidFill>
                <a:schemeClr val="tx1">
                  <a:lumMod val="65000"/>
                  <a:lumOff val="35000"/>
                </a:schemeClr>
              </a:solidFill>
              <a:latin typeface="+mn-ea"/>
              <a:sym typeface="+mn-ea"/>
            </a:endParaRPr>
          </a:p>
        </p:txBody>
      </p:sp>
      <p:sp>
        <p:nvSpPr>
          <p:cNvPr id="105175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跨国经营是企业国际化战略的重要组成部分，是企业实现全球化发展的重要手段。</a:t>
            </a:r>
            <a:endParaRPr altLang="en-US" dirty="0" sz="1200" lang="zh-CN" spc="150">
              <a:solidFill>
                <a:schemeClr val="tx1">
                  <a:lumMod val="65000"/>
                  <a:lumOff val="35000"/>
                </a:schemeClr>
              </a:solidFill>
              <a:latin typeface="+mn-ea"/>
              <a:sym typeface="+mn-ea"/>
            </a:endParaRPr>
          </a:p>
        </p:txBody>
      </p:sp>
      <p:sp>
        <p:nvSpPr>
          <p:cNvPr id="105175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跨国经营可以帮助企业拓展国际市场，提高品牌知名度，获取更多的资源和市场份额。</a:t>
            </a:r>
            <a:endParaRPr altLang="en-US" dirty="0" sz="1200" lang="zh-CN" spc="150">
              <a:solidFill>
                <a:schemeClr val="tx1">
                  <a:lumMod val="65000"/>
                  <a:lumOff val="35000"/>
                </a:schemeClr>
              </a:solidFill>
              <a:latin typeface="+mn-ea"/>
              <a:sym typeface="+mn-ea"/>
            </a:endParaRPr>
          </a:p>
        </p:txBody>
      </p:sp>
      <p:sp>
        <p:nvSpPr>
          <p:cNvPr id="105175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跨国经营需要企业具备全球化的视野和战略思维，以及跨文化管理和沟通的能力。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44" name="标题 2"/>
          <p:cNvSpPr>
            <a:spLocks noGrp="1"/>
          </p:cNvSpPr>
          <p:nvPr>
            <p:ph type="title" idx="44"/>
          </p:nvPr>
        </p:nvSpPr>
        <p:spPr/>
        <p:txBody>
          <a:bodyPr/>
          <a:p>
            <a:r>
              <a:rPr altLang="en-US" lang="zh-CN"/>
              <a:t>跨国经营的发展历程</a:t>
            </a:r>
            <a:endParaRPr altLang="en-US" lang="zh-CN"/>
          </a:p>
        </p:txBody>
      </p:sp>
      <p:sp>
        <p:nvSpPr>
          <p:cNvPr id="1052046" name="Rectangle 6"/>
          <p:cNvSpPr/>
          <p:nvPr>
            <p:custDataLst>
              <p:tags r:id="rId1"/>
            </p:custDataLst>
          </p:nvPr>
        </p:nvSpPr>
        <p:spPr>
          <a:xfrm>
            <a:off x="810568" y="1789832"/>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2048" name="Rectangle 6"/>
          <p:cNvSpPr/>
          <p:nvPr>
            <p:custDataLst>
              <p:tags r:id="rId2"/>
            </p:custDataLst>
          </p:nvPr>
        </p:nvSpPr>
        <p:spPr>
          <a:xfrm>
            <a:off x="810568" y="2925278"/>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2050" name="Rectangle 6"/>
          <p:cNvSpPr/>
          <p:nvPr>
            <p:custDataLst>
              <p:tags r:id="rId3"/>
            </p:custDataLst>
          </p:nvPr>
        </p:nvSpPr>
        <p:spPr>
          <a:xfrm>
            <a:off x="810568" y="4061360"/>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2052" name="Rectangle 6"/>
          <p:cNvSpPr/>
          <p:nvPr>
            <p:custDataLst>
              <p:tags r:id="rId4"/>
            </p:custDataLst>
          </p:nvPr>
        </p:nvSpPr>
        <p:spPr>
          <a:xfrm>
            <a:off x="810568" y="5196807"/>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2054" name="矩形: 圆角 26"/>
          <p:cNvSpPr/>
          <p:nvPr>
            <p:custDataLst>
              <p:tags r:id="rId5"/>
            </p:custDataLst>
          </p:nvPr>
        </p:nvSpPr>
        <p:spPr>
          <a:xfrm>
            <a:off x="608400" y="2922735"/>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2056" name="矩形: 圆角 27"/>
          <p:cNvSpPr/>
          <p:nvPr>
            <p:custDataLst>
              <p:tags r:id="rId6"/>
            </p:custDataLst>
          </p:nvPr>
        </p:nvSpPr>
        <p:spPr>
          <a:xfrm>
            <a:off x="608400" y="1787289"/>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2058" name="矩形: 圆角 28"/>
          <p:cNvSpPr/>
          <p:nvPr>
            <p:custDataLst>
              <p:tags r:id="rId7"/>
            </p:custDataLst>
          </p:nvPr>
        </p:nvSpPr>
        <p:spPr>
          <a:xfrm>
            <a:off x="608400" y="5193628"/>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2060" name="矩形: 圆角 29"/>
          <p:cNvSpPr/>
          <p:nvPr>
            <p:custDataLst>
              <p:tags r:id="rId8"/>
            </p:custDataLst>
          </p:nvPr>
        </p:nvSpPr>
        <p:spPr>
          <a:xfrm>
            <a:off x="608400" y="4058181"/>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2062" name="正文"/>
          <p:cNvSpPr txBox="1"/>
          <p:nvPr>
            <p:custDataLst>
              <p:tags r:id="rId9"/>
            </p:custDataLst>
          </p:nvPr>
        </p:nvSpPr>
        <p:spPr>
          <a:xfrm>
            <a:off x="2793467" y="1794282"/>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早期跨国经营：19世纪末至20世纪初，跨国经营主要集中在欧洲和北美的一些发达国家，如英国、法国、德国、美国等。</a:t>
            </a:r>
            <a:endParaRPr altLang="en-US" sz="1400" lang="zh-CN" spc="150">
              <a:solidFill>
                <a:schemeClr val="tx1">
                  <a:lumMod val="65000"/>
                  <a:lumOff val="35000"/>
                </a:schemeClr>
              </a:solidFill>
              <a:latin typeface="+mn-ea"/>
            </a:endParaRPr>
          </a:p>
        </p:txBody>
      </p:sp>
      <p:sp>
        <p:nvSpPr>
          <p:cNvPr id="1052064" name="标题"/>
          <p:cNvSpPr txBox="1"/>
          <p:nvPr>
            <p:custDataLst>
              <p:tags r:id="rId10"/>
            </p:custDataLst>
          </p:nvPr>
        </p:nvSpPr>
        <p:spPr>
          <a:xfrm>
            <a:off x="712027" y="1794282"/>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2066" name="正文"/>
          <p:cNvSpPr txBox="1"/>
          <p:nvPr>
            <p:custDataLst>
              <p:tags r:id="rId11"/>
            </p:custDataLst>
          </p:nvPr>
        </p:nvSpPr>
        <p:spPr>
          <a:xfrm>
            <a:off x="2793467" y="2929728"/>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第二次世界大战后的跨国经营：随着世界经济的恢复和发展，跨国经营逐渐成为一种重要的经济活动。许多大型企业开始在全球范围内拓展业务，建立跨国公司。</a:t>
            </a:r>
            <a:endParaRPr altLang="en-US" sz="1400" lang="zh-CN" spc="150">
              <a:solidFill>
                <a:schemeClr val="tx1">
                  <a:lumMod val="65000"/>
                  <a:lumOff val="35000"/>
                </a:schemeClr>
              </a:solidFill>
              <a:latin typeface="+mn-ea"/>
            </a:endParaRPr>
          </a:p>
        </p:txBody>
      </p:sp>
      <p:sp>
        <p:nvSpPr>
          <p:cNvPr id="1052068" name="标题"/>
          <p:cNvSpPr txBox="1"/>
          <p:nvPr>
            <p:custDataLst>
              <p:tags r:id="rId12"/>
            </p:custDataLst>
          </p:nvPr>
        </p:nvSpPr>
        <p:spPr>
          <a:xfrm>
            <a:off x="712027" y="2929728"/>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2070" name="正文"/>
          <p:cNvSpPr txBox="1"/>
          <p:nvPr>
            <p:custDataLst>
              <p:tags r:id="rId13"/>
            </p:custDataLst>
          </p:nvPr>
        </p:nvSpPr>
        <p:spPr>
          <a:xfrm>
            <a:off x="2793467" y="4065175"/>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全球化时代的跨国经营：20世纪90年代以来，随着全球化的加速发展，跨国经营已经成为企业发展的重要趋势。许多企业通过跨国并购、合资等方式拓展海外市场，实现全球化战略。</a:t>
            </a:r>
            <a:endParaRPr altLang="en-US" sz="1400" lang="zh-CN" spc="150">
              <a:solidFill>
                <a:schemeClr val="tx1">
                  <a:lumMod val="65000"/>
                  <a:lumOff val="35000"/>
                </a:schemeClr>
              </a:solidFill>
              <a:latin typeface="+mn-ea"/>
            </a:endParaRPr>
          </a:p>
        </p:txBody>
      </p:sp>
      <p:sp>
        <p:nvSpPr>
          <p:cNvPr id="1052072" name="标题"/>
          <p:cNvSpPr txBox="1"/>
          <p:nvPr>
            <p:custDataLst>
              <p:tags r:id="rId14"/>
            </p:custDataLst>
          </p:nvPr>
        </p:nvSpPr>
        <p:spPr>
          <a:xfrm>
            <a:off x="712027" y="4065175"/>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2074" name="正文"/>
          <p:cNvSpPr txBox="1"/>
          <p:nvPr>
            <p:custDataLst>
              <p:tags r:id="rId15"/>
            </p:custDataLst>
          </p:nvPr>
        </p:nvSpPr>
        <p:spPr>
          <a:xfrm>
            <a:off x="2793467" y="5200621"/>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跨国经营的新趋势：随着互联网和信息技术的发展，跨国经营的方式和手段也在不断变化。许多企业开始采用数字化、智能化等新的经营方式，提高跨国经营的效率和竞争力。</a:t>
            </a:r>
            <a:endParaRPr altLang="en-US" sz="1400" lang="zh-CN" spc="150">
              <a:solidFill>
                <a:schemeClr val="tx1">
                  <a:lumMod val="65000"/>
                  <a:lumOff val="35000"/>
                </a:schemeClr>
              </a:solidFill>
              <a:latin typeface="+mn-ea"/>
            </a:endParaRPr>
          </a:p>
        </p:txBody>
      </p:sp>
      <p:sp>
        <p:nvSpPr>
          <p:cNvPr id="1052076" name="标题"/>
          <p:cNvSpPr txBox="1"/>
          <p:nvPr>
            <p:custDataLst>
              <p:tags r:id="rId16"/>
            </p:custDataLst>
          </p:nvPr>
        </p:nvSpPr>
        <p:spPr>
          <a:xfrm>
            <a:off x="712027" y="5200621"/>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62" name="标题 2"/>
          <p:cNvSpPr>
            <a:spLocks noGrp="1"/>
          </p:cNvSpPr>
          <p:nvPr>
            <p:ph type="title" idx="44"/>
          </p:nvPr>
        </p:nvSpPr>
        <p:spPr/>
        <p:txBody>
          <a:bodyPr/>
          <a:p>
            <a:r>
              <a:rPr altLang="en-US" lang="zh-CN"/>
              <a:t>跨国经营的优劣势</a:t>
            </a:r>
            <a:endParaRPr altLang="en-US" lang="zh-CN"/>
          </a:p>
        </p:txBody>
      </p:sp>
      <p:sp>
        <p:nvSpPr>
          <p:cNvPr id="1052364" name="圆角矩形 26"/>
          <p:cNvSpPr/>
          <p:nvPr>
            <p:custDataLst>
              <p:tags r:id="rId1"/>
            </p:custDataLst>
          </p:nvPr>
        </p:nvSpPr>
        <p:spPr>
          <a:xfrm>
            <a:off x="1708948" y="1490400"/>
            <a:ext cx="4104508" cy="476016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366" name="圆角矩形 28"/>
          <p:cNvSpPr/>
          <p:nvPr>
            <p:custDataLst>
              <p:tags r:id="rId2"/>
            </p:custDataLst>
          </p:nvPr>
        </p:nvSpPr>
        <p:spPr>
          <a:xfrm>
            <a:off x="1712829" y="1490400"/>
            <a:ext cx="4097020" cy="25294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52368" name="圆角矩形 29"/>
          <p:cNvSpPr/>
          <p:nvPr>
            <p:custDataLst>
              <p:tags r:id="rId3"/>
            </p:custDataLst>
          </p:nvPr>
        </p:nvSpPr>
        <p:spPr>
          <a:xfrm>
            <a:off x="6372420" y="1490400"/>
            <a:ext cx="4104508" cy="476016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370" name="文本框 31"/>
          <p:cNvSpPr txBox="1"/>
          <p:nvPr>
            <p:custDataLst>
              <p:tags r:id="rId4"/>
            </p:custDataLst>
          </p:nvPr>
        </p:nvSpPr>
        <p:spPr>
          <a:xfrm>
            <a:off x="2012300" y="2102279"/>
            <a:ext cx="3498109" cy="3804970"/>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优势：利用全球资源，实现规模经济和范围经济，提高市场竞争力</a:t>
            </a:r>
            <a:endParaRPr altLang="en-US" dirty="0" sz="2400" lang="zh-CN" spc="200">
              <a:solidFill>
                <a:schemeClr val="tx1">
                  <a:lumMod val="85000"/>
                  <a:lumOff val="15000"/>
                </a:schemeClr>
              </a:solidFill>
              <a:latin typeface="+mn-ea"/>
              <a:sym typeface="+mn-ea"/>
            </a:endParaRPr>
          </a:p>
        </p:txBody>
      </p:sp>
      <p:sp>
        <p:nvSpPr>
          <p:cNvPr id="1052372" name="圆角矩形 32"/>
          <p:cNvSpPr/>
          <p:nvPr>
            <p:custDataLst>
              <p:tags r:id="rId5"/>
            </p:custDataLst>
          </p:nvPr>
        </p:nvSpPr>
        <p:spPr>
          <a:xfrm>
            <a:off x="6376948" y="1490400"/>
            <a:ext cx="4097020" cy="25294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52374" name="文本框 34"/>
          <p:cNvSpPr txBox="1"/>
          <p:nvPr>
            <p:custDataLst>
              <p:tags r:id="rId6"/>
            </p:custDataLst>
          </p:nvPr>
        </p:nvSpPr>
        <p:spPr>
          <a:xfrm>
            <a:off x="6677066" y="2101632"/>
            <a:ext cx="3497288" cy="3806732"/>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劣势：面临文化差异、政治风险、汇率波动等挑战，需要适应不同市场环境</a:t>
            </a:r>
            <a:endParaRPr altLang="en-US" dirty="0" sz="24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60" name="标题 1"/>
          <p:cNvSpPr>
            <a:spLocks noGrp="1"/>
          </p:cNvSpPr>
          <p:nvPr>
            <p:ph type="title" idx="2"/>
            <p:custDataLst>
              <p:tags r:id="rId1"/>
            </p:custDataLst>
          </p:nvPr>
        </p:nvSpPr>
        <p:spPr/>
        <p:txBody>
          <a:bodyPr/>
          <a:p>
            <a:r>
              <a:rPr altLang="en-US" lang="zh-CN"/>
              <a:t>全球化策略的内涵</a:t>
            </a:r>
            <a:endParaRPr altLang="en-US" lang="zh-CN"/>
          </a:p>
        </p:txBody>
      </p:sp>
      <p:sp>
        <p:nvSpPr>
          <p:cNvPr id="1052662"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400" name="标题 2"/>
          <p:cNvSpPr>
            <a:spLocks noGrp="1"/>
          </p:cNvSpPr>
          <p:nvPr>
            <p:ph type="title" idx="44"/>
          </p:nvPr>
        </p:nvSpPr>
        <p:spPr/>
        <p:txBody>
          <a:bodyPr/>
          <a:p>
            <a:r>
              <a:rPr altLang="en-US" lang="zh-CN"/>
              <a:t>全球化策略的定义</a:t>
            </a:r>
            <a:endParaRPr altLang="en-US" lang="zh-CN"/>
          </a:p>
        </p:txBody>
      </p:sp>
      <p:sp>
        <p:nvSpPr>
          <p:cNvPr id="105340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340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340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0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1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全球化策略的挑战与机遇</a:t>
            </a:r>
            <a:endParaRPr altLang="en-US" dirty="0" sz="1200" lang="zh-CN" spc="150">
              <a:solidFill>
                <a:srgbClr val="FFFFFF"/>
              </a:solidFill>
              <a:latin typeface="+mn-ea"/>
              <a:sym typeface="+mn-ea"/>
            </a:endParaRPr>
          </a:p>
        </p:txBody>
      </p:sp>
      <p:sp>
        <p:nvSpPr>
          <p:cNvPr id="105341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1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1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全球化策略的制定与实施</a:t>
            </a:r>
            <a:endParaRPr altLang="en-US" dirty="0" sz="1200" lang="zh-CN" spc="150">
              <a:solidFill>
                <a:schemeClr val="tx1">
                  <a:lumMod val="65000"/>
                  <a:lumOff val="35000"/>
                </a:schemeClr>
              </a:solidFill>
              <a:latin typeface="+mn-ea"/>
              <a:sym typeface="+mn-ea"/>
            </a:endParaRPr>
          </a:p>
        </p:txBody>
      </p:sp>
      <p:sp>
        <p:nvSpPr>
          <p:cNvPr id="105341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2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2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全球化策略的内涵</a:t>
            </a:r>
            <a:endParaRPr altLang="en-US" dirty="0" sz="1200" lang="zh-CN" spc="150">
              <a:solidFill>
                <a:srgbClr val="FFFFFF"/>
              </a:solidFill>
              <a:latin typeface="+mn-ea"/>
              <a:sym typeface="+mn-ea"/>
            </a:endParaRPr>
          </a:p>
        </p:txBody>
      </p:sp>
      <p:sp>
        <p:nvSpPr>
          <p:cNvPr id="105342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2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2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全球化策略的概念</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14" name="标题 2"/>
          <p:cNvSpPr>
            <a:spLocks noGrp="1"/>
          </p:cNvSpPr>
          <p:nvPr>
            <p:ph type="title" idx="44"/>
          </p:nvPr>
        </p:nvSpPr>
        <p:spPr/>
        <p:txBody>
          <a:bodyPr/>
          <a:p>
            <a:r>
              <a:rPr altLang="en-US" lang="zh-CN"/>
              <a:t>全球化策略的推动力量</a:t>
            </a:r>
            <a:endParaRPr altLang="en-US" lang="zh-CN"/>
          </a:p>
        </p:txBody>
      </p:sp>
      <p:sp>
        <p:nvSpPr>
          <p:cNvPr id="105371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1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全球化趋势：经济、文化、政治等领域的全球化趋势推动企业采取全球化策略</a:t>
            </a:r>
            <a:endParaRPr altLang="en-US" dirty="0" sz="2000" lang="zh-CN" spc="150">
              <a:solidFill>
                <a:schemeClr val="tx1">
                  <a:lumMod val="75000"/>
                  <a:lumOff val="25000"/>
                </a:schemeClr>
              </a:solidFill>
              <a:latin typeface="+mn-ea"/>
              <a:sym typeface="+mn-ea"/>
            </a:endParaRPr>
          </a:p>
        </p:txBody>
      </p:sp>
      <p:sp>
        <p:nvSpPr>
          <p:cNvPr id="105372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72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2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市场竞争：跨国企业之间的竞争促使企业采取全球化策略，以拓展市场份额和提升竞争力</a:t>
            </a:r>
            <a:endParaRPr altLang="en-US" dirty="0" sz="2000" lang="zh-CN" spc="150">
              <a:solidFill>
                <a:schemeClr val="tx1">
                  <a:lumMod val="75000"/>
                  <a:lumOff val="25000"/>
                </a:schemeClr>
              </a:solidFill>
              <a:latin typeface="+mn-ea"/>
              <a:sym typeface="+mn-ea"/>
            </a:endParaRPr>
          </a:p>
        </p:txBody>
      </p:sp>
      <p:sp>
        <p:nvSpPr>
          <p:cNvPr id="105372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72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3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技术创新：技术创新和互联网的发展为企业全球化策略提供了技术支持和便利条件</a:t>
            </a:r>
            <a:endParaRPr altLang="en-US" dirty="0" sz="2000" lang="zh-CN" spc="150">
              <a:solidFill>
                <a:schemeClr val="tx1">
                  <a:lumMod val="75000"/>
                  <a:lumOff val="25000"/>
                </a:schemeClr>
              </a:solidFill>
              <a:latin typeface="+mn-ea"/>
              <a:sym typeface="+mn-ea"/>
            </a:endParaRPr>
          </a:p>
        </p:txBody>
      </p:sp>
      <p:sp>
        <p:nvSpPr>
          <p:cNvPr id="105373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73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73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政策支持：各国政府对跨国企业的支持和鼓励政策，推动企业采取全球化策略</a:t>
            </a:r>
            <a:endParaRPr altLang="en-US" dirty="0" sz="2000" lang="zh-CN" spc="150">
              <a:solidFill>
                <a:schemeClr val="tx1">
                  <a:lumMod val="75000"/>
                  <a:lumOff val="25000"/>
                </a:schemeClr>
              </a:solidFill>
              <a:latin typeface="+mn-ea"/>
              <a:sym typeface="+mn-ea"/>
            </a:endParaRPr>
          </a:p>
        </p:txBody>
      </p:sp>
      <p:sp>
        <p:nvSpPr>
          <p:cNvPr id="105373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24" name="标题 2"/>
          <p:cNvSpPr>
            <a:spLocks noGrp="1"/>
          </p:cNvSpPr>
          <p:nvPr>
            <p:ph type="title" idx="44"/>
          </p:nvPr>
        </p:nvSpPr>
        <p:spPr/>
        <p:txBody>
          <a:bodyPr/>
          <a:p>
            <a:r>
              <a:rPr altLang="en-US" lang="zh-CN"/>
              <a:t>全球化策略的核心要素</a:t>
            </a:r>
            <a:endParaRPr altLang="en-US" lang="zh-CN"/>
          </a:p>
        </p:txBody>
      </p:sp>
      <p:sp>
        <p:nvSpPr>
          <p:cNvPr id="1054026" name="圆角矩形 3"/>
          <p:cNvSpPr/>
          <p:nvPr>
            <p:custDataLst>
              <p:tags r:id="rId1"/>
            </p:custDataLst>
          </p:nvPr>
        </p:nvSpPr>
        <p:spPr>
          <a:xfrm rot="16200000">
            <a:off x="5702559" y="-2340097"/>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028" name="圆角矩形 4"/>
          <p:cNvSpPr/>
          <p:nvPr>
            <p:custDataLst>
              <p:tags r:id="rId2"/>
            </p:custDataLst>
          </p:nvPr>
        </p:nvSpPr>
        <p:spPr>
          <a:xfrm rot="16200000">
            <a:off x="556454" y="280665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030" name="圆角矩形 5"/>
          <p:cNvSpPr/>
          <p:nvPr>
            <p:custDataLst>
              <p:tags r:id="rId3"/>
            </p:custDataLst>
          </p:nvPr>
        </p:nvSpPr>
        <p:spPr>
          <a:xfrm rot="16200000">
            <a:off x="5702559" y="-3334355"/>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032" name="圆角矩形 6"/>
          <p:cNvSpPr/>
          <p:nvPr>
            <p:custDataLst>
              <p:tags r:id="rId4"/>
            </p:custDataLst>
          </p:nvPr>
        </p:nvSpPr>
        <p:spPr>
          <a:xfrm rot="16200000">
            <a:off x="556454" y="181175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034" name="圆角矩形 11"/>
          <p:cNvSpPr/>
          <p:nvPr>
            <p:custDataLst>
              <p:tags r:id="rId5"/>
            </p:custDataLst>
          </p:nvPr>
        </p:nvSpPr>
        <p:spPr>
          <a:xfrm rot="16200000">
            <a:off x="5702559" y="-35093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036" name="圆角矩形 12"/>
          <p:cNvSpPr/>
          <p:nvPr>
            <p:custDataLst>
              <p:tags r:id="rId6"/>
            </p:custDataLst>
          </p:nvPr>
        </p:nvSpPr>
        <p:spPr>
          <a:xfrm rot="16200000">
            <a:off x="556454" y="479581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038" name="圆角矩形 9"/>
          <p:cNvSpPr/>
          <p:nvPr>
            <p:custDataLst>
              <p:tags r:id="rId7"/>
            </p:custDataLst>
          </p:nvPr>
        </p:nvSpPr>
        <p:spPr>
          <a:xfrm rot="16200000">
            <a:off x="5702559" y="-1345196"/>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040" name="圆角矩形 10"/>
          <p:cNvSpPr/>
          <p:nvPr>
            <p:custDataLst>
              <p:tags r:id="rId8"/>
            </p:custDataLst>
          </p:nvPr>
        </p:nvSpPr>
        <p:spPr>
          <a:xfrm rot="16200000">
            <a:off x="556454" y="380091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042" name="圆角矩形 7"/>
          <p:cNvSpPr/>
          <p:nvPr>
            <p:custDataLst>
              <p:tags r:id="rId9"/>
            </p:custDataLst>
          </p:nvPr>
        </p:nvSpPr>
        <p:spPr>
          <a:xfrm rot="16200000">
            <a:off x="5702559" y="64267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044" name="圆角矩形 8"/>
          <p:cNvSpPr/>
          <p:nvPr>
            <p:custDataLst>
              <p:tags r:id="rId10"/>
            </p:custDataLst>
          </p:nvPr>
        </p:nvSpPr>
        <p:spPr>
          <a:xfrm rot="16200000">
            <a:off x="556454" y="5789426"/>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046" name="文本框 14"/>
          <p:cNvSpPr txBox="1"/>
          <p:nvPr>
            <p:custDataLst>
              <p:tags r:id="rId11"/>
            </p:custDataLst>
          </p:nvPr>
        </p:nvSpPr>
        <p:spPr>
          <a:xfrm>
            <a:off x="1315483" y="5469361"/>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应对全球政治经济风险</a:t>
            </a:r>
            <a:endParaRPr altLang="en-US" dirty="0" sz="2000" lang="zh-CN">
              <a:latin typeface="+mn-ea"/>
              <a:ea typeface="+mn-ea"/>
            </a:endParaRPr>
          </a:p>
        </p:txBody>
      </p:sp>
      <p:sp>
        <p:nvSpPr>
          <p:cNvPr id="1054048" name="文本框 15"/>
          <p:cNvSpPr txBox="1"/>
          <p:nvPr>
            <p:custDataLst>
              <p:tags r:id="rId12"/>
            </p:custDataLst>
          </p:nvPr>
        </p:nvSpPr>
        <p:spPr>
          <a:xfrm>
            <a:off x="1316126" y="3479559"/>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建立全球品牌和营销策略</a:t>
            </a:r>
            <a:endParaRPr altLang="en-US" dirty="0" sz="2000" lang="zh-CN">
              <a:latin typeface="+mn-ea"/>
              <a:ea typeface="+mn-ea"/>
            </a:endParaRPr>
          </a:p>
        </p:txBody>
      </p:sp>
      <p:sp>
        <p:nvSpPr>
          <p:cNvPr id="1054050" name="文本框 16"/>
          <p:cNvSpPr txBox="1"/>
          <p:nvPr>
            <p:custDataLst>
              <p:tags r:id="rId13"/>
            </p:custDataLst>
          </p:nvPr>
        </p:nvSpPr>
        <p:spPr>
          <a:xfrm>
            <a:off x="1315483" y="4475103"/>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优化供应链和资源配置</a:t>
            </a:r>
            <a:endParaRPr altLang="en-US" dirty="0" sz="2000" lang="zh-CN">
              <a:latin typeface="+mn-ea"/>
              <a:ea typeface="+mn-ea"/>
            </a:endParaRPr>
          </a:p>
        </p:txBody>
      </p:sp>
      <p:sp>
        <p:nvSpPr>
          <p:cNvPr id="1054052" name="文本框 17"/>
          <p:cNvSpPr txBox="1"/>
          <p:nvPr>
            <p:custDataLst>
              <p:tags r:id="rId14"/>
            </p:custDataLst>
          </p:nvPr>
        </p:nvSpPr>
        <p:spPr>
          <a:xfrm>
            <a:off x="1316126" y="1490400"/>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全球视野和文化包容性</a:t>
            </a:r>
            <a:endParaRPr altLang="en-US" dirty="0" sz="2000" lang="zh-CN">
              <a:latin typeface="+mn-ea"/>
              <a:ea typeface="+mn-ea"/>
            </a:endParaRPr>
          </a:p>
        </p:txBody>
      </p:sp>
      <p:sp>
        <p:nvSpPr>
          <p:cNvPr id="1054054" name="文本框 18"/>
          <p:cNvSpPr txBox="1"/>
          <p:nvPr>
            <p:custDataLst>
              <p:tags r:id="rId15"/>
            </p:custDataLst>
          </p:nvPr>
        </p:nvSpPr>
        <p:spPr>
          <a:xfrm>
            <a:off x="1315483" y="2485944"/>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标准化和本地化相结合</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40" name="标题 1"/>
          <p:cNvSpPr>
            <a:spLocks noGrp="1"/>
          </p:cNvSpPr>
          <p:nvPr>
            <p:ph type="title" idx="2"/>
            <p:custDataLst>
              <p:tags r:id="rId1"/>
            </p:custDataLst>
          </p:nvPr>
        </p:nvSpPr>
        <p:spPr/>
        <p:txBody>
          <a:bodyPr/>
          <a:p>
            <a:r>
              <a:rPr altLang="en-US" lang="zh-CN"/>
              <a:t>跨国经营与全球化策略的关联</a:t>
            </a:r>
            <a:endParaRPr altLang="en-US" lang="zh-CN"/>
          </a:p>
        </p:txBody>
      </p:sp>
      <p:sp>
        <p:nvSpPr>
          <p:cNvPr id="1054342"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80" name="标题 2"/>
          <p:cNvSpPr>
            <a:spLocks noGrp="1"/>
          </p:cNvSpPr>
          <p:nvPr>
            <p:ph type="title" idx="44"/>
          </p:nvPr>
        </p:nvSpPr>
        <p:spPr/>
        <p:txBody>
          <a:bodyPr/>
          <a:p>
            <a:r>
              <a:rPr altLang="en-US" lang="zh-CN"/>
              <a:t>跨国经营是全球化策略的实践</a:t>
            </a:r>
            <a:endParaRPr altLang="en-US" lang="zh-CN"/>
          </a:p>
        </p:txBody>
      </p:sp>
      <p:sp>
        <p:nvSpPr>
          <p:cNvPr id="105508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8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8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8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9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9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9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9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0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全球化策略是企业跨国经营的指导思想</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51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跨国经营与全球化策略相互促进、共同发展</a:t>
            </a:r>
            <a:endParaRPr dirty="0" sz="2000" err="1">
              <a:solidFill>
                <a:schemeClr val="tx1">
                  <a:lumMod val="75000"/>
                  <a:lumOff val="25000"/>
                </a:schemeClr>
              </a:solidFill>
              <a:latin typeface="+mn-ea"/>
              <a:ea typeface="+mn-ea"/>
              <a:cs typeface="+mn-ea"/>
              <a:sym typeface="+mn-lt"/>
            </a:endParaRPr>
          </a:p>
        </p:txBody>
      </p:sp>
      <p:sp>
        <p:nvSpPr>
          <p:cNvPr id="105510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0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0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510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1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1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1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1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1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跨国经营是企业实现全球化战略的重要途径</a:t>
            </a:r>
            <a:endParaRPr dirty="0" sz="2000" err="1">
              <a:solidFill>
                <a:schemeClr val="tx1">
                  <a:lumMod val="75000"/>
                  <a:lumOff val="25000"/>
                </a:schemeClr>
              </a:solidFill>
              <a:latin typeface="+mn-ea"/>
              <a:ea typeface="+mn-ea"/>
              <a:cs typeface="+mn-ea"/>
              <a:sym typeface="+mn-lt"/>
            </a:endParaRPr>
          </a:p>
        </p:txBody>
      </p:sp>
      <p:sp>
        <p:nvSpPr>
          <p:cNvPr id="10551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跨国经营是全球化策略的具体实施方式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406" name="标题 2"/>
          <p:cNvSpPr>
            <a:spLocks noGrp="1"/>
          </p:cNvSpPr>
          <p:nvPr>
            <p:ph type="title" idx="44"/>
          </p:nvPr>
        </p:nvSpPr>
        <p:spPr/>
        <p:txBody>
          <a:bodyPr/>
          <a:p>
            <a:r>
              <a:rPr altLang="en-US" lang="zh-CN"/>
              <a:t>全球化策略对跨国经营的指导作用</a:t>
            </a:r>
            <a:endParaRPr altLang="en-US" lang="zh-CN"/>
          </a:p>
        </p:txBody>
      </p:sp>
      <p:sp>
        <p:nvSpPr>
          <p:cNvPr id="105540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全球化策略的制定需要考虑跨国经营的实际情况和需求</a:t>
            </a:r>
            <a:endParaRPr altLang="en-US" dirty="0" sz="1200" lang="zh-CN" spc="150">
              <a:solidFill>
                <a:schemeClr val="tx1">
                  <a:lumMod val="85000"/>
                  <a:lumOff val="15000"/>
                </a:schemeClr>
              </a:solidFill>
              <a:latin typeface="+mn-ea"/>
              <a:sym typeface="+mn-ea"/>
            </a:endParaRPr>
          </a:p>
        </p:txBody>
      </p:sp>
      <p:sp>
        <p:nvSpPr>
          <p:cNvPr id="105541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41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41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全球化策略为跨国经营提供指导和支持，帮助企业更好地适应国际市场</a:t>
            </a:r>
            <a:endParaRPr altLang="en-US" dirty="0" sz="1200" lang="zh-CN" spc="150">
              <a:solidFill>
                <a:schemeClr val="tx1">
                  <a:lumMod val="85000"/>
                  <a:lumOff val="15000"/>
                </a:schemeClr>
              </a:solidFill>
              <a:latin typeface="+mn-ea"/>
              <a:sym typeface="+mn-ea"/>
            </a:endParaRPr>
          </a:p>
        </p:txBody>
      </p:sp>
      <p:sp>
        <p:nvSpPr>
          <p:cNvPr id="105541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41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42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全球化策略可以促进跨国经营的协同效应，提高企业的整体竞争力</a:t>
            </a:r>
            <a:endParaRPr altLang="en-US" dirty="0" sz="1200" lang="zh-CN" spc="150">
              <a:solidFill>
                <a:schemeClr val="tx1">
                  <a:lumMod val="85000"/>
                  <a:lumOff val="15000"/>
                </a:schemeClr>
              </a:solidFill>
              <a:latin typeface="+mn-ea"/>
              <a:sym typeface="+mn-ea"/>
            </a:endParaRPr>
          </a:p>
        </p:txBody>
      </p:sp>
      <p:sp>
        <p:nvSpPr>
          <p:cNvPr id="105542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42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42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全球化策略需要不断调整和完善，以适应不断变化的国际市场环境</a:t>
            </a:r>
            <a:endParaRPr altLang="en-US" dirty="0" sz="1200" lang="zh-CN" spc="150">
              <a:solidFill>
                <a:schemeClr val="tx1">
                  <a:lumMod val="85000"/>
                  <a:lumOff val="15000"/>
                </a:schemeClr>
              </a:solidFill>
              <a:latin typeface="+mn-ea"/>
              <a:sym typeface="+mn-ea"/>
            </a:endParaRPr>
          </a:p>
        </p:txBody>
      </p:sp>
      <p:sp>
        <p:nvSpPr>
          <p:cNvPr id="105542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43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16" name="标题 2"/>
          <p:cNvSpPr>
            <a:spLocks noGrp="1"/>
          </p:cNvSpPr>
          <p:nvPr>
            <p:ph type="title" idx="44"/>
          </p:nvPr>
        </p:nvSpPr>
        <p:spPr/>
        <p:txBody>
          <a:bodyPr/>
          <a:p>
            <a:r>
              <a:rPr altLang="en-US" lang="zh-CN"/>
              <a:t>跨国经营与全球化策略的互动关系</a:t>
            </a:r>
            <a:endParaRPr altLang="en-US" lang="zh-CN"/>
          </a:p>
        </p:txBody>
      </p:sp>
      <p:sp>
        <p:nvSpPr>
          <p:cNvPr id="105571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2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2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跨国经营是全球化策略的重要组成部分，推动全球化进程。</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72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2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2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全球化策略为跨国经营提供宏观指导和政策支持，促进企业国际化发展。</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73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3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3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跨国经营与全球化策略相互促进，共同推动企业全球化战略目标的实现。</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573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73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740" name="TextBox 2"/>
          <p:cNvSpPr txBox="1"/>
          <p:nvPr>
            <p:custDataLst>
              <p:tags r:id="rId12"/>
            </p:custDataLst>
          </p:nvPr>
        </p:nvSpPr>
        <p:spPr>
          <a:xfrm>
            <a:off x="9144465" y="3137508"/>
            <a:ext cx="2278952" cy="184023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跨国经营与全球化策略的互动关系，有助于企业在全球范围内优化资源配置，提高市场竞争力。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26" name="标题 1"/>
          <p:cNvSpPr>
            <a:spLocks noGrp="1"/>
          </p:cNvSpPr>
          <p:nvPr>
            <p:ph type="title" idx="2"/>
            <p:custDataLst>
              <p:tags r:id="rId1"/>
            </p:custDataLst>
          </p:nvPr>
        </p:nvSpPr>
        <p:spPr/>
        <p:txBody>
          <a:bodyPr/>
          <a:p>
            <a:r>
              <a:rPr altLang="en-US" lang="zh-CN"/>
              <a:t>跨国经营的挑战与应对策略</a:t>
            </a:r>
            <a:endParaRPr altLang="en-US" lang="zh-CN"/>
          </a:p>
        </p:txBody>
      </p:sp>
      <p:sp>
        <p:nvSpPr>
          <p:cNvPr id="1056028"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66" name="标题 2"/>
          <p:cNvSpPr>
            <a:spLocks noGrp="1"/>
          </p:cNvSpPr>
          <p:nvPr>
            <p:ph type="title" idx="44"/>
          </p:nvPr>
        </p:nvSpPr>
        <p:spPr/>
        <p:txBody>
          <a:bodyPr/>
          <a:p>
            <a:r>
              <a:rPr altLang="en-US" lang="zh-CN"/>
              <a:t>文化差异带来的挑战与应对策略</a:t>
            </a:r>
            <a:endParaRPr altLang="en-US" lang="zh-CN"/>
          </a:p>
        </p:txBody>
      </p:sp>
      <p:sp>
        <p:nvSpPr>
          <p:cNvPr id="105676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677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7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文化差异的定义和影响</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677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677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7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文化差异对跨国经营的挑战</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678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678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应对文化差异的策略</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678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8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678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9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成功案例分析</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76" name="标题 2"/>
          <p:cNvSpPr>
            <a:spLocks noGrp="1"/>
          </p:cNvSpPr>
          <p:nvPr>
            <p:ph type="title" idx="44"/>
          </p:nvPr>
        </p:nvSpPr>
        <p:spPr/>
        <p:txBody>
          <a:bodyPr/>
          <a:p>
            <a:r>
              <a:rPr altLang="en-US" lang="zh-CN"/>
              <a:t>法律法规差异带来的挑战与应对策略</a:t>
            </a:r>
            <a:endParaRPr altLang="en-US" lang="zh-CN"/>
          </a:p>
        </p:txBody>
      </p:sp>
      <p:sp>
        <p:nvSpPr>
          <p:cNvPr id="105707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08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08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08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708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应对策略：了解目标国家的法律法规，遵守当地法律，避免法律纠纷</a:t>
            </a:r>
            <a:endParaRPr altLang="en-US" sz="1400" lang="zh-CN" spc="150">
              <a:solidFill>
                <a:schemeClr val="tx1"/>
              </a:solidFill>
              <a:effectLst/>
              <a:latin typeface="+mn-ea"/>
              <a:sym typeface="+mn-ea"/>
            </a:endParaRPr>
          </a:p>
        </p:txBody>
      </p:sp>
      <p:sp>
        <p:nvSpPr>
          <p:cNvPr id="105708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不同国家的法律法规差异</a:t>
            </a:r>
            <a:endParaRPr altLang="en-US" dirty="0" sz="1400" lang="zh-CN" spc="150">
              <a:solidFill>
                <a:schemeClr val="tx1"/>
              </a:solidFill>
              <a:effectLst/>
              <a:latin typeface="+mn-ea"/>
              <a:sym typeface="+mn-ea"/>
            </a:endParaRPr>
          </a:p>
        </p:txBody>
      </p:sp>
      <p:sp>
        <p:nvSpPr>
          <p:cNvPr id="105709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应对策略：建立专业的法律团队，确保公司合规经营</a:t>
            </a:r>
            <a:endParaRPr altLang="en-US" sz="1400" lang="zh-CN" spc="150">
              <a:solidFill>
                <a:schemeClr val="tx1"/>
              </a:solidFill>
              <a:effectLst/>
              <a:latin typeface="+mn-ea"/>
              <a:sym typeface="+mn-ea"/>
            </a:endParaRPr>
          </a:p>
        </p:txBody>
      </p:sp>
      <p:sp>
        <p:nvSpPr>
          <p:cNvPr id="105709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应对策略：与当地律师或法律顾问合作，及时了解当地法律变化</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378" name="标题 2"/>
          <p:cNvSpPr>
            <a:spLocks noGrp="1"/>
          </p:cNvSpPr>
          <p:nvPr>
            <p:ph type="title" idx="44"/>
          </p:nvPr>
        </p:nvSpPr>
        <p:spPr/>
        <p:txBody>
          <a:bodyPr/>
          <a:p>
            <a:r>
              <a:rPr altLang="en-US" lang="zh-CN"/>
              <a:t>市场环境差异带来的挑战与应对策略</a:t>
            </a:r>
            <a:endParaRPr altLang="en-US" lang="zh-CN"/>
          </a:p>
        </p:txBody>
      </p:sp>
      <p:sp>
        <p:nvSpPr>
          <p:cNvPr id="1057380" name="对角圆角矩形 15"/>
          <p:cNvSpPr/>
          <p:nvPr>
            <p:custDataLst>
              <p:tags r:id="rId1"/>
            </p:custDataLst>
          </p:nvPr>
        </p:nvSpPr>
        <p:spPr>
          <a:xfrm>
            <a:off x="1422016" y="3584093"/>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382" name="对角圆角矩形 16"/>
          <p:cNvSpPr/>
          <p:nvPr>
            <p:custDataLst>
              <p:tags r:id="rId2"/>
            </p:custDataLst>
          </p:nvPr>
        </p:nvSpPr>
        <p:spPr>
          <a:xfrm>
            <a:off x="1422016" y="3456529"/>
            <a:ext cx="505472" cy="48233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384" name="直角三角形 17"/>
          <p:cNvSpPr/>
          <p:nvPr>
            <p:custDataLst>
              <p:tags r:id="rId3"/>
            </p:custDataLst>
          </p:nvPr>
        </p:nvSpPr>
        <p:spPr>
          <a:xfrm>
            <a:off x="1927828" y="3457164"/>
            <a:ext cx="76157" cy="12692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386" name="文本框 27"/>
          <p:cNvSpPr txBox="1"/>
          <p:nvPr>
            <p:custDataLst>
              <p:tags r:id="rId4"/>
            </p:custDataLst>
          </p:nvPr>
        </p:nvSpPr>
        <p:spPr>
          <a:xfrm>
            <a:off x="1960829" y="3593612"/>
            <a:ext cx="8559452" cy="687955"/>
          </a:xfrm>
          <a:prstGeom prst="rect"/>
          <a:noFill/>
        </p:spPr>
        <p:txBody>
          <a:bodyPr anchor="ctr" anchorCtr="0" bIns="107950" rtlCol="0" tIns="0" wrap="square">
            <a:normAutofit/>
          </a:bodyPr>
          <a:p>
            <a:pPr>
              <a:lnSpc>
                <a:spcPct val="150000"/>
              </a:lnSpc>
            </a:pPr>
            <a:r>
              <a:rPr altLang="zh-CN" dirty="0" sz="1100" lang="en-US">
                <a:solidFill>
                  <a:schemeClr val="dk1">
                    <a:lumMod val="80000"/>
                    <a:lumOff val="20000"/>
                  </a:schemeClr>
                </a:solidFill>
                <a:latin typeface="+mn-ea"/>
                <a:sym typeface="+mn-ea"/>
              </a:rPr>
              <a:t>市场竞争差异：了解目标市场的竞争状况，制定有针对性的营销策略，提高市场竞争力。</a:t>
            </a:r>
            <a:endParaRPr altLang="zh-CN" dirty="0" sz="1100" lang="en-US">
              <a:solidFill>
                <a:schemeClr val="dk1">
                  <a:lumMod val="80000"/>
                  <a:lumOff val="20000"/>
                </a:schemeClr>
              </a:solidFill>
              <a:latin typeface="+mn-ea"/>
              <a:sym typeface="+mn-ea"/>
            </a:endParaRPr>
          </a:p>
        </p:txBody>
      </p:sp>
      <p:sp>
        <p:nvSpPr>
          <p:cNvPr id="1057388" name="对角圆角矩形 52"/>
          <p:cNvSpPr/>
          <p:nvPr>
            <p:custDataLst>
              <p:tags r:id="rId5"/>
            </p:custDataLst>
          </p:nvPr>
        </p:nvSpPr>
        <p:spPr>
          <a:xfrm>
            <a:off x="1422016" y="1617964"/>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390" name="对角圆角矩形 53"/>
          <p:cNvSpPr/>
          <p:nvPr>
            <p:custDataLst>
              <p:tags r:id="rId6"/>
            </p:custDataLst>
          </p:nvPr>
        </p:nvSpPr>
        <p:spPr>
          <a:xfrm>
            <a:off x="1422016" y="1490400"/>
            <a:ext cx="505472" cy="48233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392" name="直角三角形 54"/>
          <p:cNvSpPr/>
          <p:nvPr>
            <p:custDataLst>
              <p:tags r:id="rId7"/>
            </p:custDataLst>
          </p:nvPr>
        </p:nvSpPr>
        <p:spPr>
          <a:xfrm>
            <a:off x="1927828" y="1491035"/>
            <a:ext cx="76157" cy="12692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394" name="文本框 56"/>
          <p:cNvSpPr txBox="1"/>
          <p:nvPr>
            <p:custDataLst>
              <p:tags r:id="rId8"/>
            </p:custDataLst>
          </p:nvPr>
        </p:nvSpPr>
        <p:spPr>
          <a:xfrm>
            <a:off x="1960829" y="1621137"/>
            <a:ext cx="8559452" cy="687955"/>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文化差异：了解目标市场的文化背景，尊重当地习俗和价值观，避免文化冲突。</a:t>
            </a:r>
            <a:endParaRPr altLang="en-US" dirty="0" sz="1100" lang="zh-CN">
              <a:solidFill>
                <a:schemeClr val="dk1">
                  <a:lumMod val="80000"/>
                  <a:lumOff val="20000"/>
                </a:schemeClr>
              </a:solidFill>
              <a:latin typeface="+mn-ea"/>
              <a:sym typeface="+mn-ea"/>
            </a:endParaRPr>
          </a:p>
        </p:txBody>
      </p:sp>
      <p:sp>
        <p:nvSpPr>
          <p:cNvPr id="1057396" name="对角圆角矩形 5"/>
          <p:cNvSpPr/>
          <p:nvPr>
            <p:custDataLst>
              <p:tags r:id="rId9"/>
            </p:custDataLst>
          </p:nvPr>
        </p:nvSpPr>
        <p:spPr>
          <a:xfrm>
            <a:off x="1422016" y="2601028"/>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398" name="对角圆角矩形 6"/>
          <p:cNvSpPr/>
          <p:nvPr>
            <p:custDataLst>
              <p:tags r:id="rId10"/>
            </p:custDataLst>
          </p:nvPr>
        </p:nvSpPr>
        <p:spPr>
          <a:xfrm>
            <a:off x="1422016" y="2473464"/>
            <a:ext cx="505472" cy="48233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400" name="直角三角形 7"/>
          <p:cNvSpPr/>
          <p:nvPr>
            <p:custDataLst>
              <p:tags r:id="rId11"/>
            </p:custDataLst>
          </p:nvPr>
        </p:nvSpPr>
        <p:spPr>
          <a:xfrm>
            <a:off x="1927828" y="2474099"/>
            <a:ext cx="76157" cy="12692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402" name="文本框 8"/>
          <p:cNvSpPr txBox="1"/>
          <p:nvPr>
            <p:custDataLst>
              <p:tags r:id="rId12"/>
            </p:custDataLst>
          </p:nvPr>
        </p:nvSpPr>
        <p:spPr>
          <a:xfrm>
            <a:off x="1960829" y="2610548"/>
            <a:ext cx="8559452" cy="687955"/>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法律法规差异：了解目标市场的法律法规，遵守当地法律法规，避免法律风险。</a:t>
            </a:r>
            <a:endParaRPr altLang="en-US" dirty="0" sz="1100" lang="zh-CN">
              <a:solidFill>
                <a:schemeClr val="dk1">
                  <a:lumMod val="80000"/>
                  <a:lumOff val="20000"/>
                </a:schemeClr>
              </a:solidFill>
              <a:latin typeface="+mn-ea"/>
              <a:sym typeface="+mn-ea"/>
            </a:endParaRPr>
          </a:p>
        </p:txBody>
      </p:sp>
      <p:sp>
        <p:nvSpPr>
          <p:cNvPr id="1057404" name="对角圆角矩形 9"/>
          <p:cNvSpPr/>
          <p:nvPr>
            <p:custDataLst>
              <p:tags r:id="rId13"/>
            </p:custDataLst>
          </p:nvPr>
        </p:nvSpPr>
        <p:spPr>
          <a:xfrm>
            <a:off x="1422016" y="4567157"/>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406" name="对角圆角矩形 10"/>
          <p:cNvSpPr/>
          <p:nvPr>
            <p:custDataLst>
              <p:tags r:id="rId14"/>
            </p:custDataLst>
          </p:nvPr>
        </p:nvSpPr>
        <p:spPr>
          <a:xfrm>
            <a:off x="1422016" y="4439593"/>
            <a:ext cx="505472" cy="48233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408" name="直角三角形 11"/>
          <p:cNvSpPr/>
          <p:nvPr>
            <p:custDataLst>
              <p:tags r:id="rId15"/>
            </p:custDataLst>
          </p:nvPr>
        </p:nvSpPr>
        <p:spPr>
          <a:xfrm>
            <a:off x="1927828" y="4440228"/>
            <a:ext cx="76157" cy="12692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410" name="文本框 12"/>
          <p:cNvSpPr txBox="1"/>
          <p:nvPr>
            <p:custDataLst>
              <p:tags r:id="rId16"/>
            </p:custDataLst>
          </p:nvPr>
        </p:nvSpPr>
        <p:spPr>
          <a:xfrm>
            <a:off x="1960829" y="4576677"/>
            <a:ext cx="8559452" cy="687955"/>
          </a:xfrm>
          <a:prstGeom prst="rect"/>
          <a:noFill/>
        </p:spPr>
        <p:txBody>
          <a:bodyPr anchor="ctr" anchorCtr="0" bIns="107950" rtlCol="0" tIns="0" wrap="square">
            <a:normAutofit/>
          </a:bodyPr>
          <a:p>
            <a:pPr>
              <a:lnSpc>
                <a:spcPct val="150000"/>
              </a:lnSpc>
            </a:pPr>
            <a:r>
              <a:rPr altLang="zh-CN" dirty="0" sz="1100" lang="en-US">
                <a:solidFill>
                  <a:schemeClr val="dk1">
                    <a:lumMod val="80000"/>
                    <a:lumOff val="20000"/>
                  </a:schemeClr>
                </a:solidFill>
                <a:latin typeface="+mn-ea"/>
                <a:sym typeface="+mn-ea"/>
              </a:rPr>
              <a:t>货币汇率差异：了解目标市场的货币汇率，采取相应的风险管理措施，降低汇率风险。</a:t>
            </a:r>
            <a:endParaRPr altLang="zh-CN" dirty="0" sz="1100" lang="en-US">
              <a:solidFill>
                <a:schemeClr val="dk1">
                  <a:lumMod val="80000"/>
                  <a:lumOff val="20000"/>
                </a:schemeClr>
              </a:solidFill>
              <a:latin typeface="+mn-ea"/>
              <a:sym typeface="+mn-ea"/>
            </a:endParaRPr>
          </a:p>
        </p:txBody>
      </p:sp>
      <p:sp>
        <p:nvSpPr>
          <p:cNvPr id="1057412" name="对角圆角矩形 14"/>
          <p:cNvSpPr/>
          <p:nvPr>
            <p:custDataLst>
              <p:tags r:id="rId17"/>
            </p:custDataLst>
          </p:nvPr>
        </p:nvSpPr>
        <p:spPr>
          <a:xfrm>
            <a:off x="1422016" y="5550221"/>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414" name="对角圆角矩形 18"/>
          <p:cNvSpPr/>
          <p:nvPr>
            <p:custDataLst>
              <p:tags r:id="rId18"/>
            </p:custDataLst>
          </p:nvPr>
        </p:nvSpPr>
        <p:spPr>
          <a:xfrm>
            <a:off x="1422016" y="5422658"/>
            <a:ext cx="505472" cy="482330"/>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416" name="直角三角形 19"/>
          <p:cNvSpPr/>
          <p:nvPr>
            <p:custDataLst>
              <p:tags r:id="rId19"/>
            </p:custDataLst>
          </p:nvPr>
        </p:nvSpPr>
        <p:spPr>
          <a:xfrm>
            <a:off x="1927828" y="5423293"/>
            <a:ext cx="76157" cy="12692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418" name="文本框 20"/>
          <p:cNvSpPr txBox="1"/>
          <p:nvPr>
            <p:custDataLst>
              <p:tags r:id="rId20"/>
            </p:custDataLst>
          </p:nvPr>
        </p:nvSpPr>
        <p:spPr>
          <a:xfrm>
            <a:off x="1960829" y="5559741"/>
            <a:ext cx="8559452" cy="687955"/>
          </a:xfrm>
          <a:prstGeom prst="rect"/>
          <a:noFill/>
        </p:spPr>
        <p:txBody>
          <a:bodyPr anchor="ctr" anchorCtr="0" bIns="107950" rtlCol="0" tIns="0" wrap="square">
            <a:normAutofit fontScale="71111"/>
          </a:bodyPr>
          <a:p>
            <a:pPr>
              <a:lnSpc>
                <a:spcPct val="150000"/>
              </a:lnSpc>
            </a:pPr>
            <a:r>
              <a:rPr altLang="zh-CN" dirty="0" lang="en-US">
                <a:solidFill>
                  <a:schemeClr val="dk1">
                    <a:lumMod val="80000"/>
                    <a:lumOff val="20000"/>
                  </a:schemeClr>
                </a:solidFill>
                <a:latin typeface="+mn-ea"/>
                <a:sym typeface="+mn-ea"/>
              </a:rPr>
              <a:t>应对策略：针对市场环境差异带来的挑战，采取相应的应对策略，如文化融合、法律合规、市场竞争分析、货币风险管理等。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704" name="标题 1"/>
          <p:cNvSpPr>
            <a:spLocks noGrp="1"/>
          </p:cNvSpPr>
          <p:nvPr>
            <p:ph type="title" idx="2"/>
            <p:custDataLst>
              <p:tags r:id="rId1"/>
            </p:custDataLst>
          </p:nvPr>
        </p:nvSpPr>
        <p:spPr/>
        <p:txBody>
          <a:bodyPr/>
          <a:p>
            <a:r>
              <a:rPr altLang="en-US" lang="zh-CN"/>
              <a:t>全球化策略的实施路径</a:t>
            </a:r>
            <a:endParaRPr altLang="en-US" lang="zh-CN"/>
          </a:p>
        </p:txBody>
      </p:sp>
      <p:sp>
        <p:nvSpPr>
          <p:cNvPr id="1057706"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444" name="标题 2"/>
          <p:cNvSpPr>
            <a:spLocks noGrp="1"/>
          </p:cNvSpPr>
          <p:nvPr>
            <p:ph type="title" idx="44"/>
          </p:nvPr>
        </p:nvSpPr>
        <p:spPr/>
        <p:txBody>
          <a:bodyPr/>
          <a:p>
            <a:r>
              <a:rPr altLang="en-US" lang="zh-CN"/>
              <a:t>制定全球化战略规划</a:t>
            </a:r>
            <a:endParaRPr altLang="en-US" lang="zh-CN"/>
          </a:p>
        </p:txBody>
      </p:sp>
      <p:sp>
        <p:nvSpPr>
          <p:cNvPr id="1058446" name="对角圆角矩形 52"/>
          <p:cNvSpPr/>
          <p:nvPr>
            <p:custDataLst>
              <p:tags r:id="rId1"/>
            </p:custDataLst>
          </p:nvPr>
        </p:nvSpPr>
        <p:spPr>
          <a:xfrm>
            <a:off x="754883" y="1619548"/>
            <a:ext cx="5113102" cy="1245339"/>
          </a:xfrm>
          <a:prstGeom prst="round2DiagRect">
            <a:avLst>
              <a:gd name="adj1" fmla="val 18403"/>
              <a:gd name="adj2" fmla="val 15999"/>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48" name="对角圆角矩形 53"/>
          <p:cNvSpPr/>
          <p:nvPr>
            <p:custDataLst>
              <p:tags r:id="rId2"/>
            </p:custDataLst>
          </p:nvPr>
        </p:nvSpPr>
        <p:spPr>
          <a:xfrm>
            <a:off x="754883" y="1490400"/>
            <a:ext cx="511750" cy="48832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50" name="直角三角形 54"/>
          <p:cNvSpPr/>
          <p:nvPr>
            <p:custDataLst>
              <p:tags r:id="rId3"/>
            </p:custDataLst>
          </p:nvPr>
        </p:nvSpPr>
        <p:spPr>
          <a:xfrm>
            <a:off x="1266977" y="1491043"/>
            <a:ext cx="77103" cy="128505"/>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52" name="文本框 56"/>
          <p:cNvSpPr txBox="1"/>
          <p:nvPr>
            <p:custDataLst>
              <p:tags r:id="rId4"/>
            </p:custDataLst>
          </p:nvPr>
        </p:nvSpPr>
        <p:spPr>
          <a:xfrm>
            <a:off x="1300389" y="1671593"/>
            <a:ext cx="4368048" cy="1129372"/>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明确全球化战略目标：确定企业在全球范围内的市场定位、竞争策略和长期发展目标。</a:t>
            </a:r>
            <a:endParaRPr altLang="en-US" dirty="0" lang="zh-CN">
              <a:solidFill>
                <a:schemeClr val="dk1">
                  <a:lumMod val="80000"/>
                  <a:lumOff val="20000"/>
                </a:schemeClr>
              </a:solidFill>
              <a:latin typeface="+mn-ea"/>
              <a:sym typeface="+mn-ea"/>
            </a:endParaRPr>
          </a:p>
        </p:txBody>
      </p:sp>
      <p:sp>
        <p:nvSpPr>
          <p:cNvPr id="1058454" name="对角圆角矩形 9"/>
          <p:cNvSpPr/>
          <p:nvPr>
            <p:custDataLst>
              <p:tags r:id="rId5"/>
            </p:custDataLst>
          </p:nvPr>
        </p:nvSpPr>
        <p:spPr>
          <a:xfrm>
            <a:off x="6317885" y="1619548"/>
            <a:ext cx="5113102" cy="1245339"/>
          </a:xfrm>
          <a:prstGeom prst="round2DiagRect">
            <a:avLst>
              <a:gd name="adj1" fmla="val 18419"/>
              <a:gd name="adj2" fmla="val 14126"/>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56" name="对角圆角矩形 10"/>
          <p:cNvSpPr/>
          <p:nvPr>
            <p:custDataLst>
              <p:tags r:id="rId6"/>
            </p:custDataLst>
          </p:nvPr>
        </p:nvSpPr>
        <p:spPr>
          <a:xfrm>
            <a:off x="6317885" y="1490400"/>
            <a:ext cx="511750" cy="48832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58" name="直角三角形 11"/>
          <p:cNvSpPr/>
          <p:nvPr>
            <p:custDataLst>
              <p:tags r:id="rId7"/>
            </p:custDataLst>
          </p:nvPr>
        </p:nvSpPr>
        <p:spPr>
          <a:xfrm>
            <a:off x="6829336" y="1491043"/>
            <a:ext cx="77103" cy="128505"/>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60" name="文本框 12"/>
          <p:cNvSpPr txBox="1"/>
          <p:nvPr>
            <p:custDataLst>
              <p:tags r:id="rId8"/>
            </p:custDataLst>
          </p:nvPr>
        </p:nvSpPr>
        <p:spPr>
          <a:xfrm>
            <a:off x="6862748" y="1678018"/>
            <a:ext cx="4368048" cy="1129372"/>
          </a:xfrm>
          <a:prstGeom prst="rect"/>
          <a:noFill/>
        </p:spPr>
        <p:txBody>
          <a:bodyPr anchor="ctr" anchorCtr="0" bIns="107950" rtlCol="0" tIns="0" wrap="square">
            <a:normAutofit fontScale="100000" lnSpcReduction="20000"/>
          </a:bodyPr>
          <a:p>
            <a:pPr>
              <a:lnSpc>
                <a:spcPct val="150000"/>
              </a:lnSpc>
            </a:pPr>
            <a:r>
              <a:rPr altLang="zh-CN" dirty="0" lang="en-US">
                <a:solidFill>
                  <a:schemeClr val="dk1">
                    <a:lumMod val="80000"/>
                    <a:lumOff val="20000"/>
                  </a:schemeClr>
                </a:solidFill>
                <a:latin typeface="+mn-ea"/>
                <a:sym typeface="+mn-ea"/>
              </a:rPr>
              <a:t>建立全球化组织架构：构建适应全球化战略的企业组织架构，包括跨国公司的组织结构、管理流程和决策机制。</a:t>
            </a:r>
            <a:endParaRPr altLang="zh-CN" dirty="0" lang="en-US">
              <a:solidFill>
                <a:schemeClr val="dk1">
                  <a:lumMod val="80000"/>
                  <a:lumOff val="20000"/>
                </a:schemeClr>
              </a:solidFill>
              <a:latin typeface="+mn-ea"/>
              <a:sym typeface="+mn-ea"/>
            </a:endParaRPr>
          </a:p>
        </p:txBody>
      </p:sp>
      <p:sp>
        <p:nvSpPr>
          <p:cNvPr id="1058462" name="对角圆角矩形 5"/>
          <p:cNvSpPr/>
          <p:nvPr>
            <p:custDataLst>
              <p:tags r:id="rId9"/>
            </p:custDataLst>
          </p:nvPr>
        </p:nvSpPr>
        <p:spPr>
          <a:xfrm>
            <a:off x="754883" y="3311965"/>
            <a:ext cx="5113102" cy="1245339"/>
          </a:xfrm>
          <a:prstGeom prst="round2DiagRect">
            <a:avLst>
              <a:gd name="adj1" fmla="val 15411"/>
              <a:gd name="adj2" fmla="val 15070"/>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64" name="对角圆角矩形 6"/>
          <p:cNvSpPr/>
          <p:nvPr>
            <p:custDataLst>
              <p:tags r:id="rId10"/>
            </p:custDataLst>
          </p:nvPr>
        </p:nvSpPr>
        <p:spPr>
          <a:xfrm>
            <a:off x="754883" y="3182817"/>
            <a:ext cx="511750" cy="48832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66" name="直角三角形 7"/>
          <p:cNvSpPr/>
          <p:nvPr>
            <p:custDataLst>
              <p:tags r:id="rId11"/>
            </p:custDataLst>
          </p:nvPr>
        </p:nvSpPr>
        <p:spPr>
          <a:xfrm>
            <a:off x="1266977" y="3183459"/>
            <a:ext cx="77103" cy="128505"/>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68" name="文本框 8"/>
          <p:cNvSpPr txBox="1"/>
          <p:nvPr>
            <p:custDataLst>
              <p:tags r:id="rId12"/>
            </p:custDataLst>
          </p:nvPr>
        </p:nvSpPr>
        <p:spPr>
          <a:xfrm>
            <a:off x="1300389" y="3370435"/>
            <a:ext cx="4368048" cy="1129372"/>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深入了解目标市场：对目标市场进行调研，了解市场需求、竞争态势、法律法规和文化差异。</a:t>
            </a:r>
            <a:endParaRPr altLang="en-US" dirty="0" lang="zh-CN">
              <a:solidFill>
                <a:schemeClr val="dk1">
                  <a:lumMod val="80000"/>
                  <a:lumOff val="20000"/>
                </a:schemeClr>
              </a:solidFill>
              <a:latin typeface="+mn-ea"/>
              <a:sym typeface="+mn-ea"/>
            </a:endParaRPr>
          </a:p>
        </p:txBody>
      </p:sp>
      <p:sp>
        <p:nvSpPr>
          <p:cNvPr id="1058470" name="对角圆角矩形 14"/>
          <p:cNvSpPr/>
          <p:nvPr>
            <p:custDataLst>
              <p:tags r:id="rId13"/>
            </p:custDataLst>
          </p:nvPr>
        </p:nvSpPr>
        <p:spPr>
          <a:xfrm>
            <a:off x="6317885" y="3311965"/>
            <a:ext cx="5113102" cy="1245339"/>
          </a:xfrm>
          <a:prstGeom prst="round2DiagRect">
            <a:avLst>
              <a:gd name="adj1" fmla="val 14446"/>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72" name="对角圆角矩形 18"/>
          <p:cNvSpPr/>
          <p:nvPr>
            <p:custDataLst>
              <p:tags r:id="rId14"/>
            </p:custDataLst>
          </p:nvPr>
        </p:nvSpPr>
        <p:spPr>
          <a:xfrm>
            <a:off x="6317885" y="3182817"/>
            <a:ext cx="511750" cy="488321"/>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74" name="直角三角形 19"/>
          <p:cNvSpPr/>
          <p:nvPr>
            <p:custDataLst>
              <p:tags r:id="rId15"/>
            </p:custDataLst>
          </p:nvPr>
        </p:nvSpPr>
        <p:spPr>
          <a:xfrm>
            <a:off x="6829336" y="3183459"/>
            <a:ext cx="77103" cy="128505"/>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76" name="文本框 20"/>
          <p:cNvSpPr txBox="1"/>
          <p:nvPr>
            <p:custDataLst>
              <p:tags r:id="rId16"/>
            </p:custDataLst>
          </p:nvPr>
        </p:nvSpPr>
        <p:spPr>
          <a:xfrm>
            <a:off x="6862748" y="3370435"/>
            <a:ext cx="4368048" cy="1129372"/>
          </a:xfrm>
          <a:prstGeom prst="rect"/>
          <a:noFill/>
        </p:spPr>
        <p:txBody>
          <a:bodyPr anchor="ctr" anchorCtr="0" bIns="107950" rtlCol="0" tIns="0" wrap="square">
            <a:normAutofit fontScale="100000" lnSpcReduction="20000"/>
          </a:bodyPr>
          <a:p>
            <a:pPr>
              <a:lnSpc>
                <a:spcPct val="150000"/>
              </a:lnSpc>
            </a:pPr>
            <a:r>
              <a:rPr altLang="zh-CN" dirty="0" lang="en-US">
                <a:solidFill>
                  <a:schemeClr val="dk1">
                    <a:lumMod val="80000"/>
                    <a:lumOff val="20000"/>
                  </a:schemeClr>
                </a:solidFill>
                <a:latin typeface="+mn-ea"/>
                <a:sym typeface="+mn-ea"/>
              </a:rPr>
              <a:t>培养全球化人才：加强跨文化培训，提高员工跨文化交流和合作的能力，建立全球化的人才队伍。</a:t>
            </a:r>
            <a:endParaRPr altLang="zh-CN" dirty="0" lang="en-US">
              <a:solidFill>
                <a:schemeClr val="dk1">
                  <a:lumMod val="80000"/>
                  <a:lumOff val="20000"/>
                </a:schemeClr>
              </a:solidFill>
              <a:latin typeface="+mn-ea"/>
              <a:sym typeface="+mn-ea"/>
            </a:endParaRPr>
          </a:p>
        </p:txBody>
      </p:sp>
      <p:sp>
        <p:nvSpPr>
          <p:cNvPr id="1058478" name="对角圆角矩形 15"/>
          <p:cNvSpPr/>
          <p:nvPr>
            <p:custDataLst>
              <p:tags r:id="rId17"/>
            </p:custDataLst>
          </p:nvPr>
        </p:nvSpPr>
        <p:spPr>
          <a:xfrm>
            <a:off x="754883" y="5004382"/>
            <a:ext cx="5113102" cy="1245339"/>
          </a:xfrm>
          <a:prstGeom prst="round2DiagRect">
            <a:avLst>
              <a:gd name="adj1" fmla="val 16339"/>
              <a:gd name="adj2" fmla="val 1703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80" name="对角圆角矩形 16"/>
          <p:cNvSpPr/>
          <p:nvPr>
            <p:custDataLst>
              <p:tags r:id="rId18"/>
            </p:custDataLst>
          </p:nvPr>
        </p:nvSpPr>
        <p:spPr>
          <a:xfrm>
            <a:off x="754883" y="4874591"/>
            <a:ext cx="511750" cy="48832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82" name="直角三角形 17"/>
          <p:cNvSpPr/>
          <p:nvPr>
            <p:custDataLst>
              <p:tags r:id="rId19"/>
            </p:custDataLst>
          </p:nvPr>
        </p:nvSpPr>
        <p:spPr>
          <a:xfrm>
            <a:off x="1266977" y="4870736"/>
            <a:ext cx="77103" cy="128505"/>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84" name="文本框 27"/>
          <p:cNvSpPr txBox="1"/>
          <p:nvPr>
            <p:custDataLst>
              <p:tags r:id="rId20"/>
            </p:custDataLst>
          </p:nvPr>
        </p:nvSpPr>
        <p:spPr>
          <a:xfrm>
            <a:off x="1300389" y="5062852"/>
            <a:ext cx="4368048" cy="1129372"/>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制定全球化营销策略：根据目标市场的特点，制定相应的产品定价、促销、分销和品牌策略。</a:t>
            </a:r>
            <a:endParaRPr altLang="zh-CN" dirty="0" lang="en-US">
              <a:solidFill>
                <a:schemeClr val="dk1">
                  <a:lumMod val="80000"/>
                  <a:lumOff val="20000"/>
                </a:schemeClr>
              </a:solidFill>
              <a:latin typeface="+mn-ea"/>
              <a:sym typeface="+mn-ea"/>
            </a:endParaRPr>
          </a:p>
        </p:txBody>
      </p:sp>
      <p:sp>
        <p:nvSpPr>
          <p:cNvPr id="1058486" name="对角圆角矩形 22"/>
          <p:cNvSpPr/>
          <p:nvPr>
            <p:custDataLst>
              <p:tags r:id="rId21"/>
            </p:custDataLst>
          </p:nvPr>
        </p:nvSpPr>
        <p:spPr>
          <a:xfrm>
            <a:off x="6317885" y="5004382"/>
            <a:ext cx="5113102" cy="1245339"/>
          </a:xfrm>
          <a:prstGeom prst="round2DiagRect">
            <a:avLst>
              <a:gd name="adj1" fmla="val 13517"/>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58488" name="对角圆角矩形 23"/>
          <p:cNvSpPr/>
          <p:nvPr>
            <p:custDataLst>
              <p:tags r:id="rId22"/>
            </p:custDataLst>
          </p:nvPr>
        </p:nvSpPr>
        <p:spPr>
          <a:xfrm>
            <a:off x="6317885" y="4874591"/>
            <a:ext cx="511750" cy="488321"/>
          </a:xfrm>
          <a:prstGeom prst="round2DiagRect">
            <a:avLst>
              <a:gd name="adj1" fmla="val 26654"/>
              <a:gd name="adj2" fmla="val 0"/>
            </a:avLst>
          </a:prstGeom>
          <a:solidFill>
            <a:schemeClr val="accent6"/>
          </a:solidFill>
          <a:ln>
            <a:noFill/>
          </a:ln>
          <a:effectLst>
            <a:outerShdw algn="tl" blurRad="165100" dir="2700000" dist="25400" rotWithShape="0" sx="102000" sy="102000">
              <a:schemeClr val="accent6">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90" name="直角三角形 24"/>
          <p:cNvSpPr/>
          <p:nvPr>
            <p:custDataLst>
              <p:tags r:id="rId23"/>
            </p:custDataLst>
          </p:nvPr>
        </p:nvSpPr>
        <p:spPr>
          <a:xfrm>
            <a:off x="6829336" y="4870736"/>
            <a:ext cx="77103" cy="128505"/>
          </a:xfrm>
          <a:prstGeom prst="rtTriangle"/>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8492" name="文本框 25"/>
          <p:cNvSpPr txBox="1"/>
          <p:nvPr>
            <p:custDataLst>
              <p:tags r:id="rId24"/>
            </p:custDataLst>
          </p:nvPr>
        </p:nvSpPr>
        <p:spPr>
          <a:xfrm>
            <a:off x="6862748" y="5062852"/>
            <a:ext cx="4368048" cy="1129372"/>
          </a:xfrm>
          <a:prstGeom prst="rect"/>
          <a:noFill/>
        </p:spPr>
        <p:txBody>
          <a:bodyPr anchor="ctr" anchorCtr="0" bIns="107950" rtlCol="0" tIns="0" wrap="square">
            <a:normAutofit fontScale="100000" lnSpcReduction="20000"/>
          </a:bodyPr>
          <a:p>
            <a:pPr>
              <a:lnSpc>
                <a:spcPct val="150000"/>
              </a:lnSpc>
            </a:pPr>
            <a:r>
              <a:rPr altLang="zh-CN" dirty="0" lang="en-US">
                <a:solidFill>
                  <a:schemeClr val="dk1">
                    <a:lumMod val="80000"/>
                    <a:lumOff val="20000"/>
                  </a:schemeClr>
                </a:solidFill>
                <a:latin typeface="+mn-ea"/>
                <a:sym typeface="+mn-ea"/>
              </a:rPr>
              <a:t>建立良好的国际合作关系：积极寻求与当地企业、政府和相关机构的合作，建立互信互利的合作关系。</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778" name="标题 2"/>
          <p:cNvSpPr>
            <a:spLocks noGrp="1"/>
          </p:cNvSpPr>
          <p:nvPr>
            <p:ph type="title" idx="44"/>
          </p:nvPr>
        </p:nvSpPr>
        <p:spPr/>
        <p:txBody>
          <a:bodyPr/>
          <a:p>
            <a:r>
              <a:rPr altLang="en-US" lang="zh-CN"/>
              <a:t>建立全球化的组织架构</a:t>
            </a:r>
            <a:endParaRPr altLang="en-US" lang="zh-CN"/>
          </a:p>
        </p:txBody>
      </p:sp>
      <p:sp>
        <p:nvSpPr>
          <p:cNvPr id="105878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全球化组织架构的必要性</a:t>
            </a:r>
            <a:endParaRPr altLang="en-US" dirty="0" sz="1200" lang="zh-CN" spc="150">
              <a:solidFill>
                <a:schemeClr val="tx1">
                  <a:lumMod val="65000"/>
                  <a:lumOff val="35000"/>
                </a:schemeClr>
              </a:solidFill>
              <a:latin typeface="+mn-ea"/>
              <a:sym typeface="+mn-ea"/>
            </a:endParaRPr>
          </a:p>
        </p:txBody>
      </p:sp>
      <p:sp>
        <p:nvSpPr>
          <p:cNvPr id="105878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全球化组织架构的构建方式</a:t>
            </a:r>
            <a:endParaRPr altLang="en-US" dirty="0" sz="1200" lang="zh-CN" spc="150">
              <a:solidFill>
                <a:schemeClr val="tx1">
                  <a:lumMod val="65000"/>
                  <a:lumOff val="35000"/>
                </a:schemeClr>
              </a:solidFill>
              <a:latin typeface="+mn-ea"/>
              <a:sym typeface="+mn-ea"/>
            </a:endParaRPr>
          </a:p>
        </p:txBody>
      </p:sp>
      <p:sp>
        <p:nvSpPr>
          <p:cNvPr id="105878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全球化组织架构的运作机制</a:t>
            </a:r>
            <a:endParaRPr altLang="en-US" dirty="0" sz="1200" lang="zh-CN" spc="150">
              <a:solidFill>
                <a:schemeClr val="tx1">
                  <a:lumMod val="65000"/>
                  <a:lumOff val="35000"/>
                </a:schemeClr>
              </a:solidFill>
              <a:latin typeface="+mn-ea"/>
              <a:sym typeface="+mn-ea"/>
            </a:endParaRPr>
          </a:p>
        </p:txBody>
      </p:sp>
      <p:sp>
        <p:nvSpPr>
          <p:cNvPr id="105878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全球化组织架构的挑战与应对策略</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072" name="标题 2"/>
          <p:cNvSpPr>
            <a:spLocks noGrp="1"/>
          </p:cNvSpPr>
          <p:nvPr>
            <p:ph type="title" idx="44"/>
          </p:nvPr>
        </p:nvSpPr>
        <p:spPr/>
        <p:txBody>
          <a:bodyPr/>
          <a:p>
            <a:r>
              <a:rPr altLang="en-US" lang="zh-CN"/>
              <a:t>培养全球化的管理人才</a:t>
            </a:r>
            <a:endParaRPr altLang="en-US" lang="zh-CN"/>
          </a:p>
        </p:txBody>
      </p:sp>
      <p:sp>
        <p:nvSpPr>
          <p:cNvPr id="105907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907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907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08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08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培养具有跨文化领导力的管理者</a:t>
            </a:r>
            <a:endParaRPr altLang="en-US" dirty="0" sz="1200" lang="zh-CN" spc="150">
              <a:solidFill>
                <a:srgbClr val="FFFFFF"/>
              </a:solidFill>
              <a:latin typeface="+mn-ea"/>
              <a:sym typeface="+mn-ea"/>
            </a:endParaRPr>
          </a:p>
        </p:txBody>
      </p:sp>
      <p:sp>
        <p:nvSpPr>
          <p:cNvPr id="105908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08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08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建立全球化的激励机制，吸引和留住人才</a:t>
            </a:r>
            <a:endParaRPr altLang="en-US" dirty="0" sz="1200" lang="zh-CN" spc="150">
              <a:solidFill>
                <a:schemeClr val="tx1">
                  <a:lumMod val="65000"/>
                  <a:lumOff val="35000"/>
                </a:schemeClr>
              </a:solidFill>
              <a:latin typeface="+mn-ea"/>
              <a:sym typeface="+mn-ea"/>
            </a:endParaRPr>
          </a:p>
        </p:txBody>
      </p:sp>
      <p:sp>
        <p:nvSpPr>
          <p:cNvPr id="105909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09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09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提供跨文化培训，提高沟通能力</a:t>
            </a:r>
            <a:endParaRPr altLang="en-US" dirty="0" sz="1200" lang="zh-CN" spc="150">
              <a:solidFill>
                <a:srgbClr val="FFFFFF"/>
              </a:solidFill>
              <a:latin typeface="+mn-ea"/>
              <a:sym typeface="+mn-ea"/>
            </a:endParaRPr>
          </a:p>
        </p:txBody>
      </p:sp>
      <p:sp>
        <p:nvSpPr>
          <p:cNvPr id="105909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09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10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招聘具有全球化视野的人才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386" name="标题 2"/>
          <p:cNvSpPr>
            <a:spLocks noGrp="1"/>
          </p:cNvSpPr>
          <p:nvPr>
            <p:ph type="title" idx="44"/>
          </p:nvPr>
        </p:nvSpPr>
        <p:spPr/>
        <p:txBody>
          <a:bodyPr/>
          <a:p>
            <a:r>
              <a:rPr altLang="en-US" lang="zh-CN"/>
              <a:t>构建全球化的营销网络</a:t>
            </a:r>
            <a:endParaRPr altLang="en-US" lang="zh-CN"/>
          </a:p>
        </p:txBody>
      </p:sp>
      <p:sp>
        <p:nvSpPr>
          <p:cNvPr id="105938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39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39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39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39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39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40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40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40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40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40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41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41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41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41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41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42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42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42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建立多渠道的营销网络</a:t>
            </a:r>
            <a:endParaRPr altLang="en-US" dirty="0" sz="1200" lang="zh-CN" spc="150">
              <a:solidFill>
                <a:schemeClr val="tx1">
                  <a:lumMod val="65000"/>
                  <a:lumOff val="35000"/>
                </a:schemeClr>
              </a:solidFill>
              <a:latin typeface="+mn-ea"/>
              <a:sym typeface="+mn-ea"/>
            </a:endParaRPr>
          </a:p>
        </p:txBody>
      </p:sp>
      <p:sp>
        <p:nvSpPr>
          <p:cNvPr id="105942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充分利用互联网和社交媒体等新兴渠道拓展市场</a:t>
            </a:r>
            <a:endParaRPr altLang="en-US" dirty="0" sz="1200" lang="zh-CN" spc="150">
              <a:solidFill>
                <a:schemeClr val="tx1">
                  <a:lumMod val="65000"/>
                  <a:lumOff val="35000"/>
                </a:schemeClr>
              </a:solidFill>
              <a:latin typeface="+mn-ea"/>
              <a:sym typeface="+mn-ea"/>
            </a:endParaRPr>
          </a:p>
        </p:txBody>
      </p:sp>
      <p:sp>
        <p:nvSpPr>
          <p:cNvPr id="105942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加强与当地市场的合作与交流</a:t>
            </a:r>
            <a:endParaRPr altLang="en-US" dirty="0" sz="1200" lang="zh-CN" spc="150">
              <a:solidFill>
                <a:schemeClr val="tx1">
                  <a:lumMod val="65000"/>
                  <a:lumOff val="35000"/>
                </a:schemeClr>
              </a:solidFill>
              <a:latin typeface="+mn-ea"/>
              <a:sym typeface="+mn-ea"/>
            </a:endParaRPr>
          </a:p>
        </p:txBody>
      </p:sp>
      <p:sp>
        <p:nvSpPr>
          <p:cNvPr id="105943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制定统一的营销策略和品牌形象</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9716" name="标题 1"/>
          <p:cNvSpPr>
            <a:spLocks noGrp="1"/>
          </p:cNvSpPr>
          <p:nvPr>
            <p:ph type="title" idx="2"/>
            <p:custDataLst>
              <p:tags r:id="rId1"/>
            </p:custDataLst>
          </p:nvPr>
        </p:nvSpPr>
        <p:spPr/>
        <p:txBody>
          <a:bodyPr/>
          <a:p>
            <a:r>
              <a:rPr altLang="en-US" lang="zh-CN"/>
              <a:t>跨国经营与全球化策略的未来展望</a:t>
            </a:r>
            <a:endParaRPr altLang="en-US" lang="zh-CN"/>
          </a:p>
        </p:txBody>
      </p:sp>
      <p:sp>
        <p:nvSpPr>
          <p:cNvPr id="1059718" name="文本占位符 2"/>
          <p:cNvSpPr>
            <a:spLocks noGrp="1"/>
          </p:cNvSpPr>
          <p:nvPr>
            <p:ph type="body" idx="1"/>
            <p:custDataLst>
              <p:tags r:id="rId2"/>
            </p:custDataLst>
          </p:nvPr>
        </p:nvSpPr>
        <p:spPr/>
        <p:txBody>
          <a:bodyPr/>
          <a:p>
            <a:r>
              <a:rPr altLang="en-US" lang="zh-CN"/>
              <a:t>Part Seven</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60456" name="标题 2"/>
          <p:cNvSpPr>
            <a:spLocks noGrp="1"/>
          </p:cNvSpPr>
          <p:nvPr>
            <p:ph type="title" idx="44"/>
          </p:nvPr>
        </p:nvSpPr>
        <p:spPr/>
        <p:txBody>
          <a:bodyPr/>
          <a:p>
            <a:r>
              <a:rPr altLang="en-US" lang="zh-CN"/>
              <a:t>跨国经营的趋势预测</a:t>
            </a:r>
            <a:endParaRPr altLang="en-US" lang="zh-CN"/>
          </a:p>
        </p:txBody>
      </p:sp>
      <p:sp>
        <p:nvSpPr>
          <p:cNvPr id="1060458" name="圆角矩形 30"/>
          <p:cNvSpPr/>
          <p:nvPr>
            <p:custDataLst>
              <p:tags r:id="rId1"/>
            </p:custDataLst>
          </p:nvPr>
        </p:nvSpPr>
        <p:spPr>
          <a:xfrm>
            <a:off x="3068372" y="1490400"/>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60460" name="圆角矩形 65"/>
          <p:cNvSpPr/>
          <p:nvPr>
            <p:custDataLst>
              <p:tags r:id="rId2"/>
            </p:custDataLst>
          </p:nvPr>
        </p:nvSpPr>
        <p:spPr>
          <a:xfrm>
            <a:off x="3068372" y="2456735"/>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60462" name="圆角矩形 72"/>
          <p:cNvSpPr/>
          <p:nvPr>
            <p:custDataLst>
              <p:tags r:id="rId3"/>
            </p:custDataLst>
          </p:nvPr>
        </p:nvSpPr>
        <p:spPr>
          <a:xfrm>
            <a:off x="3068372" y="3423070"/>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60464" name="圆角矩形 78"/>
          <p:cNvSpPr/>
          <p:nvPr>
            <p:custDataLst>
              <p:tags r:id="rId4"/>
            </p:custDataLst>
          </p:nvPr>
        </p:nvSpPr>
        <p:spPr>
          <a:xfrm>
            <a:off x="3068372" y="4389405"/>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60466" name="圆角矩形 84"/>
          <p:cNvSpPr/>
          <p:nvPr>
            <p:custDataLst>
              <p:tags r:id="rId5"/>
            </p:custDataLst>
          </p:nvPr>
        </p:nvSpPr>
        <p:spPr>
          <a:xfrm>
            <a:off x="3068372" y="5355740"/>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60468" name="圆角矩形 35"/>
          <p:cNvSpPr/>
          <p:nvPr>
            <p:custDataLst>
              <p:tags r:id="rId6"/>
            </p:custDataLst>
          </p:nvPr>
        </p:nvSpPr>
        <p:spPr>
          <a:xfrm>
            <a:off x="2749481" y="1658905"/>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60470" name="圆角矩形 35"/>
          <p:cNvSpPr/>
          <p:nvPr>
            <p:custDataLst>
              <p:tags r:id="rId7"/>
            </p:custDataLst>
          </p:nvPr>
        </p:nvSpPr>
        <p:spPr>
          <a:xfrm>
            <a:off x="2749481" y="5524245"/>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60472" name="圆角矩形 35"/>
          <p:cNvSpPr/>
          <p:nvPr>
            <p:custDataLst>
              <p:tags r:id="rId8"/>
            </p:custDataLst>
          </p:nvPr>
        </p:nvSpPr>
        <p:spPr>
          <a:xfrm>
            <a:off x="2749481" y="4557910"/>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60474" name="圆角矩形 35"/>
          <p:cNvSpPr/>
          <p:nvPr>
            <p:custDataLst>
              <p:tags r:id="rId9"/>
            </p:custDataLst>
          </p:nvPr>
        </p:nvSpPr>
        <p:spPr>
          <a:xfrm>
            <a:off x="2749481" y="3591575"/>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60476" name="圆角矩形 35"/>
          <p:cNvSpPr/>
          <p:nvPr>
            <p:custDataLst>
              <p:tags r:id="rId10"/>
            </p:custDataLst>
          </p:nvPr>
        </p:nvSpPr>
        <p:spPr>
          <a:xfrm>
            <a:off x="2749481" y="2625240"/>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60478" name="文本框 4"/>
          <p:cNvSpPr txBox="1"/>
          <p:nvPr>
            <p:custDataLst>
              <p:tags r:id="rId11"/>
            </p:custDataLst>
          </p:nvPr>
        </p:nvSpPr>
        <p:spPr>
          <a:xfrm>
            <a:off x="4485260" y="2501428"/>
            <a:ext cx="4747121" cy="804474"/>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本地化战略：更加注重在目标市场的本土化运营，以适应当地市场需求和文化</a:t>
            </a:r>
            <a:endParaRPr altLang="en-US" dirty="0" sz="1400" lang="zh-CN">
              <a:solidFill>
                <a:schemeClr val="tx1">
                  <a:lumMod val="65000"/>
                  <a:lumOff val="35000"/>
                </a:schemeClr>
              </a:solidFill>
              <a:effectLst/>
              <a:latin typeface="+mn-ea"/>
              <a:cs typeface="mn-cs"/>
              <a:sym typeface="+mn-ea"/>
            </a:endParaRPr>
          </a:p>
        </p:txBody>
      </p:sp>
      <p:sp>
        <p:nvSpPr>
          <p:cNvPr id="1060480" name="文本框 5"/>
          <p:cNvSpPr txBox="1"/>
          <p:nvPr>
            <p:custDataLst>
              <p:tags r:id="rId12"/>
            </p:custDataLst>
          </p:nvPr>
        </p:nvSpPr>
        <p:spPr>
          <a:xfrm>
            <a:off x="4485260" y="3467763"/>
            <a:ext cx="4747121" cy="804474"/>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供应链优化：通过优化供应链管理，降低成本并提高响应速度</a:t>
            </a:r>
            <a:endParaRPr altLang="en-US" dirty="0" sz="1400" lang="zh-CN">
              <a:solidFill>
                <a:schemeClr val="tx1">
                  <a:lumMod val="65000"/>
                  <a:lumOff val="35000"/>
                </a:schemeClr>
              </a:solidFill>
              <a:effectLst/>
              <a:latin typeface="+mn-ea"/>
              <a:cs typeface="mn-cs"/>
              <a:sym typeface="+mn-ea"/>
            </a:endParaRPr>
          </a:p>
        </p:txBody>
      </p:sp>
      <p:sp>
        <p:nvSpPr>
          <p:cNvPr id="1060482" name="文本框 10"/>
          <p:cNvSpPr txBox="1"/>
          <p:nvPr>
            <p:custDataLst>
              <p:tags r:id="rId13"/>
            </p:custDataLst>
          </p:nvPr>
        </p:nvSpPr>
        <p:spPr>
          <a:xfrm>
            <a:off x="4485260" y="4434098"/>
            <a:ext cx="4747121" cy="804474"/>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绿色环保：将环保理念融入跨国经营，推动可持续发展</a:t>
            </a:r>
            <a:endParaRPr altLang="en-US" dirty="0" sz="1400" lang="zh-CN">
              <a:solidFill>
                <a:schemeClr val="tx1">
                  <a:lumMod val="65000"/>
                  <a:lumOff val="35000"/>
                </a:schemeClr>
              </a:solidFill>
              <a:effectLst/>
              <a:latin typeface="+mn-ea"/>
              <a:cs typeface="mn-cs"/>
              <a:sym typeface="+mn-ea"/>
            </a:endParaRPr>
          </a:p>
        </p:txBody>
      </p:sp>
      <p:sp>
        <p:nvSpPr>
          <p:cNvPr id="1060484" name="文本框 11"/>
          <p:cNvSpPr txBox="1"/>
          <p:nvPr>
            <p:custDataLst>
              <p:tags r:id="rId14"/>
            </p:custDataLst>
          </p:nvPr>
        </p:nvSpPr>
        <p:spPr>
          <a:xfrm>
            <a:off x="4485260" y="5400433"/>
            <a:ext cx="4747121" cy="804474"/>
          </a:xfrm>
          <a:prstGeom prst="rect"/>
          <a:noFill/>
        </p:spPr>
        <p:txBody>
          <a:bodyPr anchor="ctr" anchorCtr="0" rtlCol="0" wrap="square">
            <a:normAutofit lnSpcReduction="10000"/>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全球化与本土化相结合：在保持全球化战略的同时，更加注重在目标市场的本土化运营，以适应当地市场需求和文化</a:t>
            </a:r>
            <a:endParaRPr altLang="en-US" dirty="0" sz="1400" lang="zh-CN">
              <a:solidFill>
                <a:schemeClr val="tx1">
                  <a:lumMod val="65000"/>
                  <a:lumOff val="35000"/>
                </a:schemeClr>
              </a:solidFill>
              <a:effectLst/>
              <a:latin typeface="+mn-ea"/>
              <a:cs typeface="mn-cs"/>
              <a:sym typeface="+mn-ea"/>
            </a:endParaRPr>
          </a:p>
        </p:txBody>
      </p:sp>
      <p:sp>
        <p:nvSpPr>
          <p:cNvPr id="1060486" name="文本框 12"/>
          <p:cNvSpPr txBox="1"/>
          <p:nvPr>
            <p:custDataLst>
              <p:tags r:id="rId15"/>
            </p:custDataLst>
          </p:nvPr>
        </p:nvSpPr>
        <p:spPr>
          <a:xfrm>
            <a:off x="4485260" y="1535093"/>
            <a:ext cx="4747121" cy="804474"/>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数字化转型：利用大数据、人工智能等技术提升跨国经营效率</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60772" name="标题 2"/>
          <p:cNvSpPr>
            <a:spLocks noGrp="1"/>
          </p:cNvSpPr>
          <p:nvPr>
            <p:ph type="title" idx="44"/>
          </p:nvPr>
        </p:nvSpPr>
        <p:spPr/>
        <p:txBody>
          <a:bodyPr/>
          <a:p>
            <a:r>
              <a:rPr altLang="en-US" lang="zh-CN"/>
              <a:t>全球化策略的发展方向</a:t>
            </a:r>
            <a:endParaRPr altLang="en-US" lang="zh-CN"/>
          </a:p>
        </p:txBody>
      </p:sp>
      <p:sp>
        <p:nvSpPr>
          <p:cNvPr id="106077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7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7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8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多元化合作：加强国际合作，促进多元化发展</a:t>
            </a:r>
            <a:endParaRPr altLang="zh-CN" dirty="0" lang="en-US">
              <a:solidFill>
                <a:schemeClr val="dk1">
                  <a:lumMod val="80000"/>
                  <a:lumOff val="20000"/>
                </a:schemeClr>
              </a:solidFill>
              <a:latin typeface="+mn-ea"/>
              <a:sym typeface="+mn-ea"/>
            </a:endParaRPr>
          </a:p>
        </p:txBody>
      </p:sp>
      <p:sp>
        <p:nvSpPr>
          <p:cNvPr id="106078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8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8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8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数字化转型：利用数字技术推动全球化策略的发展</a:t>
            </a:r>
            <a:endParaRPr altLang="en-US" dirty="0" lang="zh-CN">
              <a:solidFill>
                <a:schemeClr val="dk1">
                  <a:lumMod val="80000"/>
                  <a:lumOff val="20000"/>
                </a:schemeClr>
              </a:solidFill>
              <a:latin typeface="+mn-ea"/>
              <a:sym typeface="+mn-ea"/>
            </a:endParaRPr>
          </a:p>
        </p:txBody>
      </p:sp>
      <p:sp>
        <p:nvSpPr>
          <p:cNvPr id="106079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9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9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79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绿色环保：注重环保和可持续发展，推动绿色全球化</a:t>
            </a:r>
            <a:endParaRPr altLang="en-US" dirty="0" lang="zh-CN">
              <a:solidFill>
                <a:schemeClr val="dk1">
                  <a:lumMod val="80000"/>
                  <a:lumOff val="20000"/>
                </a:schemeClr>
              </a:solidFill>
              <a:latin typeface="+mn-ea"/>
              <a:sym typeface="+mn-ea"/>
            </a:endParaRPr>
          </a:p>
        </p:txBody>
      </p:sp>
      <p:sp>
        <p:nvSpPr>
          <p:cNvPr id="106079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80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80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080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创新驱动：加强科技创新，推动全球化策略的创新发展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61090" name="标题 2"/>
          <p:cNvSpPr>
            <a:spLocks noGrp="1"/>
          </p:cNvSpPr>
          <p:nvPr>
            <p:ph type="title" idx="44"/>
          </p:nvPr>
        </p:nvSpPr>
        <p:spPr/>
        <p:txBody>
          <a:bodyPr/>
          <a:p>
            <a:r>
              <a:rPr altLang="en-US" lang="zh-CN"/>
              <a:t>跨国经营与全球化策略的未来融合</a:t>
            </a:r>
            <a:endParaRPr altLang="en-US" lang="zh-CN"/>
          </a:p>
        </p:txBody>
      </p:sp>
      <p:sp>
        <p:nvSpPr>
          <p:cNvPr id="106109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09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09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09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本地化战略：更好地融入当地市场，与当地企业合作共赢</a:t>
            </a:r>
            <a:endParaRPr altLang="zh-CN" dirty="0" lang="en-US">
              <a:solidFill>
                <a:schemeClr val="dk1">
                  <a:lumMod val="80000"/>
                  <a:lumOff val="20000"/>
                </a:schemeClr>
              </a:solidFill>
              <a:latin typeface="+mn-ea"/>
              <a:sym typeface="+mn-ea"/>
            </a:endParaRPr>
          </a:p>
        </p:txBody>
      </p:sp>
      <p:sp>
        <p:nvSpPr>
          <p:cNvPr id="106110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10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10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10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数字化转型：利用大数据、人工智能等技术提升跨国经营的效率和竞争力</a:t>
            </a:r>
            <a:endParaRPr altLang="en-US" dirty="0" lang="zh-CN">
              <a:solidFill>
                <a:schemeClr val="dk1">
                  <a:lumMod val="80000"/>
                  <a:lumOff val="20000"/>
                </a:schemeClr>
              </a:solidFill>
              <a:latin typeface="+mn-ea"/>
              <a:sym typeface="+mn-ea"/>
            </a:endParaRPr>
          </a:p>
        </p:txBody>
      </p:sp>
      <p:sp>
        <p:nvSpPr>
          <p:cNvPr id="106110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11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11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11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绿色环保：关注可持续发展，推动绿色供应链和环保生产</a:t>
            </a:r>
            <a:endParaRPr altLang="en-US" dirty="0" lang="zh-CN">
              <a:solidFill>
                <a:schemeClr val="dk1">
                  <a:lumMod val="80000"/>
                  <a:lumOff val="20000"/>
                </a:schemeClr>
              </a:solidFill>
              <a:latin typeface="+mn-ea"/>
              <a:sym typeface="+mn-ea"/>
            </a:endParaRPr>
          </a:p>
        </p:txBody>
      </p:sp>
      <p:sp>
        <p:nvSpPr>
          <p:cNvPr id="106111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11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12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6112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多元化发展：拓展新的业务领域和市场，降低单一市场风险</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61408" name="标题 3"/>
          <p:cNvSpPr>
            <a:spLocks noGrp="1"/>
          </p:cNvSpPr>
          <p:nvPr>
            <p:ph type="title" idx="2"/>
            <p:custDataLst>
              <p:tags r:id="rId1"/>
            </p:custDataLst>
          </p:nvPr>
        </p:nvSpPr>
        <p:spPr/>
        <p:txBody>
          <a:bodyPr/>
          <a:p>
            <a:r>
              <a:rPr altLang="en-US" lang="zh-CN"/>
              <a:t>感谢您的观看</a:t>
            </a:r>
            <a:endParaRPr altLang="en-US" lang="zh-CN"/>
          </a:p>
        </p:txBody>
      </p:sp>
      <p:sp>
        <p:nvSpPr>
          <p:cNvPr id="1061410"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61.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62.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0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0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5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5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9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89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5*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5*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5*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5*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5*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5*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5*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5*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5*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5*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5*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5*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5*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5*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5*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5*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5*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5*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5*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5*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1_5*l_h_i*1_6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301_5*l_h_i*1_6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10,&quot;transparency&quot;:0},&quot;type&quot;:1},&quot;glow&quot;:{&quot;colorType&quot;:0},&quot;line&quot;:{&quot;type&quot;:0},&quot;shadow&quot;:{&quot;brightness&quot;:0,&quot;colorType&quot;:1,&quot;foreColorIndex&quot;:10,&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1_5*l_h_i*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1_5*l_h_f*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6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even"/>
</p:tagLst>
</file>

<file path=ppt/tags/tag97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5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5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8.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1.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4*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2.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4*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3.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4*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4.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8_4*l_h_f*1_5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5.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4*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101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1020.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2023-12-19T08:15:56Z</dcterms:created>
  <dcterms:modified xsi:type="dcterms:W3CDTF">2023-12-19T08:15:56Z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3d04003ba1a3492e92f74c1ff797b923_21</vt:lpwstr>
  </property>
</Properties>
</file>