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427" r:id="rId1"/>
    <p:sldMasterId id="2147486464" r:id="rId2"/>
  </p:sldMasterIdLst>
  <p:notesMasterIdLst>
    <p:notesMasterId r:id="rId3"/>
  </p:notesMasterIdLst>
  <p:sldIdLst>
    <p:sldId id="1484" r:id="rId4"/>
    <p:sldId id="1487" r:id="rId5"/>
    <p:sldId id="1490" r:id="rId6"/>
    <p:sldId id="1493" r:id="rId7"/>
    <p:sldId id="1496" r:id="rId8"/>
    <p:sldId id="1499" r:id="rId9"/>
    <p:sldId id="1502" r:id="rId10"/>
    <p:sldId id="1505" r:id="rId11"/>
    <p:sldId id="1508" r:id="rId12"/>
    <p:sldId id="1511" r:id="rId13"/>
    <p:sldId id="1514" r:id="rId14"/>
    <p:sldId id="1517" r:id="rId15"/>
    <p:sldId id="1520" r:id="rId16"/>
    <p:sldId id="1523" r:id="rId17"/>
    <p:sldId id="1526" r:id="rId18"/>
    <p:sldId id="1529" r:id="rId19"/>
    <p:sldId id="1532" r:id="rId20"/>
    <p:sldId id="1535" r:id="rId21"/>
    <p:sldId id="1538" r:id="rId22"/>
    <p:sldId id="1541" r:id="rId23"/>
    <p:sldId id="1544" r:id="rId24"/>
    <p:sldId id="1547" r:id="rId25"/>
    <p:sldId id="1550" r:id="rId26"/>
    <p:sldId id="1553" r:id="rId27"/>
    <p:sldId id="1556" r:id="rId28"/>
    <p:sldId id="1559" r:id="rId29"/>
    <p:sldId id="1562" r:id="rId30"/>
    <p:sldId id="1565" r:id="rId31"/>
    <p:sldId id="1568" r:id="rId32"/>
    <p:sldId id="1571" r:id="rId33"/>
    <p:sldId id="1574" r:id="rId34"/>
    <p:sldId id="1577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tags" Target="../tags/tag23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tags" Target="../tags/tag39.xml"/><Relationship Id="rId12" Type="http://schemas.openxmlformats.org/officeDocument/2006/relationships/tags" Target="../tags/tag40.xml"/><Relationship Id="rId13" Type="http://schemas.openxmlformats.org/officeDocument/2006/relationships/tags" Target="../tags/tag41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tags" Target="../tags/tag49.xml"/><Relationship Id="rId9" Type="http://schemas.openxmlformats.org/officeDocument/2006/relationships/tags" Target="../tags/tag50.xml"/><Relationship Id="rId10" Type="http://schemas.openxmlformats.org/officeDocument/2006/relationships/tags" Target="../tags/tag51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tags" Target="../tags/tag58.xml"/><Relationship Id="rId8" Type="http://schemas.openxmlformats.org/officeDocument/2006/relationships/tags" Target="../tags/tag59.xml"/><Relationship Id="rId9" Type="http://schemas.openxmlformats.org/officeDocument/2006/relationships/tags" Target="../tags/tag60.xml"/><Relationship Id="rId10" Type="http://schemas.openxmlformats.org/officeDocument/2006/relationships/tags" Target="../tags/tag61.xml"/><Relationship Id="rId11" Type="http://schemas.openxmlformats.org/officeDocument/2006/relationships/tags" Target="../tags/tag62.xml"/><Relationship Id="rId12" Type="http://schemas.openxmlformats.org/officeDocument/2006/relationships/tags" Target="../tags/tag63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tags" Target="../tags/tag71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tags" Target="../tags/tag106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4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6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1" name="直接连接符 28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8" name="任意多边形 12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 11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 10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684" name="任意多边形 9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6" name="署名"/>
          <p:cNvSpPr txBox="1">
            <a:spLocks noGrp="1"/>
          </p:cNvSpPr>
          <p:nvPr>
            <p:ph type="body" idx="3"/>
            <p:custDataLst>
              <p:tags r:id="rId9"/>
            </p:custDataLst>
          </p:nvPr>
        </p:nvSpPr>
        <p:spPr>
          <a:xfrm>
            <a:off x="1774190" y="4248785"/>
            <a:ext cx="837311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88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474102" y="3021026"/>
            <a:ext cx="8673198" cy="950657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err="1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0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474102" y="1932606"/>
            <a:ext cx="8673198" cy="1009493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圆: 空心 3"/>
          <p:cNvSpPr/>
          <p:nvPr>
            <p:custDataLst>
              <p:tags r:id="rId4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4" name="圆: 空心 4"/>
          <p:cNvSpPr/>
          <p:nvPr>
            <p:custDataLst>
              <p:tags r:id="rId5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6" name="圆: 空心 5"/>
          <p:cNvSpPr/>
          <p:nvPr>
            <p:custDataLst>
              <p:tags r:id="rId6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461552" y="5230415"/>
            <a:ext cx="3913224" cy="3493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400" i="0" kern="1200" kumimoji="0" lang="en-US" noProof="1" normalizeH="0" spc="8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1" hasCustomPrompt="1"/>
            <p:custDataLst>
              <p:tags r:id="rId2"/>
            </p:custDataLst>
          </p:nvPr>
        </p:nvSpPr>
        <p:spPr>
          <a:xfrm>
            <a:off x="461645" y="5596890"/>
            <a:ext cx="3576955" cy="12604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圆: 空心 4"/>
          <p:cNvSpPr/>
          <p:nvPr>
            <p:custDataLst>
              <p:tags r:id="rId1"/>
            </p:custDataLst>
          </p:nvPr>
        </p:nvSpPr>
        <p:spPr>
          <a:xfrm>
            <a:off x="4152265" y="1443355"/>
            <a:ext cx="735330" cy="73533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6" name="圆: 空心 5"/>
          <p:cNvSpPr/>
          <p:nvPr>
            <p:custDataLst>
              <p:tags r:id="rId2"/>
            </p:custDataLst>
          </p:nvPr>
        </p:nvSpPr>
        <p:spPr>
          <a:xfrm>
            <a:off x="4129405" y="1414145"/>
            <a:ext cx="770890" cy="770890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8" name="圆: 空心 3"/>
          <p:cNvSpPr/>
          <p:nvPr>
            <p:custDataLst>
              <p:tags r:id="rId3"/>
            </p:custDataLst>
          </p:nvPr>
        </p:nvSpPr>
        <p:spPr>
          <a:xfrm>
            <a:off x="3839210" y="1111885"/>
            <a:ext cx="1322070" cy="132207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4491878" y="2207906"/>
            <a:ext cx="8312" cy="2358369"/>
          </a:xfrm>
          <a:prstGeom prst="line"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0" name="任意多边形 21"/>
          <p:cNvSpPr/>
          <p:nvPr>
            <p:custDataLst>
              <p:tags r:id="rId5"/>
            </p:custDataLst>
          </p:nvPr>
        </p:nvSpPr>
        <p:spPr>
          <a:xfrm rot="7500000" flipV="1">
            <a:off x="5943600" y="321881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2" name="任意多边形 22"/>
          <p:cNvSpPr/>
          <p:nvPr>
            <p:custDataLst>
              <p:tags r:id="rId6"/>
            </p:custDataLst>
          </p:nvPr>
        </p:nvSpPr>
        <p:spPr>
          <a:xfrm rot="6300000">
            <a:off x="5315585" y="-161671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4" name="任意多边形 23"/>
          <p:cNvSpPr/>
          <p:nvPr>
            <p:custDataLst>
              <p:tags r:id="rId7"/>
            </p:custDataLst>
          </p:nvPr>
        </p:nvSpPr>
        <p:spPr>
          <a:xfrm rot="4080000" flipH="1">
            <a:off x="2178685" y="2969895"/>
            <a:ext cx="384810" cy="5331460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736" name="任意多边形 24"/>
          <p:cNvSpPr/>
          <p:nvPr>
            <p:custDataLst>
              <p:tags r:id="rId8"/>
            </p:custDataLst>
          </p:nvPr>
        </p:nvSpPr>
        <p:spPr>
          <a:xfrm rot="6360000">
            <a:off x="5643245" y="-1477645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节编号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4823624" y="1972572"/>
            <a:ext cx="5628640" cy="622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4823460" y="2704465"/>
            <a:ext cx="5628640" cy="19196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gradFill flip="none" rotWithShape="1"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正文"/>
          <p:cNvSpPr txBox="1">
            <a:spLocks noGrp="1"/>
          </p:cNvSpPr>
          <p:nvPr>
            <p:ph idx="7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4" name="圆: 空心 3"/>
          <p:cNvSpPr/>
          <p:nvPr>
            <p:custDataLst>
              <p:tags r:id="rId5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6" name="圆: 空心 4"/>
          <p:cNvSpPr/>
          <p:nvPr>
            <p:custDataLst>
              <p:tags r:id="rId6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8" name="圆: 空心 5"/>
          <p:cNvSpPr/>
          <p:nvPr>
            <p:custDataLst>
              <p:tags r:id="rId7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60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4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正文"/>
          <p:cNvSpPr txBox="1">
            <a:spLocks noGrp="1"/>
          </p:cNvSpPr>
          <p:nvPr>
            <p:ph idx="9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8" name="标题"/>
          <p:cNvSpPr txBox="1">
            <a:spLocks noGrp="1"/>
          </p:cNvSpPr>
          <p:nvPr>
            <p:ph type="title" idx="8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0" name="正文"/>
          <p:cNvSpPr txBox="1">
            <a:spLocks noGrp="1"/>
          </p:cNvSpPr>
          <p:nvPr>
            <p:ph idx="7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6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1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6" name="圆: 空心 3"/>
          <p:cNvSpPr/>
          <p:nvPr>
            <p:custDataLst>
              <p:tags r:id="rId7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78" name="圆: 空心 4"/>
          <p:cNvSpPr/>
          <p:nvPr>
            <p:custDataLst>
              <p:tags r:id="rId8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0" name="圆: 空心 5"/>
          <p:cNvSpPr/>
          <p:nvPr>
            <p:custDataLst>
              <p:tags r:id="rId9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2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标题"/>
          <p:cNvSpPr txBox="1">
            <a:spLocks noGrp="1"/>
          </p:cNvSpPr>
          <p:nvPr>
            <p:ph type="title" idx="5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0" name="圆: 空心 3"/>
          <p:cNvSpPr/>
          <p:nvPr>
            <p:custDataLst>
              <p:tags r:id="rId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2" name="圆: 空心 4"/>
          <p:cNvSpPr/>
          <p:nvPr>
            <p:custDataLst>
              <p:tags r:id="rId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4" name="圆: 空心 5"/>
          <p:cNvSpPr/>
          <p:nvPr>
            <p:custDataLst>
              <p:tags r:id="rId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圆: 空心 7"/>
          <p:cNvSpPr/>
          <p:nvPr>
            <p:custDataLst>
              <p:tags r:id="rId1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4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6" name="圆: 空心 5"/>
          <p:cNvSpPr/>
          <p:nvPr>
            <p:custDataLst>
              <p:tags r:id="rId3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8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2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圆: 空心 5"/>
          <p:cNvSpPr/>
          <p:nvPr>
            <p:custDataLst>
              <p:tags r:id="rId1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6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8" name="圆: 空心 7"/>
          <p:cNvSpPr/>
          <p:nvPr>
            <p:custDataLst>
              <p:tags r:id="rId3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20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圆: 空心 6"/>
          <p:cNvSpPr/>
          <p:nvPr>
            <p:custDataLst>
              <p:tags r:id="rId2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0" name="圆: 空心 7"/>
          <p:cNvSpPr/>
          <p:nvPr>
            <p:custDataLst>
              <p:tags r:id="rId3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2" name="圆: 空心 8"/>
          <p:cNvSpPr/>
          <p:nvPr>
            <p:custDataLst>
              <p:tags r:id="rId4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4" name="副标题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3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6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8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45" name="直接连接符 9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0" name="任意多边形 8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2" name="任意多边形 13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4" name="任意多边形 14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856" name="任意多边形 15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署名"/>
          <p:cNvSpPr txBox="1">
            <a:spLocks noGrp="1"/>
          </p:cNvSpPr>
          <p:nvPr>
            <p:ph type="body" idx="2"/>
            <p:custDataLst>
              <p:tags r:id="rId9"/>
            </p:custDataLst>
          </p:nvPr>
        </p:nvSpPr>
        <p:spPr>
          <a:xfrm>
            <a:off x="1843371" y="4248898"/>
            <a:ext cx="8310146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86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1480185" y="2044065"/>
            <a:ext cx="8673465" cy="170434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8000" i="0" kern="1200" kumimoji="0" lang="en-US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6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428" r:id="rId1"/>
    <p:sldLayoutId id="2147486429" r:id="rId2"/>
    <p:sldLayoutId id="2147486430" r:id="rId3"/>
    <p:sldLayoutId id="2147486431" r:id="rId4"/>
    <p:sldLayoutId id="2147486432" r:id="rId5"/>
    <p:sldLayoutId id="2147486433" r:id="rId6"/>
    <p:sldLayoutId id="2147486434" r:id="rId7"/>
    <p:sldLayoutId id="2147486435" r:id="rId8"/>
    <p:sldLayoutId id="2147486436" r:id="rId9"/>
    <p:sldLayoutId id="2147486437" r:id="rId10"/>
    <p:sldLayoutId id="214748643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圆: 空心 3"/>
          <p:cNvSpPr/>
          <p:nvPr>
            <p:custDataLst>
              <p:tags r:id="rId1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6" name="圆: 空心 4"/>
          <p:cNvSpPr/>
          <p:nvPr>
            <p:custDataLst>
              <p:tags r:id="rId1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8" name="圆: 空心 5"/>
          <p:cNvSpPr/>
          <p:nvPr>
            <p:custDataLst>
              <p:tags r:id="rId1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60" name="日期占位符 11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62" name="页脚占位符 12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13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65126"/>
            <a:ext cx="10515600" cy="1199196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638300"/>
            <a:ext cx="10515600" cy="45386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indent="-231775" lvl="1" marL="44958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indent="-276225" lvl="2" marL="71945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indent="-262255" lvl="3" marL="98742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charset="0"/>
              <a:buChar char=""/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indent="-262255" lvl="4" marL="125603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6465" r:id="rId1"/>
    <p:sldLayoutId id="2147486466" r:id="rId2"/>
    <p:sldLayoutId id="2147486467" r:id="rId3"/>
    <p:sldLayoutId id="2147486468" r:id="rId4"/>
    <p:sldLayoutId id="2147486469" r:id="rId5"/>
    <p:sldLayoutId id="2147486470" r:id="rId6"/>
    <p:sldLayoutId id="2147486471" r:id="rId7"/>
    <p:sldLayoutId id="2147486472" r:id="rId8"/>
    <p:sldLayoutId id="2147486473" r:id="rId9"/>
    <p:sldLayoutId id="2147486474" r:id="rId10"/>
    <p:sldLayoutId id="214748647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14000">
                <a:schemeClr val="accent1"/>
              </a:gs>
              <a:gs pos="54000">
                <a:schemeClr val="tx1"/>
              </a:gs>
              <a:gs pos="92000">
                <a:schemeClr val="accent1"/>
              </a:gs>
            </a:gsLst>
            <a:lin ang="0" scaled="1"/>
          </a:gra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tags" Target="../tags/tag137.xml"/><Relationship Id="rId18" Type="http://schemas.openxmlformats.org/officeDocument/2006/relationships/tags" Target="../tags/tag138.xml"/><Relationship Id="rId19" Type="http://schemas.openxmlformats.org/officeDocument/2006/relationships/tags" Target="../tags/tag139.xml"/><Relationship Id="rId20" Type="http://schemas.openxmlformats.org/officeDocument/2006/relationships/tags" Target="../tags/tag140.xml"/><Relationship Id="rId21" Type="http://schemas.openxmlformats.org/officeDocument/2006/relationships/tags" Target="../tags/tag141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tags" Target="../tags/tag172.xml"/><Relationship Id="rId14" Type="http://schemas.openxmlformats.org/officeDocument/2006/relationships/tags" Target="../tags/tag173.xml"/><Relationship Id="rId15" Type="http://schemas.openxmlformats.org/officeDocument/2006/relationships/tags" Target="../tags/tag174.xml"/><Relationship Id="rId16" Type="http://schemas.openxmlformats.org/officeDocument/2006/relationships/tags" Target="../tags/tag175.xml"/><Relationship Id="rId17" Type="http://schemas.openxmlformats.org/officeDocument/2006/relationships/tags" Target="../tags/tag176.xml"/><Relationship Id="rId18" Type="http://schemas.openxmlformats.org/officeDocument/2006/relationships/tags" Target="../tags/tag177.xml"/><Relationship Id="rId19" Type="http://schemas.openxmlformats.org/officeDocument/2006/relationships/tags" Target="../tags/tag178.xml"/><Relationship Id="rId20" Type="http://schemas.openxmlformats.org/officeDocument/2006/relationships/tags" Target="../tags/tag179.xml"/><Relationship Id="rId21" Type="http://schemas.openxmlformats.org/officeDocument/2006/relationships/tags" Target="../tags/tag180.xml"/><Relationship Id="rId22" Type="http://schemas.openxmlformats.org/officeDocument/2006/relationships/tags" Target="../tags/tag181.xml"/><Relationship Id="rId23" Type="http://schemas.openxmlformats.org/officeDocument/2006/relationships/tags" Target="../tags/tag182.xml"/><Relationship Id="rId24" Type="http://schemas.openxmlformats.org/officeDocument/2006/relationships/tags" Target="../tags/tag183.xml"/><Relationship Id="rId25" Type="http://schemas.openxmlformats.org/officeDocument/2006/relationships/tags" Target="../tags/tag184.xml"/><Relationship Id="rId26" Type="http://schemas.openxmlformats.org/officeDocument/2006/relationships/tags" Target="../tags/tag185.xml"/><Relationship Id="rId27" Type="http://schemas.openxmlformats.org/officeDocument/2006/relationships/tags" Target="../tags/tag186.xml"/><Relationship Id="rId28" Type="http://schemas.openxmlformats.org/officeDocument/2006/relationships/tags" Target="../tags/tag187.xml"/><Relationship Id="rId29" Type="http://schemas.openxmlformats.org/officeDocument/2006/relationships/tags" Target="../tags/tag188.xml"/><Relationship Id="rId30" Type="http://schemas.openxmlformats.org/officeDocument/2006/relationships/tags" Target="../tags/tag189.xml"/><Relationship Id="rId3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tags" Target="../tags/tag202.xml"/><Relationship Id="rId14" Type="http://schemas.openxmlformats.org/officeDocument/2006/relationships/tags" Target="../tags/tag203.xml"/><Relationship Id="rId15" Type="http://schemas.openxmlformats.org/officeDocument/2006/relationships/tags" Target="../tags/tag204.xml"/><Relationship Id="rId16" Type="http://schemas.openxmlformats.org/officeDocument/2006/relationships/tags" Target="../tags/tag205.xml"/><Relationship Id="rId17" Type="http://schemas.openxmlformats.org/officeDocument/2006/relationships/tags" Target="../tags/tag206.xml"/><Relationship Id="rId18" Type="http://schemas.openxmlformats.org/officeDocument/2006/relationships/tags" Target="../tags/tag207.xml"/><Relationship Id="rId19" Type="http://schemas.openxmlformats.org/officeDocument/2006/relationships/tags" Target="../tags/tag208.xml"/><Relationship Id="rId20" Type="http://schemas.openxmlformats.org/officeDocument/2006/relationships/tags" Target="../tags/tag209.xml"/><Relationship Id="rId21" Type="http://schemas.openxmlformats.org/officeDocument/2006/relationships/tags" Target="../tags/tag210.xml"/><Relationship Id="rId22" Type="http://schemas.openxmlformats.org/officeDocument/2006/relationships/tags" Target="../tags/tag211.xml"/><Relationship Id="rId23" Type="http://schemas.openxmlformats.org/officeDocument/2006/relationships/tags" Target="../tags/tag212.xml"/><Relationship Id="rId24" Type="http://schemas.openxmlformats.org/officeDocument/2006/relationships/tags" Target="../tags/tag213.xml"/><Relationship Id="rId2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tags" Target="../tags/tag277.xml"/><Relationship Id="rId14" Type="http://schemas.openxmlformats.org/officeDocument/2006/relationships/tags" Target="../tags/tag278.xml"/><Relationship Id="rId15" Type="http://schemas.openxmlformats.org/officeDocument/2006/relationships/tags" Target="../tags/tag279.xml"/><Relationship Id="rId16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tags" Target="../tags/tag295.xml"/><Relationship Id="rId14" Type="http://schemas.openxmlformats.org/officeDocument/2006/relationships/tags" Target="../tags/tag296.xml"/><Relationship Id="rId15" Type="http://schemas.openxmlformats.org/officeDocument/2006/relationships/tags" Target="../tags/tag297.xml"/><Relationship Id="rId16" Type="http://schemas.openxmlformats.org/officeDocument/2006/relationships/tags" Target="../tags/tag298.xml"/><Relationship Id="rId17" Type="http://schemas.openxmlformats.org/officeDocument/2006/relationships/tags" Target="../tags/tag299.xml"/><Relationship Id="rId18" Type="http://schemas.openxmlformats.org/officeDocument/2006/relationships/tags" Target="../tags/tag300.xml"/><Relationship Id="rId19" Type="http://schemas.openxmlformats.org/officeDocument/2006/relationships/tags" Target="../tags/tag301.xml"/><Relationship Id="rId20" Type="http://schemas.openxmlformats.org/officeDocument/2006/relationships/tags" Target="../tags/tag302.xml"/><Relationship Id="rId21" Type="http://schemas.openxmlformats.org/officeDocument/2006/relationships/tags" Target="../tags/tag303.xml"/><Relationship Id="rId22" Type="http://schemas.openxmlformats.org/officeDocument/2006/relationships/tags" Target="../tags/tag304.xml"/><Relationship Id="rId23" Type="http://schemas.openxmlformats.org/officeDocument/2006/relationships/tags" Target="../tags/tag305.xml"/><Relationship Id="rId24" Type="http://schemas.openxmlformats.org/officeDocument/2006/relationships/tags" Target="../tags/tag306.xml"/><Relationship Id="rId25" Type="http://schemas.openxmlformats.org/officeDocument/2006/relationships/tags" Target="../tags/tag307.xml"/><Relationship Id="rId26" Type="http://schemas.openxmlformats.org/officeDocument/2006/relationships/tags" Target="../tags/tag308.xml"/><Relationship Id="rId27" Type="http://schemas.openxmlformats.org/officeDocument/2006/relationships/tags" Target="../tags/tag309.xml"/><Relationship Id="rId28" Type="http://schemas.openxmlformats.org/officeDocument/2006/relationships/tags" Target="../tags/tag310.xml"/><Relationship Id="rId29" Type="http://schemas.openxmlformats.org/officeDocument/2006/relationships/tags" Target="../tags/tag311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tags" Target="../tags/tag324.xml"/><Relationship Id="rId14" Type="http://schemas.openxmlformats.org/officeDocument/2006/relationships/tags" Target="../tags/tag325.xml"/><Relationship Id="rId15" Type="http://schemas.openxmlformats.org/officeDocument/2006/relationships/tags" Target="../tags/tag326.xml"/><Relationship Id="rId16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tags" Target="../tags/tag339.xml"/><Relationship Id="rId14" Type="http://schemas.openxmlformats.org/officeDocument/2006/relationships/tags" Target="../tags/tag340.xml"/><Relationship Id="rId15" Type="http://schemas.openxmlformats.org/officeDocument/2006/relationships/tags" Target="../tags/tag341.xml"/><Relationship Id="rId16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tags" Target="../tags/tag350.xml"/><Relationship Id="rId10" Type="http://schemas.openxmlformats.org/officeDocument/2006/relationships/tags" Target="../tags/tag351.xml"/><Relationship Id="rId11" Type="http://schemas.openxmlformats.org/officeDocument/2006/relationships/tags" Target="../tags/tag352.xml"/><Relationship Id="rId12" Type="http://schemas.openxmlformats.org/officeDocument/2006/relationships/tags" Target="../tags/tag353.xml"/><Relationship Id="rId13" Type="http://schemas.openxmlformats.org/officeDocument/2006/relationships/tags" Target="../tags/tag354.xml"/><Relationship Id="rId14" Type="http://schemas.openxmlformats.org/officeDocument/2006/relationships/tags" Target="../tags/tag355.xml"/><Relationship Id="rId15" Type="http://schemas.openxmlformats.org/officeDocument/2006/relationships/tags" Target="../tags/tag356.xml"/><Relationship Id="rId16" Type="http://schemas.openxmlformats.org/officeDocument/2006/relationships/tags" Target="../tags/tag357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tags" Target="../tags/tag365.xml"/><Relationship Id="rId6" Type="http://schemas.openxmlformats.org/officeDocument/2006/relationships/tags" Target="../tags/tag366.xml"/><Relationship Id="rId7" Type="http://schemas.openxmlformats.org/officeDocument/2006/relationships/tags" Target="../tags/tag367.xml"/><Relationship Id="rId8" Type="http://schemas.openxmlformats.org/officeDocument/2006/relationships/tags" Target="../tags/tag368.xml"/><Relationship Id="rId9" Type="http://schemas.openxmlformats.org/officeDocument/2006/relationships/tags" Target="../tags/tag369.xml"/><Relationship Id="rId10" Type="http://schemas.openxmlformats.org/officeDocument/2006/relationships/tags" Target="../tags/tag370.xml"/><Relationship Id="rId11" Type="http://schemas.openxmlformats.org/officeDocument/2006/relationships/tags" Target="../tags/tag371.xml"/><Relationship Id="rId12" Type="http://schemas.openxmlformats.org/officeDocument/2006/relationships/tags" Target="../tags/tag372.xml"/><Relationship Id="rId13" Type="http://schemas.openxmlformats.org/officeDocument/2006/relationships/tags" Target="../tags/tag373.xml"/><Relationship Id="rId14" Type="http://schemas.openxmlformats.org/officeDocument/2006/relationships/tags" Target="../tags/tag374.xml"/><Relationship Id="rId15" Type="http://schemas.openxmlformats.org/officeDocument/2006/relationships/tags" Target="../tags/tag375.xml"/><Relationship Id="rId16" Type="http://schemas.openxmlformats.org/officeDocument/2006/relationships/tags" Target="../tags/tag376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tags" Target="../tags/tag381.xml"/><Relationship Id="rId6" Type="http://schemas.openxmlformats.org/officeDocument/2006/relationships/tags" Target="../tags/tag382.xml"/><Relationship Id="rId7" Type="http://schemas.openxmlformats.org/officeDocument/2006/relationships/tags" Target="../tags/tag383.xml"/><Relationship Id="rId8" Type="http://schemas.openxmlformats.org/officeDocument/2006/relationships/tags" Target="../tags/tag384.xml"/><Relationship Id="rId9" Type="http://schemas.openxmlformats.org/officeDocument/2006/relationships/tags" Target="../tags/tag385.xml"/><Relationship Id="rId10" Type="http://schemas.openxmlformats.org/officeDocument/2006/relationships/tags" Target="../tags/tag386.xml"/><Relationship Id="rId11" Type="http://schemas.openxmlformats.org/officeDocument/2006/relationships/tags" Target="../tags/tag387.xml"/><Relationship Id="rId12" Type="http://schemas.openxmlformats.org/officeDocument/2006/relationships/tags" Target="../tags/tag388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9.xml"/><Relationship Id="rId2" Type="http://schemas.openxmlformats.org/officeDocument/2006/relationships/tags" Target="../tags/tag390.xml"/><Relationship Id="rId3" Type="http://schemas.openxmlformats.org/officeDocument/2006/relationships/tags" Target="../tags/tag391.xml"/><Relationship Id="rId4" Type="http://schemas.openxmlformats.org/officeDocument/2006/relationships/tags" Target="../tags/tag392.xml"/><Relationship Id="rId5" Type="http://schemas.openxmlformats.org/officeDocument/2006/relationships/tags" Target="../tags/tag393.xml"/><Relationship Id="rId6" Type="http://schemas.openxmlformats.org/officeDocument/2006/relationships/tags" Target="../tags/tag394.xml"/><Relationship Id="rId7" Type="http://schemas.openxmlformats.org/officeDocument/2006/relationships/tags" Target="../tags/tag395.xml"/><Relationship Id="rId8" Type="http://schemas.openxmlformats.org/officeDocument/2006/relationships/tags" Target="../tags/tag396.xml"/><Relationship Id="rId9" Type="http://schemas.openxmlformats.org/officeDocument/2006/relationships/tags" Target="../tags/tag397.xml"/><Relationship Id="rId10" Type="http://schemas.openxmlformats.org/officeDocument/2006/relationships/tags" Target="../tags/tag398.xml"/><Relationship Id="rId11" Type="http://schemas.openxmlformats.org/officeDocument/2006/relationships/tags" Target="../tags/tag399.xml"/><Relationship Id="rId12" Type="http://schemas.openxmlformats.org/officeDocument/2006/relationships/tags" Target="../tags/tag400.xml"/><Relationship Id="rId13" Type="http://schemas.openxmlformats.org/officeDocument/2006/relationships/tags" Target="../tags/tag401.xml"/><Relationship Id="rId14" Type="http://schemas.openxmlformats.org/officeDocument/2006/relationships/tags" Target="../tags/tag402.xml"/><Relationship Id="rId1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03.xml"/><Relationship Id="rId2" Type="http://schemas.openxmlformats.org/officeDocument/2006/relationships/tags" Target="../tags/tag404.xml"/><Relationship Id="rId3" Type="http://schemas.openxmlformats.org/officeDocument/2006/relationships/tags" Target="../tags/tag405.xml"/><Relationship Id="rId4" Type="http://schemas.openxmlformats.org/officeDocument/2006/relationships/tags" Target="../tags/tag406.xml"/><Relationship Id="rId5" Type="http://schemas.openxmlformats.org/officeDocument/2006/relationships/tags" Target="../tags/tag407.xml"/><Relationship Id="rId6" Type="http://schemas.openxmlformats.org/officeDocument/2006/relationships/tags" Target="../tags/tag408.xml"/><Relationship Id="rId7" Type="http://schemas.openxmlformats.org/officeDocument/2006/relationships/tags" Target="../tags/tag409.xml"/><Relationship Id="rId8" Type="http://schemas.openxmlformats.org/officeDocument/2006/relationships/tags" Target="../tags/tag410.xml"/><Relationship Id="rId9" Type="http://schemas.openxmlformats.org/officeDocument/2006/relationships/tags" Target="../tags/tag411.xml"/><Relationship Id="rId10" Type="http://schemas.openxmlformats.org/officeDocument/2006/relationships/tags" Target="../tags/tag412.xml"/><Relationship Id="rId11" Type="http://schemas.openxmlformats.org/officeDocument/2006/relationships/tags" Target="../tags/tag413.xml"/><Relationship Id="rId12" Type="http://schemas.openxmlformats.org/officeDocument/2006/relationships/tags" Target="../tags/tag414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15.xml"/><Relationship Id="rId2" Type="http://schemas.openxmlformats.org/officeDocument/2006/relationships/tags" Target="../tags/tag416.xml"/><Relationship Id="rId3" Type="http://schemas.openxmlformats.org/officeDocument/2006/relationships/tags" Target="../tags/tag417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18.xml"/><Relationship Id="rId2" Type="http://schemas.openxmlformats.org/officeDocument/2006/relationships/tags" Target="../tags/tag419.xml"/><Relationship Id="rId3" Type="http://schemas.openxmlformats.org/officeDocument/2006/relationships/tags" Target="../tags/tag420.xml"/><Relationship Id="rId4" Type="http://schemas.openxmlformats.org/officeDocument/2006/relationships/tags" Target="../tags/tag421.xml"/><Relationship Id="rId5" Type="http://schemas.openxmlformats.org/officeDocument/2006/relationships/tags" Target="../tags/tag422.xml"/><Relationship Id="rId6" Type="http://schemas.openxmlformats.org/officeDocument/2006/relationships/tags" Target="../tags/tag423.xml"/><Relationship Id="rId7" Type="http://schemas.openxmlformats.org/officeDocument/2006/relationships/tags" Target="../tags/tag424.xml"/><Relationship Id="rId8" Type="http://schemas.openxmlformats.org/officeDocument/2006/relationships/tags" Target="../tags/tag425.xml"/><Relationship Id="rId9" Type="http://schemas.openxmlformats.org/officeDocument/2006/relationships/tags" Target="../tags/tag426.xml"/><Relationship Id="rId10" Type="http://schemas.openxmlformats.org/officeDocument/2006/relationships/tags" Target="../tags/tag427.xml"/><Relationship Id="rId11" Type="http://schemas.openxmlformats.org/officeDocument/2006/relationships/tags" Target="../tags/tag428.xml"/><Relationship Id="rId12" Type="http://schemas.openxmlformats.org/officeDocument/2006/relationships/tags" Target="../tags/tag429.xml"/><Relationship Id="rId13" Type="http://schemas.openxmlformats.org/officeDocument/2006/relationships/tags" Target="../tags/tag430.xml"/><Relationship Id="rId14" Type="http://schemas.openxmlformats.org/officeDocument/2006/relationships/tags" Target="../tags/tag431.xml"/><Relationship Id="rId15" Type="http://schemas.openxmlformats.org/officeDocument/2006/relationships/tags" Target="../tags/tag432.xml"/><Relationship Id="rId16" Type="http://schemas.openxmlformats.org/officeDocument/2006/relationships/tags" Target="../tags/tag433.xml"/><Relationship Id="rId17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34.xml"/><Relationship Id="rId2" Type="http://schemas.openxmlformats.org/officeDocument/2006/relationships/tags" Target="../tags/tag435.xml"/><Relationship Id="rId3" Type="http://schemas.openxmlformats.org/officeDocument/2006/relationships/tags" Target="../tags/tag436.xml"/><Relationship Id="rId4" Type="http://schemas.openxmlformats.org/officeDocument/2006/relationships/tags" Target="../tags/tag437.xml"/><Relationship Id="rId5" Type="http://schemas.openxmlformats.org/officeDocument/2006/relationships/tags" Target="../tags/tag438.xml"/><Relationship Id="rId6" Type="http://schemas.openxmlformats.org/officeDocument/2006/relationships/tags" Target="../tags/tag439.xml"/><Relationship Id="rId7" Type="http://schemas.openxmlformats.org/officeDocument/2006/relationships/tags" Target="../tags/tag440.xml"/><Relationship Id="rId8" Type="http://schemas.openxmlformats.org/officeDocument/2006/relationships/tags" Target="../tags/tag441.xml"/><Relationship Id="rId9" Type="http://schemas.openxmlformats.org/officeDocument/2006/relationships/tags" Target="../tags/tag442.xml"/><Relationship Id="rId10" Type="http://schemas.openxmlformats.org/officeDocument/2006/relationships/tags" Target="../tags/tag443.xml"/><Relationship Id="rId11" Type="http://schemas.openxmlformats.org/officeDocument/2006/relationships/tags" Target="../tags/tag444.xml"/><Relationship Id="rId12" Type="http://schemas.openxmlformats.org/officeDocument/2006/relationships/tags" Target="../tags/tag445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46.xml"/><Relationship Id="rId2" Type="http://schemas.openxmlformats.org/officeDocument/2006/relationships/tags" Target="../tags/tag447.xml"/><Relationship Id="rId3" Type="http://schemas.openxmlformats.org/officeDocument/2006/relationships/tags" Target="../tags/tag44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1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/>
            </a:r>
            <a:endParaRPr altLang="en-US" lang="zh-CN"/>
          </a:p>
        </p:txBody>
      </p:sp>
      <p:sp>
        <p:nvSpPr>
          <p:cNvPr id="1048652" name="标题 1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电子商务：2024年市场规模和行业构成的变革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9" name="直接连接符 23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3434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4"/>
            </p:custDataLst>
          </p:nvPr>
        </p:nvSpPr>
        <p:spPr>
          <a:xfrm>
            <a:off x="43434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01.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0" name="标题"/>
          <p:cNvSpPr txBox="1"/>
          <p:nvPr>
            <p:custDataLst>
              <p:tags r:id="rId5"/>
            </p:custDataLst>
          </p:nvPr>
        </p:nvSpPr>
        <p:spPr>
          <a:xfrm>
            <a:off x="59118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添加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目录文本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1" name="直接连接符 15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38315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2" name="序号"/>
          <p:cNvSpPr txBox="1"/>
          <p:nvPr>
            <p:custDataLst>
              <p:tags r:id="rId7"/>
            </p:custDataLst>
          </p:nvPr>
        </p:nvSpPr>
        <p:spPr>
          <a:xfrm>
            <a:off x="238315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02.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4" name="标题"/>
          <p:cNvSpPr txBox="1"/>
          <p:nvPr>
            <p:custDataLst>
              <p:tags r:id="rId8"/>
            </p:custDataLst>
          </p:nvPr>
        </p:nvSpPr>
        <p:spPr>
          <a:xfrm>
            <a:off x="254000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92857" lnSpcReduction="20000"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电子商务市场规模的变化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29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433197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6" name="序号"/>
          <p:cNvSpPr txBox="1"/>
          <p:nvPr>
            <p:custDataLst>
              <p:tags r:id="rId10"/>
            </p:custDataLst>
          </p:nvPr>
        </p:nvSpPr>
        <p:spPr>
          <a:xfrm>
            <a:off x="433197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03.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8" name="标题"/>
          <p:cNvSpPr txBox="1"/>
          <p:nvPr>
            <p:custDataLst>
              <p:tags r:id="rId11"/>
            </p:custDataLst>
          </p:nvPr>
        </p:nvSpPr>
        <p:spPr>
          <a:xfrm>
            <a:off x="448881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92857" lnSpcReduction="20000"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电子商务行业构成的变化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3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28015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8015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04.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43763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92857" lnSpcReduction="20000"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电子商务的未来趋势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822896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4" name="序号"/>
          <p:cNvSpPr txBox="1"/>
          <p:nvPr>
            <p:custDataLst>
              <p:tags r:id="rId16"/>
            </p:custDataLst>
          </p:nvPr>
        </p:nvSpPr>
        <p:spPr>
          <a:xfrm>
            <a:off x="822896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05.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6" name="标题"/>
          <p:cNvSpPr txBox="1"/>
          <p:nvPr>
            <p:custDataLst>
              <p:tags r:id="rId17"/>
            </p:custDataLst>
          </p:nvPr>
        </p:nvSpPr>
        <p:spPr>
          <a:xfrm>
            <a:off x="838581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92857" lnSpcReduction="20000"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电子商务的挑战与机遇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42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017778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8" name="序号"/>
          <p:cNvSpPr txBox="1"/>
          <p:nvPr>
            <p:custDataLst>
              <p:tags r:id="rId19"/>
            </p:custDataLst>
          </p:nvPr>
        </p:nvSpPr>
        <p:spPr>
          <a:xfrm>
            <a:off x="1017778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06.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20" name="标题"/>
          <p:cNvSpPr txBox="1"/>
          <p:nvPr>
            <p:custDataLst>
              <p:tags r:id="rId20"/>
            </p:custDataLst>
          </p:nvPr>
        </p:nvSpPr>
        <p:spPr>
          <a:xfrm>
            <a:off x="1033462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结论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6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3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电子商务市场规模的变化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0000"/>
          </a:bodyPr>
          <a:p>
            <a:r>
              <a:rPr altLang="en-US" lang="zh-CN"/>
              <a:t>全球电子商务市场规模的预测</a:t>
            </a:r>
            <a:endParaRPr altLang="en-US" lang="zh-CN"/>
          </a:p>
        </p:txBody>
      </p:sp>
      <p:sp>
        <p:nvSpPr>
          <p:cNvPr id="104914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市场规模的预测：根据市场研究机构的数据，预计到2024年全球电子商务市场规模将达到数万亿美元，年均增长率保持在较高水平。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增长驱动因素：电子商务市场的增长主要受到互联网普及率的提高、移动设备的普及、物流服务的改善以及消费者对线上购物的接受度提高等因素的驱动。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不同地区的市场规模：北美和欧洲等发达地区的电子商务市场规模较大，而亚太地区的增长速度最快。此外，非洲和拉丁美洲等新兴市场的潜力也不容忽视。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行业构成的变化：随着市场规模的扩大，电子商务行业的构成也在发生变化。传统零售商加速向数字化转型，而纯电商企业则不断涌现并发展壮大。同时，新兴的社交电商和内容电商等模式也逐渐崭露头角。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电子商务在各地区的增长情况</a:t>
            </a:r>
            <a:endParaRPr altLang="en-US" lang="zh-CN"/>
          </a:p>
        </p:txBody>
      </p:sp>
      <p:sp>
        <p:nvSpPr>
          <p:cNvPr id="104922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5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5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5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6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亚洲地区：中国、印度、东南亚等市场增长迅速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中东和非洲地区：中东和非洲市场增长潜力巨大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正文"/>
          <p:cNvSpPr txBox="1"/>
          <p:nvPr>
            <p:custDataLst>
              <p:tags r:id="rId28"/>
            </p:custDataLst>
          </p:nvPr>
        </p:nvSpPr>
        <p:spPr>
          <a:xfrm>
            <a:off x="7890265" y="2538063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拉丁美洲地区：巴西、墨西哥等市场增长较快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正文"/>
          <p:cNvSpPr txBox="1"/>
          <p:nvPr>
            <p:custDataLst>
              <p:tags r:id="rId29"/>
            </p:custDataLst>
          </p:nvPr>
        </p:nvSpPr>
        <p:spPr>
          <a:xfrm>
            <a:off x="2136402" y="2538063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北美地区：美国和加拿大市场稳定增长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正文"/>
          <p:cNvSpPr txBox="1"/>
          <p:nvPr>
            <p:custDataLst>
              <p:tags r:id="rId30"/>
            </p:custDataLst>
          </p:nvPr>
        </p:nvSpPr>
        <p:spPr>
          <a:xfrm>
            <a:off x="5013987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欧洲地区：欧洲市场增长平稳，但面临一些挑战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电子商务在不同产品类别的销售增长</a:t>
            </a:r>
            <a:endParaRPr altLang="en-US" lang="zh-CN"/>
          </a:p>
        </p:txBody>
      </p:sp>
      <p:sp>
        <p:nvSpPr>
          <p:cNvPr id="1049322" name="圆角矩形 3"/>
          <p:cNvSpPr/>
          <p:nvPr>
            <p:custDataLst>
              <p:tags r:id="rId1"/>
            </p:custDataLst>
          </p:nvPr>
        </p:nvSpPr>
        <p:spPr>
          <a:xfrm rot="2700000">
            <a:off x="2257889" y="1490400"/>
            <a:ext cx="998916" cy="998916"/>
          </a:xfrm>
          <a:prstGeom prst="roundRect">
            <a:avLst>
              <a:gd name="adj" fmla="val 10904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圆角矩形 4"/>
          <p:cNvSpPr/>
          <p:nvPr>
            <p:custDataLst>
              <p:tags r:id="rId2"/>
            </p:custDataLst>
          </p:nvPr>
        </p:nvSpPr>
        <p:spPr>
          <a:xfrm rot="2700000">
            <a:off x="2289127" y="1522365"/>
            <a:ext cx="936438" cy="936438"/>
          </a:xfrm>
          <a:prstGeom prst="roundRect">
            <a:avLst>
              <a:gd name="adj" fmla="val 10904"/>
            </a:avLst>
          </a:prstGeom>
          <a:noFill/>
          <a:ln w="15875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圆角矩形 5"/>
          <p:cNvSpPr/>
          <p:nvPr>
            <p:custDataLst>
              <p:tags r:id="rId3"/>
            </p:custDataLst>
          </p:nvPr>
        </p:nvSpPr>
        <p:spPr>
          <a:xfrm rot="2700000">
            <a:off x="3357786" y="2447180"/>
            <a:ext cx="998916" cy="998916"/>
          </a:xfrm>
          <a:prstGeom prst="roundRect">
            <a:avLst>
              <a:gd name="adj" fmla="val 10904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圆角矩形 6"/>
          <p:cNvSpPr/>
          <p:nvPr>
            <p:custDataLst>
              <p:tags r:id="rId4"/>
            </p:custDataLst>
          </p:nvPr>
        </p:nvSpPr>
        <p:spPr>
          <a:xfrm rot="2700000">
            <a:off x="3389025" y="2477692"/>
            <a:ext cx="936438" cy="936438"/>
          </a:xfrm>
          <a:prstGeom prst="roundRect">
            <a:avLst>
              <a:gd name="adj" fmla="val 10904"/>
            </a:avLst>
          </a:prstGeom>
          <a:noFill/>
          <a:ln w="12700" cmpd="sng">
            <a:solidFill>
              <a:schemeClr val="accent6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文本框 66"/>
          <p:cNvSpPr txBox="1"/>
          <p:nvPr>
            <p:custDataLst>
              <p:tags r:id="rId5"/>
            </p:custDataLst>
          </p:nvPr>
        </p:nvSpPr>
        <p:spPr>
          <a:xfrm>
            <a:off x="2126395" y="1658944"/>
            <a:ext cx="1268442" cy="664007"/>
          </a:xfrm>
          <a:prstGeom prst="rect"/>
          <a:noFill/>
        </p:spPr>
        <p:txBody>
          <a:bodyPr bIns="0" rtlCol="0" wrap="square">
            <a:normAutofit fontScale="94444" lnSpcReduction="10000"/>
          </a:bodyPr>
          <a:p>
            <a:pPr algn="ctr" defTabSz="914400">
              <a:tabLst>
                <a:tab algn="l" pos="143510"/>
              </a:tabLst>
            </a:pPr>
            <a:r>
              <a:rPr altLang="zh-CN" dirty="0" sz="3600" lang="en-US" spc="300">
                <a:solidFill>
                  <a:schemeClr val="lt1">
                    <a:lumMod val="100000"/>
                  </a:schemeClr>
                </a:solidFill>
                <a:latin typeface="+mj-lt"/>
                <a:ea typeface="+mj-lt"/>
                <a:cs typeface="微软雅黑" panose="020B0503020204020204" pitchFamily="34" charset="-122"/>
              </a:rPr>
              <a:t>01</a:t>
            </a:r>
            <a:endParaRPr altLang="zh-CN" dirty="0" sz="3600" lang="en-US" spc="300">
              <a:solidFill>
                <a:schemeClr val="lt1">
                  <a:lumMod val="100000"/>
                </a:schemeClr>
              </a:solidFill>
              <a:latin typeface="+mj-lt"/>
              <a:ea typeface="+mj-lt"/>
              <a:cs typeface="微软雅黑" panose="020B0503020204020204" pitchFamily="34" charset="-122"/>
            </a:endParaRPr>
          </a:p>
        </p:txBody>
      </p:sp>
      <p:sp>
        <p:nvSpPr>
          <p:cNvPr id="1049332" name="圆角矩形 24"/>
          <p:cNvSpPr/>
          <p:nvPr>
            <p:custDataLst>
              <p:tags r:id="rId6"/>
            </p:custDataLst>
          </p:nvPr>
        </p:nvSpPr>
        <p:spPr>
          <a:xfrm rot="2700000">
            <a:off x="2260794" y="3441011"/>
            <a:ext cx="998916" cy="998916"/>
          </a:xfrm>
          <a:prstGeom prst="roundRect">
            <a:avLst>
              <a:gd name="adj" fmla="val 10904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圆角矩形 27"/>
          <p:cNvSpPr/>
          <p:nvPr>
            <p:custDataLst>
              <p:tags r:id="rId7"/>
            </p:custDataLst>
          </p:nvPr>
        </p:nvSpPr>
        <p:spPr>
          <a:xfrm rot="2700000">
            <a:off x="2291307" y="3472250"/>
            <a:ext cx="936438" cy="936438"/>
          </a:xfrm>
          <a:prstGeom prst="roundRect">
            <a:avLst>
              <a:gd name="adj" fmla="val 10904"/>
            </a:avLst>
          </a:prstGeom>
          <a:noFill/>
          <a:ln w="15875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文本框 67"/>
          <p:cNvSpPr txBox="1"/>
          <p:nvPr>
            <p:custDataLst>
              <p:tags r:id="rId8"/>
            </p:custDataLst>
          </p:nvPr>
        </p:nvSpPr>
        <p:spPr>
          <a:xfrm>
            <a:off x="2123489" y="3608829"/>
            <a:ext cx="1268442" cy="664007"/>
          </a:xfrm>
          <a:prstGeom prst="rect"/>
          <a:noFill/>
        </p:spPr>
        <p:txBody>
          <a:bodyPr bIns="0" rtlCol="0" wrap="square">
            <a:normAutofit fontScale="94444" lnSpcReduction="10000"/>
          </a:bodyPr>
          <a:p>
            <a:pPr algn="ctr" defTabSz="914400">
              <a:tabLst>
                <a:tab algn="l" pos="143510"/>
              </a:tabLst>
            </a:pPr>
            <a:r>
              <a:rPr altLang="zh-CN" sz="3600" lang="en-US" spc="300">
                <a:solidFill>
                  <a:schemeClr val="lt1">
                    <a:lumMod val="100000"/>
                  </a:schemeClr>
                </a:solidFill>
                <a:latin typeface="+mj-lt"/>
                <a:ea typeface="+mj-lt"/>
                <a:cs typeface="微软雅黑" panose="020B0503020204020204" pitchFamily="34" charset="-122"/>
              </a:rPr>
              <a:t>03</a:t>
            </a:r>
            <a:endParaRPr altLang="zh-CN" sz="3600" lang="en-US" spc="300">
              <a:solidFill>
                <a:schemeClr val="lt1">
                  <a:lumMod val="100000"/>
                </a:schemeClr>
              </a:solidFill>
              <a:latin typeface="+mj-lt"/>
              <a:ea typeface="+mj-lt"/>
              <a:cs typeface="微软雅黑" panose="020B0503020204020204" pitchFamily="34" charset="-122"/>
            </a:endParaRPr>
          </a:p>
        </p:txBody>
      </p:sp>
      <p:sp>
        <p:nvSpPr>
          <p:cNvPr id="1049338" name="圆角矩形 33"/>
          <p:cNvSpPr/>
          <p:nvPr>
            <p:custDataLst>
              <p:tags r:id="rId9"/>
            </p:custDataLst>
          </p:nvPr>
        </p:nvSpPr>
        <p:spPr>
          <a:xfrm rot="2700000">
            <a:off x="2262247" y="5251410"/>
            <a:ext cx="998916" cy="998916"/>
          </a:xfrm>
          <a:prstGeom prst="roundRect">
            <a:avLst>
              <a:gd name="adj" fmla="val 10904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圆角矩形 34"/>
          <p:cNvSpPr/>
          <p:nvPr>
            <p:custDataLst>
              <p:tags r:id="rId10"/>
            </p:custDataLst>
          </p:nvPr>
        </p:nvSpPr>
        <p:spPr>
          <a:xfrm rot="2700000">
            <a:off x="2289127" y="5282649"/>
            <a:ext cx="936438" cy="936438"/>
          </a:xfrm>
          <a:prstGeom prst="roundRect">
            <a:avLst>
              <a:gd name="adj" fmla="val 10904"/>
            </a:avLst>
          </a:prstGeom>
          <a:noFill/>
          <a:ln w="15875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文本框 68"/>
          <p:cNvSpPr txBox="1"/>
          <p:nvPr>
            <p:custDataLst>
              <p:tags r:id="rId11"/>
            </p:custDataLst>
          </p:nvPr>
        </p:nvSpPr>
        <p:spPr>
          <a:xfrm>
            <a:off x="2123489" y="5463544"/>
            <a:ext cx="1268442" cy="664007"/>
          </a:xfrm>
          <a:prstGeom prst="rect"/>
          <a:noFill/>
        </p:spPr>
        <p:txBody>
          <a:bodyPr bIns="0" rtlCol="0" wrap="square">
            <a:normAutofit fontScale="94444" lnSpcReduction="10000"/>
          </a:bodyPr>
          <a:p>
            <a:pPr algn="ctr" defTabSz="914400">
              <a:tabLst>
                <a:tab algn="l" pos="143510"/>
              </a:tabLst>
            </a:pPr>
            <a:r>
              <a:rPr altLang="zh-CN" sz="3600" lang="en-US" spc="300">
                <a:solidFill>
                  <a:schemeClr val="lt1">
                    <a:lumMod val="100000"/>
                  </a:schemeClr>
                </a:solidFill>
                <a:latin typeface="+mj-lt"/>
                <a:ea typeface="+mj-lt"/>
                <a:cs typeface="微软雅黑" panose="020B0503020204020204" pitchFamily="34" charset="-122"/>
              </a:rPr>
              <a:t>05</a:t>
            </a:r>
            <a:endParaRPr altLang="zh-CN" sz="3600" lang="en-US" spc="300">
              <a:solidFill>
                <a:schemeClr val="lt1">
                  <a:lumMod val="100000"/>
                </a:schemeClr>
              </a:solidFill>
              <a:latin typeface="+mj-lt"/>
              <a:ea typeface="+mj-lt"/>
              <a:cs typeface="微软雅黑" panose="020B0503020204020204" pitchFamily="34" charset="-122"/>
            </a:endParaRPr>
          </a:p>
        </p:txBody>
      </p:sp>
      <p:sp>
        <p:nvSpPr>
          <p:cNvPr id="1049344" name="文本框 69"/>
          <p:cNvSpPr txBox="1"/>
          <p:nvPr>
            <p:custDataLst>
              <p:tags r:id="rId12"/>
            </p:custDataLst>
          </p:nvPr>
        </p:nvSpPr>
        <p:spPr>
          <a:xfrm>
            <a:off x="3223386" y="2614998"/>
            <a:ext cx="1268442" cy="664007"/>
          </a:xfrm>
          <a:prstGeom prst="rect"/>
          <a:noFill/>
        </p:spPr>
        <p:txBody>
          <a:bodyPr bIns="0" rtlCol="0" wrap="square">
            <a:normAutofit fontScale="94444" lnSpcReduction="10000"/>
          </a:bodyPr>
          <a:p>
            <a:pPr algn="ctr" defTabSz="914400">
              <a:tabLst>
                <a:tab algn="l" pos="143510"/>
              </a:tabLst>
            </a:pPr>
            <a:r>
              <a:rPr altLang="zh-CN" sz="3600" lang="en-US" spc="300">
                <a:solidFill>
                  <a:schemeClr val="accent5">
                    <a:lumMod val="75000"/>
                  </a:schemeClr>
                </a:solidFill>
                <a:latin typeface="+mj-lt"/>
                <a:ea typeface="+mj-lt"/>
                <a:cs typeface="微软雅黑" panose="020B0503020204020204" pitchFamily="34" charset="-122"/>
              </a:rPr>
              <a:t>02</a:t>
            </a:r>
            <a:endParaRPr altLang="zh-CN" sz="3600" lang="en-US" spc="300">
              <a:solidFill>
                <a:schemeClr val="accent5">
                  <a:lumMod val="75000"/>
                </a:schemeClr>
              </a:solidFill>
              <a:latin typeface="+mj-lt"/>
              <a:ea typeface="+mj-lt"/>
              <a:cs typeface="微软雅黑" panose="020B0503020204020204" pitchFamily="34" charset="-122"/>
            </a:endParaRPr>
          </a:p>
        </p:txBody>
      </p:sp>
      <p:sp>
        <p:nvSpPr>
          <p:cNvPr id="1049346" name="圆角矩形 36"/>
          <p:cNvSpPr/>
          <p:nvPr>
            <p:custDataLst>
              <p:tags r:id="rId13"/>
            </p:custDataLst>
          </p:nvPr>
        </p:nvSpPr>
        <p:spPr>
          <a:xfrm rot="2700000">
            <a:off x="3357786" y="4330954"/>
            <a:ext cx="998916" cy="998916"/>
          </a:xfrm>
          <a:prstGeom prst="roundRect">
            <a:avLst>
              <a:gd name="adj" fmla="val 10904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圆角矩形 37"/>
          <p:cNvSpPr/>
          <p:nvPr>
            <p:custDataLst>
              <p:tags r:id="rId14"/>
            </p:custDataLst>
          </p:nvPr>
        </p:nvSpPr>
        <p:spPr>
          <a:xfrm rot="2700000">
            <a:off x="3389025" y="4362193"/>
            <a:ext cx="936438" cy="936438"/>
          </a:xfrm>
          <a:prstGeom prst="roundRect">
            <a:avLst>
              <a:gd name="adj" fmla="val 10904"/>
            </a:avLst>
          </a:prstGeom>
          <a:noFill/>
          <a:ln w="12700" cmpd="sng">
            <a:solidFill>
              <a:schemeClr val="accent6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文本框 70"/>
          <p:cNvSpPr txBox="1"/>
          <p:nvPr>
            <p:custDataLst>
              <p:tags r:id="rId15"/>
            </p:custDataLst>
          </p:nvPr>
        </p:nvSpPr>
        <p:spPr>
          <a:xfrm>
            <a:off x="3241549" y="4498772"/>
            <a:ext cx="1268442" cy="664007"/>
          </a:xfrm>
          <a:prstGeom prst="rect"/>
          <a:noFill/>
        </p:spPr>
        <p:txBody>
          <a:bodyPr bIns="0" rtlCol="0" wrap="square">
            <a:normAutofit fontScale="94444" lnSpcReduction="10000"/>
          </a:bodyPr>
          <a:p>
            <a:pPr algn="ctr" defTabSz="914400">
              <a:tabLst>
                <a:tab algn="l" pos="143510"/>
              </a:tabLst>
            </a:pPr>
            <a:r>
              <a:rPr altLang="zh-CN" sz="3600" lang="en-US" spc="300">
                <a:solidFill>
                  <a:schemeClr val="accent5">
                    <a:lumMod val="75000"/>
                  </a:schemeClr>
                </a:solidFill>
                <a:latin typeface="+mj-lt"/>
                <a:ea typeface="+mj-lt"/>
                <a:cs typeface="微软雅黑" panose="020B0503020204020204" pitchFamily="34" charset="-122"/>
              </a:rPr>
              <a:t>04</a:t>
            </a:r>
            <a:endParaRPr altLang="zh-CN" sz="3600" lang="en-US" spc="300">
              <a:solidFill>
                <a:schemeClr val="accent5">
                  <a:lumMod val="75000"/>
                </a:schemeClr>
              </a:solidFill>
              <a:latin typeface="+mj-lt"/>
              <a:ea typeface="+mj-lt"/>
              <a:cs typeface="微软雅黑" panose="020B0503020204020204" pitchFamily="34" charset="-122"/>
            </a:endParaRPr>
          </a:p>
        </p:txBody>
      </p:sp>
      <p:cxnSp>
        <p:nvCxnSpPr>
          <p:cNvPr id="3145807" name="直接箭头连接符 134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3168900" y="2359275"/>
            <a:ext cx="225937" cy="193971"/>
          </a:xfrm>
          <a:prstGeom prst="straightConnector1"/>
          <a:ln w="1270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809" name="直接箭头连接符 136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165268" y="4301168"/>
            <a:ext cx="225937" cy="193971"/>
          </a:xfrm>
          <a:prstGeom prst="straightConnector1"/>
          <a:ln w="1270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811" name="直接箭头连接符 138"/>
          <p:cNvCxnSpPr>
            <a:cxnSpLocks/>
          </p:cNvCxnSpPr>
          <p:nvPr>
            <p:custDataLst>
              <p:tags r:id="rId18"/>
            </p:custDataLst>
          </p:nvPr>
        </p:nvCxnSpPr>
        <p:spPr>
          <a:xfrm flipH="1">
            <a:off x="3195054" y="3368362"/>
            <a:ext cx="235381" cy="240466"/>
          </a:xfrm>
          <a:prstGeom prst="straightConnector1"/>
          <a:ln w="1270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813" name="直接箭头连接符 139"/>
          <p:cNvCxnSpPr>
            <a:cxnSpLocks/>
          </p:cNvCxnSpPr>
          <p:nvPr>
            <p:custDataLst>
              <p:tags r:id="rId19"/>
            </p:custDataLst>
          </p:nvPr>
        </p:nvCxnSpPr>
        <p:spPr>
          <a:xfrm flipH="1">
            <a:off x="3186336" y="5162779"/>
            <a:ext cx="235381" cy="240466"/>
          </a:xfrm>
          <a:prstGeom prst="straightConnector1"/>
          <a:ln w="1270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352" name="文本框 7"/>
          <p:cNvSpPr txBox="1"/>
          <p:nvPr>
            <p:custDataLst>
              <p:tags r:id="rId20"/>
            </p:custDataLst>
          </p:nvPr>
        </p:nvSpPr>
        <p:spPr>
          <a:xfrm>
            <a:off x="4946608" y="4450824"/>
            <a:ext cx="5116630" cy="717040"/>
          </a:xfrm>
          <a:prstGeom prst="rect"/>
          <a:noFill/>
        </p:spPr>
        <p:txBody>
          <a:bodyPr rIns="0" rtlCol="0" wrap="square">
            <a:normAutofit/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/>
                </a:solidFill>
                <a:latin typeface="+mn-ea"/>
                <a:cs typeface="微软雅黑" panose="020B0503020204020204" pitchFamily="34" charset="-122"/>
                <a:sym typeface="+mn-ea"/>
              </a:rPr>
              <a:t>美妆个护类：随着人们对个人形象的关注度提高，美妆个护类产品在电子商务平台上的销售增长也非常快</a:t>
            </a:r>
            <a:endParaRPr altLang="en-US" sz="1200" lang="zh-CN" spc="150">
              <a:solidFill>
                <a:schemeClr val="tx1"/>
              </a:solidFill>
              <a:latin typeface="+mn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354" name="文本框 9"/>
          <p:cNvSpPr txBox="1"/>
          <p:nvPr>
            <p:custDataLst>
              <p:tags r:id="rId21"/>
            </p:custDataLst>
          </p:nvPr>
        </p:nvSpPr>
        <p:spPr>
          <a:xfrm>
            <a:off x="4946608" y="2575041"/>
            <a:ext cx="5116630" cy="717040"/>
          </a:xfrm>
          <a:prstGeom prst="rect"/>
          <a:noFill/>
        </p:spPr>
        <p:txBody>
          <a:bodyPr rIns="0" rtlCol="0" wrap="square">
            <a:normAutofit/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200" lang="zh-CN" spc="150">
                <a:solidFill>
                  <a:schemeClr val="tx1"/>
                </a:solidFill>
                <a:latin typeface="+mn-ea"/>
                <a:cs typeface="微软雅黑" panose="020B0503020204020204" pitchFamily="34" charset="-122"/>
                <a:sym typeface="+mn-ea"/>
              </a:rPr>
              <a:t>家居装饰类：家居装饰类产品在电子商务平台上的销售增长也较快，尤其是一些特色家居装饰品</a:t>
            </a:r>
            <a:endParaRPr altLang="en-US" dirty="0" sz="1200" lang="zh-CN" spc="150">
              <a:solidFill>
                <a:schemeClr val="tx1"/>
              </a:solidFill>
              <a:latin typeface="+mn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356" name="文本框 16"/>
          <p:cNvSpPr txBox="1"/>
          <p:nvPr>
            <p:custDataLst>
              <p:tags r:id="rId22"/>
            </p:custDataLst>
          </p:nvPr>
        </p:nvSpPr>
        <p:spPr>
          <a:xfrm>
            <a:off x="4945881" y="1637150"/>
            <a:ext cx="5116630" cy="717040"/>
          </a:xfrm>
          <a:prstGeom prst="rect"/>
          <a:noFill/>
        </p:spPr>
        <p:txBody>
          <a:bodyPr rIns="0" rtlCol="0" wrap="square">
            <a:normAutofit/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/>
                </a:solidFill>
                <a:latin typeface="+mn-ea"/>
                <a:cs typeface="微软雅黑" panose="020B0503020204020204" pitchFamily="34" charset="-122"/>
                <a:sym typeface="+mn-ea"/>
              </a:rPr>
              <a:t>服装类：随着网络购物的普及，服装类产品在电子商务平台上的销售增长迅速</a:t>
            </a:r>
            <a:endParaRPr altLang="en-US" sz="1200" lang="zh-CN" spc="150">
              <a:solidFill>
                <a:schemeClr val="tx1"/>
              </a:solidFill>
              <a:latin typeface="+mn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358" name="文本框 22"/>
          <p:cNvSpPr txBox="1"/>
          <p:nvPr>
            <p:custDataLst>
              <p:tags r:id="rId23"/>
            </p:custDataLst>
          </p:nvPr>
        </p:nvSpPr>
        <p:spPr>
          <a:xfrm>
            <a:off x="4946608" y="3512933"/>
            <a:ext cx="5116630" cy="717040"/>
          </a:xfrm>
          <a:prstGeom prst="rect"/>
          <a:noFill/>
        </p:spPr>
        <p:txBody>
          <a:bodyPr rIns="0" rtlCol="0" wrap="square">
            <a:normAutofit/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/>
                </a:solidFill>
                <a:latin typeface="+mn-ea"/>
                <a:cs typeface="微软雅黑" panose="020B0503020204020204" pitchFamily="34" charset="-122"/>
                <a:sym typeface="+mn-ea"/>
              </a:rPr>
              <a:t>数码电器类：数码电器类产品在电子商务平台上的销售增长也非常显著，一些智能家居设备尤其受欢迎</a:t>
            </a:r>
            <a:endParaRPr altLang="en-US" sz="1200" lang="zh-CN" spc="150">
              <a:solidFill>
                <a:schemeClr val="tx1"/>
              </a:solidFill>
              <a:latin typeface="+mn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360" name="文本框 12"/>
          <p:cNvSpPr txBox="1"/>
          <p:nvPr>
            <p:custDataLst>
              <p:tags r:id="rId24"/>
            </p:custDataLst>
          </p:nvPr>
        </p:nvSpPr>
        <p:spPr>
          <a:xfrm>
            <a:off x="4945881" y="5388716"/>
            <a:ext cx="5116630" cy="717040"/>
          </a:xfrm>
          <a:prstGeom prst="rect"/>
          <a:noFill/>
        </p:spPr>
        <p:txBody>
          <a:bodyPr rIns="0" rtlCol="0" wrap="square">
            <a:normAutofit/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/>
                </a:solidFill>
                <a:latin typeface="+mn-ea"/>
                <a:cs typeface="微软雅黑" panose="020B0503020204020204" pitchFamily="34" charset="-122"/>
                <a:sym typeface="+mn-ea"/>
              </a:rPr>
              <a:t>食品饮料类：由于人们对食品安全和健康的关注度提高，食品饮料类产品在电子商务平台上的销售增长也比较快</a:t>
            </a:r>
            <a:endParaRPr altLang="en-US" sz="1200" lang="zh-CN" spc="150">
              <a:solidFill>
                <a:schemeClr val="tx1"/>
              </a:solidFill>
              <a:latin typeface="+mn-ea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电子商务的增长驱动因素</a:t>
            </a:r>
            <a:endParaRPr altLang="en-US" lang="zh-CN"/>
          </a:p>
        </p:txBody>
      </p:sp>
      <p:sp>
        <p:nvSpPr>
          <p:cNvPr id="104941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1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2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物流服务的改善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消费者对线上购物的接受度提高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互联网普及率的提高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移动设备的普及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90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电子商务行业构成的变化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电子商务平台的演变</a:t>
            </a:r>
            <a:endParaRPr altLang="en-US" lang="zh-CN"/>
          </a:p>
        </p:txBody>
      </p:sp>
      <p:sp>
        <p:nvSpPr>
          <p:cNvPr id="104960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电子商务平台的早期形式：C2C模式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1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电子商务平台的演变：B2C模式的兴起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1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电子商务平台的进一步演变：O2O模式的出现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2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电子商务平台的未来趋势：社交电商的崛起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社交电商的崛起</a:t>
            </a:r>
            <a:endParaRPr altLang="en-US" lang="zh-CN"/>
          </a:p>
        </p:txBody>
      </p:sp>
      <p:sp>
        <p:nvSpPr>
          <p:cNvPr id="1049682" name="矩形 38"/>
          <p:cNvSpPr/>
          <p:nvPr>
            <p:custDataLst>
              <p:tags r:id="rId1"/>
            </p:custDataLst>
          </p:nvPr>
        </p:nvSpPr>
        <p:spPr>
          <a:xfrm rot="204112">
            <a:off x="1527310" y="149040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4" name="矩形 39"/>
          <p:cNvSpPr/>
          <p:nvPr>
            <p:custDataLst>
              <p:tags r:id="rId2"/>
            </p:custDataLst>
          </p:nvPr>
        </p:nvSpPr>
        <p:spPr>
          <a:xfrm>
            <a:off x="1531989" y="149106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6" name="TextBox 2"/>
          <p:cNvSpPr txBox="1"/>
          <p:nvPr>
            <p:custDataLst>
              <p:tags r:id="rId3"/>
            </p:custDataLst>
          </p:nvPr>
        </p:nvSpPr>
        <p:spPr>
          <a:xfrm>
            <a:off x="1766607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社交电商的定义和特点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688" name="矩形 100"/>
          <p:cNvSpPr/>
          <p:nvPr>
            <p:custDataLst>
              <p:tags r:id="rId4"/>
            </p:custDataLst>
          </p:nvPr>
        </p:nvSpPr>
        <p:spPr>
          <a:xfrm rot="204112">
            <a:off x="6604012" y="149040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0" name="矩形 101"/>
          <p:cNvSpPr/>
          <p:nvPr>
            <p:custDataLst>
              <p:tags r:id="rId5"/>
            </p:custDataLst>
          </p:nvPr>
        </p:nvSpPr>
        <p:spPr>
          <a:xfrm>
            <a:off x="6609360" y="149106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2" name="TextBox 2"/>
          <p:cNvSpPr txBox="1"/>
          <p:nvPr>
            <p:custDataLst>
              <p:tags r:id="rId6"/>
            </p:custDataLst>
          </p:nvPr>
        </p:nvSpPr>
        <p:spPr>
          <a:xfrm>
            <a:off x="6844646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社交电商的发展历程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694" name="矩形 122"/>
          <p:cNvSpPr/>
          <p:nvPr>
            <p:custDataLst>
              <p:tags r:id="rId7"/>
            </p:custDataLst>
          </p:nvPr>
        </p:nvSpPr>
        <p:spPr>
          <a:xfrm rot="204112">
            <a:off x="1527310" y="413536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6" name="矩形 123"/>
          <p:cNvSpPr/>
          <p:nvPr>
            <p:custDataLst>
              <p:tags r:id="rId8"/>
            </p:custDataLst>
          </p:nvPr>
        </p:nvSpPr>
        <p:spPr>
          <a:xfrm>
            <a:off x="1531989" y="413603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8" name="TextBox 2"/>
          <p:cNvSpPr txBox="1"/>
          <p:nvPr>
            <p:custDataLst>
              <p:tags r:id="rId9"/>
            </p:custDataLst>
          </p:nvPr>
        </p:nvSpPr>
        <p:spPr>
          <a:xfrm>
            <a:off x="1765938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社交电商的优势和挑战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700" name="矩形 89"/>
          <p:cNvSpPr/>
          <p:nvPr>
            <p:custDataLst>
              <p:tags r:id="rId10"/>
            </p:custDataLst>
          </p:nvPr>
        </p:nvSpPr>
        <p:spPr>
          <a:xfrm rot="204112">
            <a:off x="6604012" y="413536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2" name="矩形 90"/>
          <p:cNvSpPr/>
          <p:nvPr>
            <p:custDataLst>
              <p:tags r:id="rId11"/>
            </p:custDataLst>
          </p:nvPr>
        </p:nvSpPr>
        <p:spPr>
          <a:xfrm>
            <a:off x="6609360" y="413603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4" name="TextBox 2"/>
          <p:cNvSpPr txBox="1"/>
          <p:nvPr>
            <p:custDataLst>
              <p:tags r:id="rId12"/>
            </p:custDataLst>
          </p:nvPr>
        </p:nvSpPr>
        <p:spPr>
          <a:xfrm>
            <a:off x="6843309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社交电商的未来趋势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电商与实体零售的融合</a:t>
            </a:r>
            <a:endParaRPr altLang="en-US" lang="zh-CN"/>
          </a:p>
        </p:txBody>
      </p:sp>
      <p:sp>
        <p:nvSpPr>
          <p:cNvPr id="104975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电商与实体零售的互补性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电商与实体零售的融合模式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融合带来的行业变革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融合过程中的挑战与机遇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电商服务行业的兴起</a:t>
            </a:r>
            <a:endParaRPr altLang="en-US" lang="zh-CN"/>
          </a:p>
        </p:txBody>
      </p:sp>
      <p:sp>
        <p:nvSpPr>
          <p:cNvPr id="1049834" name="矩形 3"/>
          <p:cNvSpPr/>
          <p:nvPr>
            <p:custDataLst>
              <p:tags r:id="rId1"/>
            </p:custDataLst>
          </p:nvPr>
        </p:nvSpPr>
        <p:spPr>
          <a:xfrm>
            <a:off x="972714" y="1775192"/>
            <a:ext cx="4918093" cy="124158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36" name="矩形 13"/>
          <p:cNvSpPr/>
          <p:nvPr>
            <p:custDataLst>
              <p:tags r:id="rId2"/>
            </p:custDataLst>
          </p:nvPr>
        </p:nvSpPr>
        <p:spPr>
          <a:xfrm>
            <a:off x="608400" y="1775192"/>
            <a:ext cx="177667" cy="124158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838" name="文本框 4"/>
          <p:cNvSpPr txBox="1"/>
          <p:nvPr>
            <p:custDataLst>
              <p:tags r:id="rId3"/>
            </p:custDataLst>
          </p:nvPr>
        </p:nvSpPr>
        <p:spPr>
          <a:xfrm>
            <a:off x="1160644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电商服务行业概述：包括电商服务行业的定义、分类和特点等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矩形 39"/>
          <p:cNvSpPr/>
          <p:nvPr>
            <p:custDataLst>
              <p:tags r:id="rId4"/>
            </p:custDataLst>
          </p:nvPr>
        </p:nvSpPr>
        <p:spPr>
          <a:xfrm>
            <a:off x="972714" y="3249126"/>
            <a:ext cx="4918093" cy="124158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42" name="矩形 5"/>
          <p:cNvSpPr/>
          <p:nvPr>
            <p:custDataLst>
              <p:tags r:id="rId5"/>
            </p:custDataLst>
          </p:nvPr>
        </p:nvSpPr>
        <p:spPr>
          <a:xfrm>
            <a:off x="608400" y="3249126"/>
            <a:ext cx="177667" cy="124158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44" name="文本框 41"/>
          <p:cNvSpPr txBox="1"/>
          <p:nvPr>
            <p:custDataLst>
              <p:tags r:id="rId6"/>
            </p:custDataLst>
          </p:nvPr>
        </p:nvSpPr>
        <p:spPr>
          <a:xfrm>
            <a:off x="1160644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电商服务行业的发展历程：简要介绍电商服务行业的发展历程和现状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矩形 12"/>
          <p:cNvSpPr/>
          <p:nvPr>
            <p:custDataLst>
              <p:tags r:id="rId7"/>
            </p:custDataLst>
          </p:nvPr>
        </p:nvSpPr>
        <p:spPr>
          <a:xfrm>
            <a:off x="972714" y="4723060"/>
            <a:ext cx="4918093" cy="124158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48" name="矩形 17"/>
          <p:cNvSpPr/>
          <p:nvPr>
            <p:custDataLst>
              <p:tags r:id="rId8"/>
            </p:custDataLst>
          </p:nvPr>
        </p:nvSpPr>
        <p:spPr>
          <a:xfrm>
            <a:off x="608400" y="4723060"/>
            <a:ext cx="177667" cy="124158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50" name="文本框 19"/>
          <p:cNvSpPr txBox="1"/>
          <p:nvPr>
            <p:custDataLst>
              <p:tags r:id="rId9"/>
            </p:custDataLst>
          </p:nvPr>
        </p:nvSpPr>
        <p:spPr>
          <a:xfrm>
            <a:off x="1160644" y="4830174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电商服务行业的兴起原因：分析电商服务行业兴起的原因，如互联网技术的发展、消费者需求的转变等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矩形 49"/>
          <p:cNvSpPr/>
          <p:nvPr>
            <p:custDataLst>
              <p:tags r:id="rId10"/>
            </p:custDataLst>
          </p:nvPr>
        </p:nvSpPr>
        <p:spPr>
          <a:xfrm>
            <a:off x="6659355" y="1775192"/>
            <a:ext cx="4918093" cy="124158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54" name="矩形 26"/>
          <p:cNvSpPr/>
          <p:nvPr>
            <p:custDataLst>
              <p:tags r:id="rId11"/>
            </p:custDataLst>
          </p:nvPr>
        </p:nvSpPr>
        <p:spPr>
          <a:xfrm>
            <a:off x="6295041" y="1775192"/>
            <a:ext cx="177667" cy="124158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56" name="文本框 27"/>
          <p:cNvSpPr txBox="1"/>
          <p:nvPr>
            <p:custDataLst>
              <p:tags r:id="rId12"/>
            </p:custDataLst>
          </p:nvPr>
        </p:nvSpPr>
        <p:spPr>
          <a:xfrm>
            <a:off x="6847285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电商服务行业的影响：阐述电商服务行业对整个电子商务行业的影响，如促进传统企业转型、推动供应链优化等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矩形 64"/>
          <p:cNvSpPr/>
          <p:nvPr>
            <p:custDataLst>
              <p:tags r:id="rId13"/>
            </p:custDataLst>
          </p:nvPr>
        </p:nvSpPr>
        <p:spPr>
          <a:xfrm>
            <a:off x="6659355" y="3249126"/>
            <a:ext cx="4918093" cy="1241586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60" name="矩形 65"/>
          <p:cNvSpPr/>
          <p:nvPr>
            <p:custDataLst>
              <p:tags r:id="rId14"/>
            </p:custDataLst>
          </p:nvPr>
        </p:nvSpPr>
        <p:spPr>
          <a:xfrm>
            <a:off x="6295041" y="3249126"/>
            <a:ext cx="177667" cy="1241586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62" name="文本框 66"/>
          <p:cNvSpPr txBox="1"/>
          <p:nvPr>
            <p:custDataLst>
              <p:tags r:id="rId15"/>
            </p:custDataLst>
          </p:nvPr>
        </p:nvSpPr>
        <p:spPr>
          <a:xfrm>
            <a:off x="6847285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电商服务行业的未来趋势：预测电商服务行业的未来发展趋势，如智能化、个性化等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916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电子商务的未来趋势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人工智能在电子商务中的应用</a:t>
            </a:r>
            <a:endParaRPr altLang="en-US" lang="zh-CN"/>
          </a:p>
        </p:txBody>
      </p:sp>
      <p:sp>
        <p:nvSpPr>
          <p:cNvPr id="105003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8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6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6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6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6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人工智能技术为电子商务提供个性化推荐服务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人工智能技术为电子商务带来新的商业模式和机会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人工智能技术增强电子商务平台的客户服务质量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人工智能技术提高电子商务平台的运营效率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电子商务的绿色发展</a:t>
            </a:r>
            <a:endParaRPr altLang="en-US" lang="zh-CN"/>
          </a:p>
        </p:txBody>
      </p:sp>
      <p:sp>
        <p:nvSpPr>
          <p:cNvPr id="1050128" name="矩形 3"/>
          <p:cNvSpPr/>
          <p:nvPr>
            <p:custDataLst>
              <p:tags r:id="rId1"/>
            </p:custDataLst>
          </p:nvPr>
        </p:nvSpPr>
        <p:spPr>
          <a:xfrm>
            <a:off x="972714" y="1775192"/>
            <a:ext cx="4918093" cy="124158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130" name="矩形 13"/>
          <p:cNvSpPr/>
          <p:nvPr>
            <p:custDataLst>
              <p:tags r:id="rId2"/>
            </p:custDataLst>
          </p:nvPr>
        </p:nvSpPr>
        <p:spPr>
          <a:xfrm>
            <a:off x="608400" y="1775192"/>
            <a:ext cx="177667" cy="124158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50132" name="文本框 4"/>
          <p:cNvSpPr txBox="1"/>
          <p:nvPr>
            <p:custDataLst>
              <p:tags r:id="rId3"/>
            </p:custDataLst>
          </p:nvPr>
        </p:nvSpPr>
        <p:spPr>
          <a:xfrm>
            <a:off x="1160644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绿色供应链管理：通过优化供应链，降低资源消耗和环境影响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矩形 39"/>
          <p:cNvSpPr/>
          <p:nvPr>
            <p:custDataLst>
              <p:tags r:id="rId4"/>
            </p:custDataLst>
          </p:nvPr>
        </p:nvSpPr>
        <p:spPr>
          <a:xfrm>
            <a:off x="972714" y="3249126"/>
            <a:ext cx="4918093" cy="124158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136" name="矩形 5"/>
          <p:cNvSpPr/>
          <p:nvPr>
            <p:custDataLst>
              <p:tags r:id="rId5"/>
            </p:custDataLst>
          </p:nvPr>
        </p:nvSpPr>
        <p:spPr>
          <a:xfrm>
            <a:off x="608400" y="3249126"/>
            <a:ext cx="177667" cy="124158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138" name="文本框 41"/>
          <p:cNvSpPr txBox="1"/>
          <p:nvPr>
            <p:custDataLst>
              <p:tags r:id="rId6"/>
            </p:custDataLst>
          </p:nvPr>
        </p:nvSpPr>
        <p:spPr>
          <a:xfrm>
            <a:off x="1160644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可持续包装：采用可降解、可循环使用的包装材料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矩形 12"/>
          <p:cNvSpPr/>
          <p:nvPr>
            <p:custDataLst>
              <p:tags r:id="rId7"/>
            </p:custDataLst>
          </p:nvPr>
        </p:nvSpPr>
        <p:spPr>
          <a:xfrm>
            <a:off x="972714" y="4723060"/>
            <a:ext cx="4918093" cy="124158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142" name="矩形 17"/>
          <p:cNvSpPr/>
          <p:nvPr>
            <p:custDataLst>
              <p:tags r:id="rId8"/>
            </p:custDataLst>
          </p:nvPr>
        </p:nvSpPr>
        <p:spPr>
          <a:xfrm>
            <a:off x="608400" y="4723060"/>
            <a:ext cx="177667" cy="124158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144" name="文本框 19"/>
          <p:cNvSpPr txBox="1"/>
          <p:nvPr>
            <p:custDataLst>
              <p:tags r:id="rId9"/>
            </p:custDataLst>
          </p:nvPr>
        </p:nvSpPr>
        <p:spPr>
          <a:xfrm>
            <a:off x="1160644" y="4830174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能源效率：利用清洁能源和节能技术，降低能源消耗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6" name="矩形 49"/>
          <p:cNvSpPr/>
          <p:nvPr>
            <p:custDataLst>
              <p:tags r:id="rId10"/>
            </p:custDataLst>
          </p:nvPr>
        </p:nvSpPr>
        <p:spPr>
          <a:xfrm>
            <a:off x="6659355" y="1775192"/>
            <a:ext cx="4918093" cy="124158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148" name="矩形 26"/>
          <p:cNvSpPr/>
          <p:nvPr>
            <p:custDataLst>
              <p:tags r:id="rId11"/>
            </p:custDataLst>
          </p:nvPr>
        </p:nvSpPr>
        <p:spPr>
          <a:xfrm>
            <a:off x="6295041" y="1775192"/>
            <a:ext cx="177667" cy="124158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150" name="文本框 27"/>
          <p:cNvSpPr txBox="1"/>
          <p:nvPr>
            <p:custDataLst>
              <p:tags r:id="rId12"/>
            </p:custDataLst>
          </p:nvPr>
        </p:nvSpPr>
        <p:spPr>
          <a:xfrm>
            <a:off x="6847285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循环经济：推动废旧物品回收、再利用和再制造，实现资源高效利用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矩形 64"/>
          <p:cNvSpPr/>
          <p:nvPr>
            <p:custDataLst>
              <p:tags r:id="rId13"/>
            </p:custDataLst>
          </p:nvPr>
        </p:nvSpPr>
        <p:spPr>
          <a:xfrm>
            <a:off x="6659355" y="3249126"/>
            <a:ext cx="4918093" cy="1241586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154" name="矩形 65"/>
          <p:cNvSpPr/>
          <p:nvPr>
            <p:custDataLst>
              <p:tags r:id="rId14"/>
            </p:custDataLst>
          </p:nvPr>
        </p:nvSpPr>
        <p:spPr>
          <a:xfrm>
            <a:off x="6295041" y="3249126"/>
            <a:ext cx="177667" cy="1241586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156" name="文本框 66"/>
          <p:cNvSpPr txBox="1"/>
          <p:nvPr>
            <p:custDataLst>
              <p:tags r:id="rId15"/>
            </p:custDataLst>
          </p:nvPr>
        </p:nvSpPr>
        <p:spPr>
          <a:xfrm>
            <a:off x="6847285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社会责任：加强企业社会责任建设，关注员工福利和环境保护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跨境电子商务的发展趋势</a:t>
            </a:r>
            <a:endParaRPr altLang="en-US" lang="zh-CN"/>
          </a:p>
        </p:txBody>
      </p:sp>
      <p:sp>
        <p:nvSpPr>
          <p:cNvPr id="1050210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552807" y="4005893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12" name="矩形 4"/>
          <p:cNvSpPr/>
          <p:nvPr>
            <p:custDataLst>
              <p:tags r:id="rId2"/>
            </p:custDataLst>
          </p:nvPr>
        </p:nvSpPr>
        <p:spPr>
          <a:xfrm>
            <a:off x="2463271" y="4365944"/>
            <a:ext cx="178865" cy="180241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4" name="文本框 5"/>
          <p:cNvSpPr txBox="1"/>
          <p:nvPr>
            <p:custDataLst>
              <p:tags r:id="rId3"/>
            </p:custDataLst>
          </p:nvPr>
        </p:nvSpPr>
        <p:spPr>
          <a:xfrm>
            <a:off x="2761726" y="4322129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跨境电商支付方式：支付方式多样化，提高跨境交易便捷性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16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63818" y="4005893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18" name="矩形 57"/>
          <p:cNvSpPr/>
          <p:nvPr>
            <p:custDataLst>
              <p:tags r:id="rId5"/>
            </p:custDataLst>
          </p:nvPr>
        </p:nvSpPr>
        <p:spPr>
          <a:xfrm>
            <a:off x="6174282" y="4365944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0" name="文本框 58"/>
          <p:cNvSpPr txBox="1"/>
          <p:nvPr>
            <p:custDataLst>
              <p:tags r:id="rId6"/>
            </p:custDataLst>
          </p:nvPr>
        </p:nvSpPr>
        <p:spPr>
          <a:xfrm>
            <a:off x="6472737" y="4322129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跨境电商营销策略：营销策略不断创新，提高品牌知名度和竞争力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22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697302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24" name="矩形 65"/>
          <p:cNvSpPr/>
          <p:nvPr>
            <p:custDataLst>
              <p:tags r:id="rId8"/>
            </p:custDataLst>
          </p:nvPr>
        </p:nvSpPr>
        <p:spPr>
          <a:xfrm>
            <a:off x="608400" y="1862091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6" name="文本框 66"/>
          <p:cNvSpPr txBox="1"/>
          <p:nvPr>
            <p:custDataLst>
              <p:tags r:id="rId9"/>
            </p:custDataLst>
          </p:nvPr>
        </p:nvSpPr>
        <p:spPr>
          <a:xfrm>
            <a:off x="906856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全球电商市场趋势：全球电商市场持续增长，跨境交易规模不断扩大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28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08313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30" name="矩形 69"/>
          <p:cNvSpPr/>
          <p:nvPr>
            <p:custDataLst>
              <p:tags r:id="rId11"/>
            </p:custDataLst>
          </p:nvPr>
        </p:nvSpPr>
        <p:spPr>
          <a:xfrm>
            <a:off x="4318776" y="1862091"/>
            <a:ext cx="178865" cy="180241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2" name="文本框 70"/>
          <p:cNvSpPr txBox="1"/>
          <p:nvPr>
            <p:custDataLst>
              <p:tags r:id="rId12"/>
            </p:custDataLst>
          </p:nvPr>
        </p:nvSpPr>
        <p:spPr>
          <a:xfrm>
            <a:off x="4617232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跨境电商政策环境：各国政府加强跨境电商监管，推动贸易便利化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34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119324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36" name="文本框 74"/>
          <p:cNvSpPr txBox="1"/>
          <p:nvPr>
            <p:custDataLst>
              <p:tags r:id="rId14"/>
            </p:custDataLst>
          </p:nvPr>
        </p:nvSpPr>
        <p:spPr>
          <a:xfrm>
            <a:off x="8328243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跨境电商物流服务：物流服务不断完善，提高跨境交易效率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38" name="矩形 73"/>
          <p:cNvSpPr/>
          <p:nvPr>
            <p:custDataLst>
              <p:tags r:id="rId15"/>
            </p:custDataLst>
          </p:nvPr>
        </p:nvSpPr>
        <p:spPr>
          <a:xfrm>
            <a:off x="8029787" y="1862091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电子商务与新基建的结合</a:t>
            </a:r>
            <a:endParaRPr altLang="en-US" lang="zh-CN"/>
          </a:p>
        </p:txBody>
      </p:sp>
      <p:sp>
        <p:nvSpPr>
          <p:cNvPr id="105029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云计算：为电子商务提供高效、安全的计算服务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5G网络：提升电子商务的传输速度和稳定性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物联网技术：实现商品的智能化管理和配送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人工智能：优化电子商务的运营和客户服务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376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电子商务的挑战与机遇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电子商务面临的挑战</a:t>
            </a:r>
            <a:endParaRPr altLang="en-US" lang="zh-CN"/>
          </a:p>
        </p:txBody>
      </p:sp>
      <p:sp>
        <p:nvSpPr>
          <p:cNvPr id="105049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9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9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9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网络安全：随着电子商务的发展，网络安全问题日益突出，企业需要加强网络安全防护，保障用户信息和交易安全。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0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0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0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竞争激烈：电子商务行业的竞争日益激烈，企业需要不断提高自身的竞争力以保持市场份额。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1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1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1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法规限制：各国对电子商务的法规限制不同，企业需要遵守不同国家的法律法规，增加了运营成本和风险。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1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物流配送：物流配送是电子商务的重要组成部分，也是企业面临的重要挑战之一。企业需要提高物流配送的效率和质量，以满足消费者的需求。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电子商务的发展机遇</a:t>
            </a:r>
            <a:endParaRPr altLang="en-US" lang="zh-CN"/>
          </a:p>
        </p:txBody>
      </p:sp>
      <p:sp>
        <p:nvSpPr>
          <p:cNvPr id="105057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7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8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互联网技术的不断进步为电子商务提供了广阔的发展空间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8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8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8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消费者对线上购物的需求不断增长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8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9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政府对电子商务行业的支持力度加大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9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9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9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9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电子商务行业在国际贸易中的地位日益重要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5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电子商务的创新方向</a:t>
            </a:r>
            <a:endParaRPr altLang="en-US" lang="zh-CN"/>
          </a:p>
        </p:txBody>
      </p:sp>
      <p:sp>
        <p:nvSpPr>
          <p:cNvPr id="105065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5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5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5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6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电子商务在区块链技术下的创新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66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6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6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电子商务在物联网领域的应用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7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7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电子商务在社交媒体上的拓展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67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7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7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电子商务与人工智能的融合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3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电子商务的未来展望</a:t>
            </a:r>
            <a:endParaRPr altLang="en-US" lang="zh-CN"/>
          </a:p>
        </p:txBody>
      </p:sp>
      <p:sp>
        <p:nvSpPr>
          <p:cNvPr id="105073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73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4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74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4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人工智能、大数据等新技术推动电商创新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75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跨境电商合作加强，全球市场更加开放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75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市场规模持续扩大，行业构成更加多元化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75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移动电商成为主流，社交电商蓬勃发展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0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80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2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对电子商务市场规模和行业构成变革的总结</a:t>
            </a:r>
            <a:endParaRPr altLang="en-US" lang="zh-CN"/>
          </a:p>
        </p:txBody>
      </p:sp>
      <p:sp>
        <p:nvSpPr>
          <p:cNvPr id="1050924" name="矩形: 圆角 1"/>
          <p:cNvSpPr/>
          <p:nvPr>
            <p:custDataLst>
              <p:tags r:id="rId1"/>
            </p:custDataLst>
          </p:nvPr>
        </p:nvSpPr>
        <p:spPr>
          <a:xfrm>
            <a:off x="608400" y="2350343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926" name="Freeform 7"/>
          <p:cNvSpPr/>
          <p:nvPr>
            <p:custDataLst>
              <p:tags r:id="rId2"/>
            </p:custDataLst>
          </p:nvPr>
        </p:nvSpPr>
        <p:spPr bwMode="auto">
          <a:xfrm flipV="1">
            <a:off x="733425" y="2488696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928" name="标题"/>
          <p:cNvSpPr txBox="1"/>
          <p:nvPr>
            <p:custDataLst>
              <p:tags r:id="rId3"/>
            </p:custDataLst>
          </p:nvPr>
        </p:nvSpPr>
        <p:spPr>
          <a:xfrm>
            <a:off x="733425" y="2446809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930" name="正文"/>
          <p:cNvSpPr txBox="1"/>
          <p:nvPr>
            <p:custDataLst>
              <p:tags r:id="rId4"/>
            </p:custDataLst>
          </p:nvPr>
        </p:nvSpPr>
        <p:spPr>
          <a:xfrm>
            <a:off x="2169626" y="2351612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市场规模持续增长：预计到2024年，全球电子商务市场规模将达到数万亿美元，成为全球最大的零售市场之一。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0932" name="矩形: 圆角 19"/>
          <p:cNvSpPr/>
          <p:nvPr>
            <p:custDataLst>
              <p:tags r:id="rId5"/>
            </p:custDataLst>
          </p:nvPr>
        </p:nvSpPr>
        <p:spPr>
          <a:xfrm>
            <a:off x="6159003" y="2350343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934" name="Freeform 7"/>
          <p:cNvSpPr/>
          <p:nvPr>
            <p:custDataLst>
              <p:tags r:id="rId6"/>
            </p:custDataLst>
          </p:nvPr>
        </p:nvSpPr>
        <p:spPr bwMode="auto">
          <a:xfrm flipV="1">
            <a:off x="6277682" y="2487426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936" name="标题"/>
          <p:cNvSpPr txBox="1"/>
          <p:nvPr>
            <p:custDataLst>
              <p:tags r:id="rId7"/>
            </p:custDataLst>
          </p:nvPr>
        </p:nvSpPr>
        <p:spPr>
          <a:xfrm>
            <a:off x="6277682" y="2446174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938" name="正文"/>
          <p:cNvSpPr txBox="1"/>
          <p:nvPr>
            <p:custDataLst>
              <p:tags r:id="rId8"/>
            </p:custDataLst>
          </p:nvPr>
        </p:nvSpPr>
        <p:spPr>
          <a:xfrm>
            <a:off x="7714517" y="2352882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5714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行业构成日益多元化：电子商务行业构成日益多元化，包括B2B、B2C、C2C等多种模式，同时，移动电商、社交电商等新兴模式也逐渐崛起。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0940" name="矩形: 圆角 28"/>
          <p:cNvSpPr/>
          <p:nvPr>
            <p:custDataLst>
              <p:tags r:id="rId9"/>
            </p:custDataLst>
          </p:nvPr>
        </p:nvSpPr>
        <p:spPr>
          <a:xfrm>
            <a:off x="608400" y="3992804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942" name="Freeform 7"/>
          <p:cNvSpPr/>
          <p:nvPr>
            <p:custDataLst>
              <p:tags r:id="rId10"/>
            </p:custDataLst>
          </p:nvPr>
        </p:nvSpPr>
        <p:spPr bwMode="auto">
          <a:xfrm flipV="1">
            <a:off x="733425" y="4131156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944" name="标题"/>
          <p:cNvSpPr txBox="1"/>
          <p:nvPr>
            <p:custDataLst>
              <p:tags r:id="rId11"/>
            </p:custDataLst>
          </p:nvPr>
        </p:nvSpPr>
        <p:spPr>
          <a:xfrm>
            <a:off x="733425" y="4089270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946" name="正文"/>
          <p:cNvSpPr txBox="1"/>
          <p:nvPr>
            <p:custDataLst>
              <p:tags r:id="rId12"/>
            </p:custDataLst>
          </p:nvPr>
        </p:nvSpPr>
        <p:spPr>
          <a:xfrm>
            <a:off x="2169626" y="3994073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变革带来机遇与挑战：电子商务的变革为传统企业带来了机遇与挑战，企业需要不断创新和适应变革，才能在竞争中立于不败之地。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0948" name="矩形: 圆角 24"/>
          <p:cNvSpPr/>
          <p:nvPr>
            <p:custDataLst>
              <p:tags r:id="rId13"/>
            </p:custDataLst>
          </p:nvPr>
        </p:nvSpPr>
        <p:spPr>
          <a:xfrm>
            <a:off x="6159003" y="3992804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950" name="Freeform 7"/>
          <p:cNvSpPr/>
          <p:nvPr>
            <p:custDataLst>
              <p:tags r:id="rId14"/>
            </p:custDataLst>
          </p:nvPr>
        </p:nvSpPr>
        <p:spPr bwMode="auto">
          <a:xfrm flipV="1">
            <a:off x="6277682" y="4129887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952" name="标题"/>
          <p:cNvSpPr txBox="1"/>
          <p:nvPr>
            <p:custDataLst>
              <p:tags r:id="rId15"/>
            </p:custDataLst>
          </p:nvPr>
        </p:nvSpPr>
        <p:spPr>
          <a:xfrm>
            <a:off x="6277682" y="4088000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954" name="正文"/>
          <p:cNvSpPr txBox="1"/>
          <p:nvPr>
            <p:custDataLst>
              <p:tags r:id="rId16"/>
            </p:custDataLst>
          </p:nvPr>
        </p:nvSpPr>
        <p:spPr>
          <a:xfrm>
            <a:off x="7714517" y="3994708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5714" lnSpcReduction="2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未来展望：随着技术的不断进步和消费者需求的不断变化，电子商务行业将继续发展壮大，未来将呈现出更加多元化、智能化、个性化的发展趋势。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0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对未来电子商务发展的思考</a:t>
            </a:r>
            <a:endParaRPr altLang="en-US" lang="zh-CN"/>
          </a:p>
        </p:txBody>
      </p:sp>
      <p:sp>
        <p:nvSpPr>
          <p:cNvPr id="105100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1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1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市场规模将继续扩大，行业构成将更加多元化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1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1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移动电商将更加普及，社交电商将逐渐崛起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2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2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2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跨境电商将面临更多机遇和挑战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2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2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3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电子商务将更加注重用户体验和服务质量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8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1084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7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0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3"/>
  <p:tag name="KSO_WM_TEMPLATE_THUMBS_INDEX" val="1、9"/>
</p:tagLst>
</file>

<file path=ppt/tags/tag11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1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1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1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20.xml><?xml version="1.0" encoding="utf-8"?>
<p:tagLst xmlns:p="http://schemas.openxmlformats.org/presentationml/2006/main">
  <p:tag name="KSO_WM_SLIDE_ID" val="custom20230303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3"/>
  <p:tag name="KSO_WM_SLIDE_LAYOUT" val="a_b_f"/>
  <p:tag name="KSO_WM_SLIDE_LAYOUT_CNT" val="1_1_1"/>
  <p:tag name="KSO_WM_TEMPLATE_THUMBS_INDEX" val="1、9"/>
  <p:tag name="KSO_WM_SLIDE_CONTENT_AREA" val="{&quot;left&quot;:&quot;81.45&quot;,&quot;top&quot;:&quot;106.8&quot;,&quot;width&quot;:&quot;739.1&quot;,&quot;height&quot;:&quot;290.25&quot;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6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2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6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3_6*l_h_i*1_1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1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3_6*l_h_i*1_2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3_6*l_h_i*1_3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3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3_6*l_h_i*1_4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4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3_6*l_h_i*1_5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5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303_6*l_h_i*1_6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6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SLIDE_ID" val="custom2023030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303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4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7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4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4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4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4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4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4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4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4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4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4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4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4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4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4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4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4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4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4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4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4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4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4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4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4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4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4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4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4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4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4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1_2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FILL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1_3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UNIT_LINE_FORE_SCHEMECOLOR_INDEX" val="9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2_2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2_3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1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3_2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FILL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3_3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UNIT_LINE_FORE_SCHEMECOLOR_INDEX" val="9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3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5_2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UNIT_FILL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5_3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UNIT_LINE_FORE_SCHEMECOLOR_INDEX" val="9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5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2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"/>
  <p:tag name="KSO_WM_UNIT_TEXT_FILL_FORE_SCHEMECOLOR_INDEX" val="9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4_2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4_3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4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"/>
  <p:tag name="KSO_WM_UNIT_TEXT_FILL_FORE_SCHEMECOLOR_INDEX" val="9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2_4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4"/>
  <p:tag name="KSO_WM_DIAGRAM_VERSION" val="3"/>
  <p:tag name="KSO_WM_DIAGRAM_COLOR_TRICK" val="1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4_4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4"/>
  <p:tag name="KSO_WM_DIAGRAM_VERSION" val="3"/>
  <p:tag name="KSO_WM_DIAGRAM_COLOR_TRICK" val="1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3_4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4"/>
  <p:tag name="KSO_WM_DIAGRAM_VERSION" val="3"/>
  <p:tag name="KSO_WM_DIAGRAM_COLOR_TRICK" val="1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i*1_5_4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4"/>
  <p:tag name="KSO_WM_DIAGRAM_VERSION" val="3"/>
  <p:tag name="KSO_WM_DIAGRAM_COLOR_TRICK" val="1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f*1_4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UNIT_SUBTYPE" val="a"/>
  <p:tag name="KSO_WM_UNIT_PRESET_TEXT_INDEX" val="0"/>
  <p:tag name="KSO_WM_UNIT_PRESET_TEXT_LEN" val="0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VALUE" val="56"/>
  <p:tag name="KSO_WM_UNIT_PRESET_TEXT" val="单击此处输入你的正文，文字是您思想的提炼，请尽量言简意骇的阐述观点 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f*1_2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UNIT_SUBTYPE" val="a"/>
  <p:tag name="KSO_WM_UNIT_PRESET_TEXT_INDEX" val="0"/>
  <p:tag name="KSO_WM_UNIT_PRESET_TEXT_LEN" val="0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VALUE" val="56"/>
  <p:tag name="KSO_WM_UNIT_PRESET_TEXT" val="单击此处输入你的正文，文字是您思想的提炼，请尽量言简意骇的阐述观点 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f*1_1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UNIT_SUBTYPE" val="a"/>
  <p:tag name="KSO_WM_UNIT_PRESET_TEXT_INDEX" val="0"/>
  <p:tag name="KSO_WM_UNIT_PRESET_TEXT_LEN" val="0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VALUE" val="56"/>
  <p:tag name="KSO_WM_UNIT_PRESET_TEXT" val="单击此处输入你的正文，文字是您思想的提炼，请尽量言简意骇的阐述观点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f*1_3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UNIT_SUBTYPE" val="a"/>
  <p:tag name="KSO_WM_UNIT_PRESET_TEXT_INDEX" val="0"/>
  <p:tag name="KSO_WM_UNIT_PRESET_TEXT_LEN" val="0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正文，文字是您思想的提炼，请尽量言简意骇的阐述观点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5*l_h_f*1_5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UNIT_SUBTYPE" val="a"/>
  <p:tag name="KSO_WM_UNIT_PRESET_TEXT_INDEX" val="0"/>
  <p:tag name="KSO_WM_UNIT_PRESET_TEXT_LEN" val="0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RICK" val="1"/>
  <p:tag name="KSO_WM_DIAGRAM_COLOR_TEXT_CAN_REMOVE" val="n"/>
  <p:tag name="KSO_WM_UNIT_VALUE" val="56"/>
  <p:tag name="KSO_WM_UNIT_PRESET_TEXT" val="单击此处输入你的正文，文字是您思想的提炼，请尽量言简意骇的阐述观点 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8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2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60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4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417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4_3*l_h_i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4_3*l_h_i*1_1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4_3*l_h_a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4_3*l_h_f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4_3*l_h_i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4_3*l_h_i*1_2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4_3*l_h_a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4_3*l_h_f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4_3*l_h_i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4_3*l_h_i*1_3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4_3*l_h_a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4_3*l_h_f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4_3*l_h_i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4_3*l_h_i*1_4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4_3*l_h_a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4_3*l_h_f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9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9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448.xml><?xml version="1.0" encoding="utf-8"?>
<p:tagLst xmlns:p="http://schemas.openxmlformats.org/presentationml/2006/main">
  <p:tag name="KSO_WM_SLIDE_ID" val="custom2023030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3"/>
  <p:tag name="KSO_WM_SLIDE_LAYOUT" val="a_f"/>
  <p:tag name="KSO_WM_SLIDE_LAYOUT_CNT" val="1_1"/>
  <p:tag name="KSO_WM_SLIDE_TYPE" val="endPage"/>
  <p:tag name="KSO_WM_SLIDE_SUBTYPE" val="pureTxt"/>
  <p:tag name="KSO_WM_SLIDE_CONTENT_AREA" val="{&quot;left&quot;:&quot;81.45&quot;,&quot;top&quot;:&quot;106.8&quot;,&quot;width&quot;:&quot;739.1&quot;,&quot;height&quot;:&quot;290.2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6">
      <a:dk1>
        <a:srgbClr val="000000"/>
      </a:dk1>
      <a:lt1>
        <a:srgbClr val="FFFFFF"/>
      </a:lt1>
      <a:dk2>
        <a:srgbClr val="003E29"/>
      </a:dk2>
      <a:lt2>
        <a:srgbClr val="E6E6E6"/>
      </a:lt2>
      <a:accent1>
        <a:srgbClr val="1FFFB5"/>
      </a:accent1>
      <a:accent2>
        <a:srgbClr val="2EE8C3"/>
      </a:accent2>
      <a:accent3>
        <a:srgbClr val="3DD2D1"/>
      </a:accent3>
      <a:accent4>
        <a:srgbClr val="4BBBE0"/>
      </a:accent4>
      <a:accent5>
        <a:srgbClr val="5AA5EE"/>
      </a:accent5>
      <a:accent6>
        <a:srgbClr val="698EFC"/>
      </a:accent6>
      <a:hlink>
        <a:srgbClr val="4472C4"/>
      </a:hlink>
      <a:folHlink>
        <a:srgbClr val="EEEEEE"/>
      </a:folHlink>
    </a:clrScheme>
    <a:fontScheme name="稻壳儿-黑体常规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2023-12-17T00:28:13Z</dcterms:created>
  <dcterms:modified xsi:type="dcterms:W3CDTF">2023-12-17T00:28:13Z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c0beb22b3cf94cb2a0c6965df5fac2e3_21</vt:lpwstr>
  </property>
</Properties>
</file>