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0.xml" ContentType="application/vnd.openxmlformats-officedocument.presentationml.notesSlide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notesSlides/notesSlide12.xml" ContentType="application/vnd.openxmlformats-officedocument.presentationml.notesSlide+xml"/>
  <Override PartName="/ppt/tags/tag29.xml" ContentType="application/vnd.openxmlformats-officedocument.presentationml.tags+xml"/>
  <Override PartName="/ppt/notesSlides/notesSlide13.xml" ContentType="application/vnd.openxmlformats-officedocument.presentationml.notesSlide+xml"/>
  <Override PartName="/ppt/tags/tag30.xml" ContentType="application/vnd.openxmlformats-officedocument.presentationml.tags+xml"/>
  <Override PartName="/ppt/notesSlides/notesSlide14.xml" ContentType="application/vnd.openxmlformats-officedocument.presentationml.notesSlide+xml"/>
  <Override PartName="/ppt/tags/tag31.xml" ContentType="application/vnd.openxmlformats-officedocument.presentationml.tags+xml"/>
  <Override PartName="/ppt/notesSlides/notesSlide15.xml" ContentType="application/vnd.openxmlformats-officedocument.presentationml.notesSlide+xml"/>
  <Override PartName="/ppt/tags/tag32.xml" ContentType="application/vnd.openxmlformats-officedocument.presentationml.tags+xml"/>
  <Override PartName="/ppt/notesSlides/notesSlide16.xml" ContentType="application/vnd.openxmlformats-officedocument.presentationml.notesSlide+xml"/>
  <Override PartName="/ppt/tags/tag33.xml" ContentType="application/vnd.openxmlformats-officedocument.presentationml.tags+xml"/>
  <Override PartName="/ppt/notesSlides/notesSlide17.xml" ContentType="application/vnd.openxmlformats-officedocument.presentationml.notesSlide+xml"/>
  <Override PartName="/ppt/tags/tag34.xml" ContentType="application/vnd.openxmlformats-officedocument.presentationml.tags+xml"/>
  <Override PartName="/ppt/notesSlides/notesSlide18.xml" ContentType="application/vnd.openxmlformats-officedocument.presentationml.notesSlide+xml"/>
  <Override PartName="/ppt/tags/tag35.xml" ContentType="application/vnd.openxmlformats-officedocument.presentationml.tags+xml"/>
  <Override PartName="/ppt/notesSlides/notesSlide19.xml" ContentType="application/vnd.openxmlformats-officedocument.presentationml.notesSlide+xml"/>
  <Override PartName="/ppt/tags/tag36.xml" ContentType="application/vnd.openxmlformats-officedocument.presentationml.tags+xml"/>
  <Override PartName="/ppt/notesSlides/notesSlide20.xml" ContentType="application/vnd.openxmlformats-officedocument.presentationml.notesSlide+xml"/>
  <Override PartName="/ppt/tags/tag37.xml" ContentType="application/vnd.openxmlformats-officedocument.presentationml.tags+xml"/>
  <Override PartName="/ppt/notesSlides/notesSlide21.xml" ContentType="application/vnd.openxmlformats-officedocument.presentationml.notesSlide+xml"/>
  <Override PartName="/ppt/tags/tag38.xml" ContentType="application/vnd.openxmlformats-officedocument.presentationml.tags+xml"/>
  <Override PartName="/ppt/notesSlides/notesSlide22.xml" ContentType="application/vnd.openxmlformats-officedocument.presentationml.notesSlide+xml"/>
  <Override PartName="/ppt/tags/tag3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8"/>
  </p:notesMasterIdLst>
  <p:sldIdLst>
    <p:sldId id="490" r:id="rId2"/>
    <p:sldId id="632" r:id="rId3"/>
    <p:sldId id="678" r:id="rId4"/>
    <p:sldId id="528" r:id="rId5"/>
    <p:sldId id="923" r:id="rId6"/>
    <p:sldId id="960" r:id="rId7"/>
    <p:sldId id="562" r:id="rId8"/>
    <p:sldId id="565" r:id="rId9"/>
    <p:sldId id="786" r:id="rId10"/>
    <p:sldId id="606" r:id="rId11"/>
    <p:sldId id="961" r:id="rId12"/>
    <p:sldId id="633" r:id="rId13"/>
    <p:sldId id="564" r:id="rId14"/>
    <p:sldId id="795" r:id="rId15"/>
    <p:sldId id="876" r:id="rId16"/>
    <p:sldId id="566" r:id="rId17"/>
    <p:sldId id="901" r:id="rId18"/>
    <p:sldId id="734" r:id="rId19"/>
    <p:sldId id="822" r:id="rId20"/>
    <p:sldId id="793" r:id="rId21"/>
    <p:sldId id="787" r:id="rId22"/>
    <p:sldId id="823" r:id="rId23"/>
    <p:sldId id="790" r:id="rId24"/>
    <p:sldId id="788" r:id="rId25"/>
    <p:sldId id="797" r:id="rId26"/>
    <p:sldId id="789" r:id="rId27"/>
    <p:sldId id="796" r:id="rId28"/>
    <p:sldId id="791" r:id="rId29"/>
    <p:sldId id="792" r:id="rId30"/>
    <p:sldId id="799" r:id="rId31"/>
    <p:sldId id="800" r:id="rId32"/>
    <p:sldId id="801" r:id="rId33"/>
    <p:sldId id="794" r:id="rId34"/>
    <p:sldId id="858" r:id="rId35"/>
    <p:sldId id="898" r:id="rId36"/>
    <p:sldId id="899" r:id="rId37"/>
  </p:sldIdLst>
  <p:sldSz cx="9144000" cy="6858000" type="screen4x3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 userDrawn="1">
          <p15:clr>
            <a:srgbClr val="A4A3A4"/>
          </p15:clr>
        </p15:guide>
        <p15:guide id="2" pos="2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248" y="66"/>
      </p:cViewPr>
      <p:guideLst>
        <p:guide orient="horz" pos="2146"/>
        <p:guide pos="283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662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62896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588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17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922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582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870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134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339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164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125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474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8252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506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095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528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4268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829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7407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4031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54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8685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18238-5815-43F9-95BE-0AFD0682624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60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7">
            <a:alphaModFix amt="5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jpeg"/><Relationship Id="rId4" Type="http://schemas.openxmlformats.org/officeDocument/2006/relationships/hyperlink" Target="http://xmcy.cenya.com/shop/shoplist.php-shop_num=d2226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jpeg"/><Relationship Id="rId5" Type="http://schemas.openxmlformats.org/officeDocument/2006/relationships/hyperlink" Target="../&#31532;&#21313;&#21333;&#20803;%20&#37240;&#21644;&#30897;/&#31532;&#21313;&#21333;&#20803;%20&#35838;&#39064;2%20&#37240;&#21644;&#30897;&#30340;&#20013;&#21644;&#21453;&#24212;%20&#31532;1&#35838;&#26102;%20&#20013;&#21644;&#21453;&#24212;/&#23454;&#39564;&#65306;&#27682;&#27687;&#21270;&#38048;&#19982;&#30416;&#37240;&#21453;&#24212;.mp4" TargetMode="External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19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Relationship Id="rId6" Type="http://schemas.openxmlformats.org/officeDocument/2006/relationships/hyperlink" Target="../&#31532;&#21313;&#21333;&#20803;%20&#37240;&#21644;&#30897;/&#31532;&#21313;&#21333;&#20803;%20&#35838;&#39064;2%20&#37240;&#21644;&#30897;&#30340;&#20013;&#21644;&#21453;&#24212;%20&#31532;2&#35838;&#26102;%20&#28342;&#28082;&#37240;&#30897;&#24230;&#30340;&#34920;&#31034;&#26041;&#27861;&#8212;&#8212;PH/&#27979;&#23450;&#28342;&#28082;&#30340;pH.mp4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Relationship Id="rId6" Type="http://schemas.openxmlformats.org/officeDocument/2006/relationships/image" Target="../media/image22.png"/><Relationship Id="rId5" Type="http://schemas.openxmlformats.org/officeDocument/2006/relationships/hyperlink" Target="file:///E:\&#31532;&#21313;&#21333;&#20803;%20&#37240;&#21644;&#30897;\&#31532;&#21313;&#21333;&#20803;%20&#35838;&#39064;2%20&#37240;&#21644;&#30897;&#30340;&#20013;&#21644;&#21453;&#24212;%20&#31532;2&#35838;&#26102;%20&#28342;&#28082;&#37240;&#30897;&#24230;&#30340;&#34920;&#31034;&#26041;&#27861;&#8212;&#8212;PH\&#36523;&#36793;&#19968;&#20123;&#29289;&#36136;&#30340;pH.mp4" TargetMode="Externa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Relationship Id="rId5" Type="http://schemas.openxmlformats.org/officeDocument/2006/relationships/image" Target="../media/image23.wmf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Relationship Id="rId5" Type="http://schemas.openxmlformats.org/officeDocument/2006/relationships/image" Target="../media/image29.pn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Relationship Id="rId5" Type="http://schemas.openxmlformats.org/officeDocument/2006/relationships/image" Target="../media/image30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Relationship Id="rId6" Type="http://schemas.openxmlformats.org/officeDocument/2006/relationships/image" Target="../media/image32.emf"/><Relationship Id="rId5" Type="http://schemas.openxmlformats.org/officeDocument/2006/relationships/image" Target="../media/image31.jpe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6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7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8.xml"/><Relationship Id="rId5" Type="http://schemas.openxmlformats.org/officeDocument/2006/relationships/image" Target="../media/image33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Text Box 15"/>
          <p:cNvSpPr txBox="1"/>
          <p:nvPr/>
        </p:nvSpPr>
        <p:spPr>
          <a:xfrm>
            <a:off x="942658" y="2068513"/>
            <a:ext cx="723582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5400" b="1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4000" b="1">
                <a:latin typeface="黑体" panose="02010600030101010101" pitchFamily="49" charset="-122"/>
                <a:ea typeface="黑体" panose="02010600030101010101" pitchFamily="49" charset="-122"/>
              </a:rPr>
              <a:t>第十单元 酸和碱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3200" b="1">
                <a:solidFill>
                  <a:schemeClr val="accent1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课题</a:t>
            </a: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2  </a:t>
            </a:r>
            <a:r>
              <a:rPr lang="zh-CN" altLang="en-US" sz="3200" b="1">
                <a:solidFill>
                  <a:schemeClr val="accent1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酸和碱的中和反应</a:t>
            </a:r>
            <a:endParaRPr sz="3200" b="1">
              <a:solidFill>
                <a:schemeClr val="accent1">
                  <a:lumMod val="75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 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0" name="Picture 15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985" y="243840"/>
            <a:ext cx="3705860" cy="245554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241" name="Group 2"/>
          <p:cNvGrpSpPr/>
          <p:nvPr/>
        </p:nvGrpSpPr>
        <p:grpSpPr>
          <a:xfrm>
            <a:off x="988378" y="1498283"/>
            <a:ext cx="3590925" cy="720725"/>
            <a:chOff x="0" y="0"/>
            <a:chExt cx="2530475" cy="644740"/>
          </a:xfrm>
        </p:grpSpPr>
        <p:sp>
          <p:nvSpPr>
            <p:cNvPr id="10242" name="Rectangle 47"/>
            <p:cNvSpPr/>
            <p:nvPr/>
          </p:nvSpPr>
          <p:spPr>
            <a:xfrm>
              <a:off x="0" y="0"/>
              <a:ext cx="2530475" cy="644740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  <a:effectLst>
              <a:outerShdw dist="35921" dir="2699999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defTabSz="457200">
                <a:buFont typeface="Arial" panose="020B0604020202020204" pitchFamily="34" charset="0"/>
              </a:pPr>
              <a:endParaRPr lang="zh-CN" altLang="zh-CN"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0243" name="Rectangle 59"/>
            <p:cNvSpPr/>
            <p:nvPr/>
          </p:nvSpPr>
          <p:spPr>
            <a:xfrm>
              <a:off x="31323" y="124100"/>
              <a:ext cx="2479016" cy="35388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 defTabSz="457200">
                <a:buFont typeface="Arial" panose="020B0604020202020204" pitchFamily="34" charset="0"/>
              </a:pPr>
              <a:r>
                <a:rPr lang="zh-CN" altLang="zh-CN" sz="2800" b="1">
                  <a:latin typeface="Arial" panose="020B0604020202020204" pitchFamily="34" charset="0"/>
                  <a:ea typeface="隶书" panose="02010509060101010101" pitchFamily="49" charset="-122"/>
                </a:rPr>
                <a:t>腌制过程中生成了</a:t>
              </a:r>
              <a:r>
                <a:rPr lang="zh-CN" altLang="zh-CN" sz="3200" b="1">
                  <a:solidFill>
                    <a:schemeClr val="tx2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碱</a:t>
              </a:r>
            </a:p>
          </p:txBody>
        </p:sp>
      </p:grpSp>
      <p:sp>
        <p:nvSpPr>
          <p:cNvPr id="10244" name="Line 2"/>
          <p:cNvSpPr/>
          <p:nvPr/>
        </p:nvSpPr>
        <p:spPr>
          <a:xfrm flipH="1">
            <a:off x="2586990" y="2314258"/>
            <a:ext cx="0" cy="531812"/>
          </a:xfrm>
          <a:prstGeom prst="line">
            <a:avLst/>
          </a:prstGeom>
          <a:ln w="571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grpSp>
        <p:nvGrpSpPr>
          <p:cNvPr id="10245" name="Group 7"/>
          <p:cNvGrpSpPr/>
          <p:nvPr/>
        </p:nvGrpSpPr>
        <p:grpSpPr>
          <a:xfrm>
            <a:off x="1051878" y="2820670"/>
            <a:ext cx="3082925" cy="644525"/>
            <a:chOff x="0" y="0"/>
            <a:chExt cx="4175" cy="1015"/>
          </a:xfrm>
        </p:grpSpPr>
        <p:sp>
          <p:nvSpPr>
            <p:cNvPr id="10246" name="Rectangle 47"/>
            <p:cNvSpPr/>
            <p:nvPr/>
          </p:nvSpPr>
          <p:spPr>
            <a:xfrm>
              <a:off x="0" y="0"/>
              <a:ext cx="4175" cy="1015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  <a:effectLst>
              <a:outerShdw dist="35921" dir="2699999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defTabSz="457200">
                <a:buFont typeface="Arial" panose="020B0604020202020204" pitchFamily="34" charset="0"/>
              </a:pPr>
              <a:endParaRPr lang="zh-CN" altLang="zh-CN"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0247" name="Rectangle 59"/>
            <p:cNvSpPr/>
            <p:nvPr/>
          </p:nvSpPr>
          <p:spPr>
            <a:xfrm>
              <a:off x="51" y="97"/>
              <a:ext cx="4086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 defTabSz="457200">
                <a:buFont typeface="Arial" panose="020B0604020202020204" pitchFamily="34" charset="0"/>
              </a:pPr>
              <a:r>
                <a:rPr lang="zh-CN" altLang="zh-CN" sz="2800" b="1">
                  <a:latin typeface="Arial" panose="020B0604020202020204" pitchFamily="34" charset="0"/>
                  <a:ea typeface="隶书" panose="02010509060101010101" pitchFamily="49" charset="-122"/>
                </a:rPr>
                <a:t>吃起来有涩味</a:t>
              </a:r>
              <a:endParaRPr lang="zh-CN" altLang="zh-CN" sz="2800" b="1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</p:grpSp>
      <p:sp>
        <p:nvSpPr>
          <p:cNvPr id="10248" name="Line 2"/>
          <p:cNvSpPr/>
          <p:nvPr/>
        </p:nvSpPr>
        <p:spPr>
          <a:xfrm flipH="1">
            <a:off x="2586990" y="3598545"/>
            <a:ext cx="0" cy="530225"/>
          </a:xfrm>
          <a:prstGeom prst="line">
            <a:avLst/>
          </a:prstGeom>
          <a:ln w="571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grpSp>
        <p:nvGrpSpPr>
          <p:cNvPr id="10249" name="Group 11"/>
          <p:cNvGrpSpPr/>
          <p:nvPr/>
        </p:nvGrpSpPr>
        <p:grpSpPr>
          <a:xfrm>
            <a:off x="1061403" y="4087495"/>
            <a:ext cx="3303587" cy="646113"/>
            <a:chOff x="0" y="55"/>
            <a:chExt cx="4636" cy="1014"/>
          </a:xfrm>
        </p:grpSpPr>
        <p:sp>
          <p:nvSpPr>
            <p:cNvPr id="10250" name="Rectangle 47"/>
            <p:cNvSpPr/>
            <p:nvPr/>
          </p:nvSpPr>
          <p:spPr>
            <a:xfrm>
              <a:off x="0" y="55"/>
              <a:ext cx="4636" cy="1014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  <a:effectLst>
              <a:outerShdw dist="35921" dir="2699999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defTabSz="457200">
                <a:buFont typeface="Arial" panose="020B0604020202020204" pitchFamily="34" charset="0"/>
              </a:pPr>
              <a:endParaRPr lang="zh-CN" altLang="zh-CN" sz="3600"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0251" name="Rectangle 59"/>
            <p:cNvSpPr/>
            <p:nvPr/>
          </p:nvSpPr>
          <p:spPr>
            <a:xfrm>
              <a:off x="40" y="120"/>
              <a:ext cx="4540" cy="81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 defTabSz="457200">
                <a:buFont typeface="Arial" panose="020B0604020202020204" pitchFamily="34" charset="0"/>
              </a:pPr>
              <a:r>
                <a:rPr lang="zh-CN" altLang="zh-CN" sz="2800" b="1">
                  <a:latin typeface="Arial" panose="020B0604020202020204" pitchFamily="34" charset="0"/>
                  <a:ea typeface="隶书" panose="02010509060101010101" pitchFamily="49" charset="-122"/>
                </a:rPr>
                <a:t>蘸少量的</a:t>
              </a:r>
              <a:r>
                <a:rPr lang="zh-CN" altLang="zh-CN" sz="2800" b="1">
                  <a:solidFill>
                    <a:srgbClr val="FF0000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食醋</a:t>
              </a:r>
            </a:p>
          </p:txBody>
        </p:sp>
      </p:grpSp>
      <p:sp>
        <p:nvSpPr>
          <p:cNvPr id="10252" name="Line 2"/>
          <p:cNvSpPr/>
          <p:nvPr/>
        </p:nvSpPr>
        <p:spPr>
          <a:xfrm flipH="1">
            <a:off x="2586990" y="4836795"/>
            <a:ext cx="0" cy="530225"/>
          </a:xfrm>
          <a:prstGeom prst="line">
            <a:avLst/>
          </a:prstGeom>
          <a:ln w="571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grpSp>
        <p:nvGrpSpPr>
          <p:cNvPr id="10253" name="Group 15"/>
          <p:cNvGrpSpPr/>
          <p:nvPr/>
        </p:nvGrpSpPr>
        <p:grpSpPr>
          <a:xfrm>
            <a:off x="1485265" y="5397183"/>
            <a:ext cx="2160588" cy="882650"/>
            <a:chOff x="0" y="0"/>
            <a:chExt cx="2672" cy="1015"/>
          </a:xfrm>
        </p:grpSpPr>
        <p:sp>
          <p:nvSpPr>
            <p:cNvPr id="10254" name="Rectangle 47"/>
            <p:cNvSpPr/>
            <p:nvPr/>
          </p:nvSpPr>
          <p:spPr>
            <a:xfrm>
              <a:off x="0" y="0"/>
              <a:ext cx="2672" cy="1015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  <a:effectLst>
              <a:outerShdw dist="35921" dir="2699999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defTabSz="457200">
                <a:buFont typeface="Arial" panose="020B0604020202020204" pitchFamily="34" charset="0"/>
              </a:pPr>
              <a:endParaRPr lang="zh-CN" altLang="zh-CN"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0255" name="Rectangle 59"/>
            <p:cNvSpPr/>
            <p:nvPr/>
          </p:nvSpPr>
          <p:spPr>
            <a:xfrm>
              <a:off x="28" y="208"/>
              <a:ext cx="2617" cy="60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 defTabSz="457200">
                <a:buFont typeface="Arial" panose="020B0604020202020204" pitchFamily="34" charset="0"/>
              </a:pPr>
              <a:r>
                <a:rPr lang="zh-CN" altLang="zh-CN" sz="2800" b="1">
                  <a:latin typeface="Arial" panose="020B0604020202020204" pitchFamily="34" charset="0"/>
                  <a:ea typeface="隶书" panose="02010509060101010101" pitchFamily="49" charset="-122"/>
                </a:rPr>
                <a:t>涩味消失</a:t>
              </a:r>
              <a:endParaRPr lang="zh-CN" altLang="zh-CN" sz="2800" b="1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</p:grpSp>
      <p:sp>
        <p:nvSpPr>
          <p:cNvPr id="10257" name="WordArt 19"/>
          <p:cNvSpPr>
            <a:spLocks noTextEdit="1"/>
          </p:cNvSpPr>
          <p:nvPr/>
        </p:nvSpPr>
        <p:spPr>
          <a:xfrm>
            <a:off x="775970" y="243840"/>
            <a:ext cx="2275205" cy="5562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13"/>
              </a:avLst>
            </a:prstTxWarp>
            <a:norm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走进生活</a:t>
            </a:r>
          </a:p>
        </p:txBody>
      </p:sp>
      <p:sp>
        <p:nvSpPr>
          <p:cNvPr id="63491" name="Rectangle 10"/>
          <p:cNvSpPr/>
          <p:nvPr/>
        </p:nvSpPr>
        <p:spPr>
          <a:xfrm>
            <a:off x="5205095" y="3202305"/>
            <a:ext cx="3460750" cy="21945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70C0"/>
            </a:solidFill>
          </a:ln>
        </p:spPr>
        <p:txBody>
          <a:bodyPr/>
          <a:lstStyle/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如果碱液沾到皮肤上 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应用大量的水进行冲洗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然后涂上硼酸，为什么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5"/>
          <p:cNvSpPr txBox="1"/>
          <p:nvPr/>
        </p:nvSpPr>
        <p:spPr>
          <a:xfrm>
            <a:off x="336550" y="326390"/>
            <a:ext cx="7362825" cy="12541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5" action="ppaction://hlinkfile"/>
              </a:rPr>
              <a:t>实验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5" action="ppaction://hlinkfile"/>
              </a:rPr>
              <a:t>10-8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5" action="ppaction://hlinkfile"/>
              </a:rPr>
              <a:t>：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如何证明Ｎ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aOH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溶液和稀盐酸发生反应？</a:t>
            </a:r>
          </a:p>
        </p:txBody>
      </p:sp>
      <p:pic>
        <p:nvPicPr>
          <p:cNvPr id="11276" name="Picture 2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b="6433"/>
          <a:stretch>
            <a:fillRect/>
          </a:stretch>
        </p:blipFill>
        <p:spPr>
          <a:xfrm>
            <a:off x="8030210" y="2407285"/>
            <a:ext cx="1035685" cy="160718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278" name="Group 15"/>
          <p:cNvGrpSpPr/>
          <p:nvPr/>
        </p:nvGrpSpPr>
        <p:grpSpPr>
          <a:xfrm>
            <a:off x="8060055" y="4014153"/>
            <a:ext cx="312738" cy="2159000"/>
            <a:chOff x="0" y="0"/>
            <a:chExt cx="385" cy="1051"/>
          </a:xfrm>
        </p:grpSpPr>
        <p:grpSp>
          <p:nvGrpSpPr>
            <p:cNvPr id="11279" name="Group 16"/>
            <p:cNvGrpSpPr/>
            <p:nvPr/>
          </p:nvGrpSpPr>
          <p:grpSpPr>
            <a:xfrm>
              <a:off x="0" y="0"/>
              <a:ext cx="385" cy="1051"/>
              <a:chOff x="0" y="0"/>
              <a:chExt cx="238" cy="1605"/>
            </a:xfrm>
          </p:grpSpPr>
          <p:sp>
            <p:nvSpPr>
              <p:cNvPr id="11280" name="AutoShape 260"/>
              <p:cNvSpPr/>
              <p:nvPr/>
            </p:nvSpPr>
            <p:spPr>
              <a:xfrm>
                <a:off x="0" y="0"/>
                <a:ext cx="238" cy="28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algn="ctr" defTabSz="457200">
                  <a:buFont typeface="Arial" panose="020B0604020202020204" pitchFamily="34" charset="0"/>
                </a:pPr>
                <a:endParaRPr lang="zh-CN" altLang="zh-CN" b="1">
                  <a:latin typeface="Arial" panose="020B0604020202020204" pitchFamily="34" charset="0"/>
                  <a:ea typeface="隶书" panose="02010509060101010101" pitchFamily="49" charset="-122"/>
                </a:endParaRPr>
              </a:p>
            </p:txBody>
          </p:sp>
          <p:sp>
            <p:nvSpPr>
              <p:cNvPr id="11281" name="Oval 261"/>
              <p:cNvSpPr/>
              <p:nvPr/>
            </p:nvSpPr>
            <p:spPr>
              <a:xfrm>
                <a:off x="12" y="1390"/>
                <a:ext cx="215" cy="215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algn="ctr" defTabSz="457200">
                  <a:buFont typeface="Arial" panose="020B0604020202020204" pitchFamily="34" charset="0"/>
                </a:pPr>
                <a:endParaRPr lang="zh-CN" altLang="zh-CN" b="1">
                  <a:latin typeface="Arial" panose="020B0604020202020204" pitchFamily="34" charset="0"/>
                  <a:ea typeface="隶书" panose="02010509060101010101" pitchFamily="49" charset="-122"/>
                </a:endParaRPr>
              </a:p>
            </p:txBody>
          </p:sp>
          <p:sp>
            <p:nvSpPr>
              <p:cNvPr id="11282" name="AutoShape 262"/>
              <p:cNvSpPr/>
              <p:nvPr/>
            </p:nvSpPr>
            <p:spPr>
              <a:xfrm>
                <a:off x="12" y="26"/>
                <a:ext cx="215" cy="1464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algn="ctr" defTabSz="457200">
                  <a:buFont typeface="Arial" panose="020B0604020202020204" pitchFamily="34" charset="0"/>
                </a:pPr>
                <a:endParaRPr lang="zh-CN" altLang="zh-CN" b="1">
                  <a:latin typeface="Arial" panose="020B0604020202020204" pitchFamily="34" charset="0"/>
                  <a:ea typeface="隶书" panose="02010509060101010101" pitchFamily="49" charset="-122"/>
                </a:endParaRPr>
              </a:p>
            </p:txBody>
          </p:sp>
          <p:sp>
            <p:nvSpPr>
              <p:cNvPr id="11283" name="Rectangle 263"/>
              <p:cNvSpPr/>
              <p:nvPr/>
            </p:nvSpPr>
            <p:spPr>
              <a:xfrm>
                <a:off x="22" y="1375"/>
                <a:ext cx="198" cy="14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 anchor="t"/>
              <a:lstStyle/>
              <a:p>
                <a:pPr algn="ctr" defTabSz="457200">
                  <a:buFont typeface="Arial" panose="020B0604020202020204" pitchFamily="34" charset="0"/>
                </a:pPr>
                <a:endParaRPr lang="zh-CN" altLang="zh-CN" b="1">
                  <a:latin typeface="Arial" panose="020B0604020202020204" pitchFamily="34" charset="0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1284" name="Group 21"/>
            <p:cNvGrpSpPr/>
            <p:nvPr/>
          </p:nvGrpSpPr>
          <p:grpSpPr>
            <a:xfrm>
              <a:off x="19" y="781"/>
              <a:ext cx="351" cy="226"/>
              <a:chOff x="0" y="0"/>
              <a:chExt cx="1450" cy="403"/>
            </a:xfrm>
          </p:grpSpPr>
          <p:sp>
            <p:nvSpPr>
              <p:cNvPr id="11285" name="Line 265"/>
              <p:cNvSpPr/>
              <p:nvPr/>
            </p:nvSpPr>
            <p:spPr>
              <a:xfrm>
                <a:off x="93" y="60"/>
                <a:ext cx="37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86" name="Line 266"/>
              <p:cNvSpPr/>
              <p:nvPr/>
            </p:nvSpPr>
            <p:spPr>
              <a:xfrm>
                <a:off x="162" y="60"/>
                <a:ext cx="5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87" name="Line 267"/>
              <p:cNvSpPr/>
              <p:nvPr/>
            </p:nvSpPr>
            <p:spPr>
              <a:xfrm>
                <a:off x="252" y="60"/>
                <a:ext cx="2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88" name="Line 268"/>
              <p:cNvSpPr/>
              <p:nvPr/>
            </p:nvSpPr>
            <p:spPr>
              <a:xfrm>
                <a:off x="326" y="60"/>
                <a:ext cx="13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89" name="Line 269"/>
              <p:cNvSpPr/>
              <p:nvPr/>
            </p:nvSpPr>
            <p:spPr>
              <a:xfrm>
                <a:off x="485" y="60"/>
                <a:ext cx="24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90" name="Line 270"/>
              <p:cNvSpPr/>
              <p:nvPr/>
            </p:nvSpPr>
            <p:spPr>
              <a:xfrm>
                <a:off x="125" y="102"/>
                <a:ext cx="53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91" name="Line 271"/>
              <p:cNvSpPr/>
              <p:nvPr/>
            </p:nvSpPr>
            <p:spPr>
              <a:xfrm flipV="1">
                <a:off x="246" y="102"/>
                <a:ext cx="80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92" name="Line 272"/>
              <p:cNvSpPr/>
              <p:nvPr/>
            </p:nvSpPr>
            <p:spPr>
              <a:xfrm>
                <a:off x="392" y="102"/>
                <a:ext cx="37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93" name="Line 273"/>
              <p:cNvSpPr/>
              <p:nvPr/>
            </p:nvSpPr>
            <p:spPr>
              <a:xfrm>
                <a:off x="461" y="102"/>
                <a:ext cx="3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94" name="Line 274"/>
              <p:cNvSpPr/>
              <p:nvPr/>
            </p:nvSpPr>
            <p:spPr>
              <a:xfrm>
                <a:off x="91" y="147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95" name="Line 275"/>
              <p:cNvSpPr/>
              <p:nvPr/>
            </p:nvSpPr>
            <p:spPr>
              <a:xfrm>
                <a:off x="171" y="147"/>
                <a:ext cx="62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96" name="Line 276"/>
              <p:cNvSpPr/>
              <p:nvPr/>
            </p:nvSpPr>
            <p:spPr>
              <a:xfrm>
                <a:off x="282" y="147"/>
                <a:ext cx="13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97" name="Line 277"/>
              <p:cNvSpPr/>
              <p:nvPr/>
            </p:nvSpPr>
            <p:spPr>
              <a:xfrm>
                <a:off x="443" y="147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98" name="Line 278"/>
              <p:cNvSpPr/>
              <p:nvPr/>
            </p:nvSpPr>
            <p:spPr>
              <a:xfrm>
                <a:off x="43" y="79"/>
                <a:ext cx="39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99" name="Line 279"/>
              <p:cNvSpPr/>
              <p:nvPr/>
            </p:nvSpPr>
            <p:spPr>
              <a:xfrm>
                <a:off x="562" y="56"/>
                <a:ext cx="59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00" name="Line 280"/>
              <p:cNvSpPr/>
              <p:nvPr/>
            </p:nvSpPr>
            <p:spPr>
              <a:xfrm>
                <a:off x="433" y="191"/>
                <a:ext cx="37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01" name="Line 281"/>
              <p:cNvSpPr/>
              <p:nvPr/>
            </p:nvSpPr>
            <p:spPr>
              <a:xfrm>
                <a:off x="172" y="191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02" name="Line 282"/>
              <p:cNvSpPr/>
              <p:nvPr/>
            </p:nvSpPr>
            <p:spPr>
              <a:xfrm>
                <a:off x="271" y="191"/>
                <a:ext cx="2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03" name="Line 283"/>
              <p:cNvSpPr/>
              <p:nvPr/>
            </p:nvSpPr>
            <p:spPr>
              <a:xfrm>
                <a:off x="339" y="191"/>
                <a:ext cx="39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04" name="Line 284"/>
              <p:cNvSpPr/>
              <p:nvPr/>
            </p:nvSpPr>
            <p:spPr>
              <a:xfrm>
                <a:off x="700" y="67"/>
                <a:ext cx="37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05" name="Line 285"/>
              <p:cNvSpPr/>
              <p:nvPr/>
            </p:nvSpPr>
            <p:spPr>
              <a:xfrm>
                <a:off x="769" y="67"/>
                <a:ext cx="5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06" name="Line 286"/>
              <p:cNvSpPr/>
              <p:nvPr/>
            </p:nvSpPr>
            <p:spPr>
              <a:xfrm>
                <a:off x="859" y="67"/>
                <a:ext cx="2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07" name="Line 287"/>
              <p:cNvSpPr/>
              <p:nvPr/>
            </p:nvSpPr>
            <p:spPr>
              <a:xfrm>
                <a:off x="933" y="67"/>
                <a:ext cx="13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08" name="Line 288"/>
              <p:cNvSpPr/>
              <p:nvPr/>
            </p:nvSpPr>
            <p:spPr>
              <a:xfrm>
                <a:off x="1092" y="67"/>
                <a:ext cx="23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09" name="Line 289"/>
              <p:cNvSpPr/>
              <p:nvPr/>
            </p:nvSpPr>
            <p:spPr>
              <a:xfrm>
                <a:off x="732" y="108"/>
                <a:ext cx="52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10" name="Line 290"/>
              <p:cNvSpPr/>
              <p:nvPr/>
            </p:nvSpPr>
            <p:spPr>
              <a:xfrm flipV="1">
                <a:off x="852" y="108"/>
                <a:ext cx="8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11" name="Line 291"/>
              <p:cNvSpPr/>
              <p:nvPr/>
            </p:nvSpPr>
            <p:spPr>
              <a:xfrm>
                <a:off x="999" y="108"/>
                <a:ext cx="37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12" name="Line 292"/>
              <p:cNvSpPr/>
              <p:nvPr/>
            </p:nvSpPr>
            <p:spPr>
              <a:xfrm>
                <a:off x="1068" y="108"/>
                <a:ext cx="3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13" name="Line 293"/>
              <p:cNvSpPr/>
              <p:nvPr/>
            </p:nvSpPr>
            <p:spPr>
              <a:xfrm>
                <a:off x="698" y="153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14" name="Line 294"/>
              <p:cNvSpPr/>
              <p:nvPr/>
            </p:nvSpPr>
            <p:spPr>
              <a:xfrm>
                <a:off x="778" y="153"/>
                <a:ext cx="62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15" name="Line 295"/>
              <p:cNvSpPr/>
              <p:nvPr/>
            </p:nvSpPr>
            <p:spPr>
              <a:xfrm>
                <a:off x="888" y="153"/>
                <a:ext cx="132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16" name="Line 296"/>
              <p:cNvSpPr/>
              <p:nvPr/>
            </p:nvSpPr>
            <p:spPr>
              <a:xfrm>
                <a:off x="1050" y="153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17" name="Line 297"/>
              <p:cNvSpPr/>
              <p:nvPr/>
            </p:nvSpPr>
            <p:spPr>
              <a:xfrm>
                <a:off x="573" y="351"/>
                <a:ext cx="39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18" name="Line 298"/>
              <p:cNvSpPr/>
              <p:nvPr/>
            </p:nvSpPr>
            <p:spPr>
              <a:xfrm>
                <a:off x="1169" y="63"/>
                <a:ext cx="59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19" name="Line 299"/>
              <p:cNvSpPr/>
              <p:nvPr/>
            </p:nvSpPr>
            <p:spPr>
              <a:xfrm>
                <a:off x="1039" y="198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20" name="Line 300"/>
              <p:cNvSpPr/>
              <p:nvPr/>
            </p:nvSpPr>
            <p:spPr>
              <a:xfrm>
                <a:off x="779" y="198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21" name="Line 301"/>
              <p:cNvSpPr/>
              <p:nvPr/>
            </p:nvSpPr>
            <p:spPr>
              <a:xfrm>
                <a:off x="878" y="198"/>
                <a:ext cx="2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22" name="Line 302"/>
              <p:cNvSpPr/>
              <p:nvPr/>
            </p:nvSpPr>
            <p:spPr>
              <a:xfrm>
                <a:off x="946" y="198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23" name="Line 303"/>
              <p:cNvSpPr/>
              <p:nvPr/>
            </p:nvSpPr>
            <p:spPr>
              <a:xfrm>
                <a:off x="51" y="224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24" name="Line 304"/>
              <p:cNvSpPr/>
              <p:nvPr/>
            </p:nvSpPr>
            <p:spPr>
              <a:xfrm>
                <a:off x="1289" y="153"/>
                <a:ext cx="57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25" name="Line 305"/>
              <p:cNvSpPr/>
              <p:nvPr/>
            </p:nvSpPr>
            <p:spPr>
              <a:xfrm>
                <a:off x="513" y="211"/>
                <a:ext cx="2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26" name="Line 306"/>
              <p:cNvSpPr/>
              <p:nvPr/>
            </p:nvSpPr>
            <p:spPr>
              <a:xfrm>
                <a:off x="529" y="152"/>
                <a:ext cx="13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27" name="Line 307"/>
              <p:cNvSpPr/>
              <p:nvPr/>
            </p:nvSpPr>
            <p:spPr>
              <a:xfrm>
                <a:off x="171" y="228"/>
                <a:ext cx="23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28" name="Line 308"/>
              <p:cNvSpPr/>
              <p:nvPr/>
            </p:nvSpPr>
            <p:spPr>
              <a:xfrm>
                <a:off x="1135" y="153"/>
                <a:ext cx="53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29" name="Line 309"/>
              <p:cNvSpPr/>
              <p:nvPr/>
            </p:nvSpPr>
            <p:spPr>
              <a:xfrm flipV="1">
                <a:off x="575" y="208"/>
                <a:ext cx="8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30" name="Line 310"/>
              <p:cNvSpPr/>
              <p:nvPr/>
            </p:nvSpPr>
            <p:spPr>
              <a:xfrm>
                <a:off x="568" y="108"/>
                <a:ext cx="30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31" name="Line 311"/>
              <p:cNvSpPr/>
              <p:nvPr/>
            </p:nvSpPr>
            <p:spPr>
              <a:xfrm>
                <a:off x="1285" y="65"/>
                <a:ext cx="6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32" name="Line 312"/>
              <p:cNvSpPr/>
              <p:nvPr/>
            </p:nvSpPr>
            <p:spPr>
              <a:xfrm>
                <a:off x="1179" y="105"/>
                <a:ext cx="132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33" name="Line 313"/>
              <p:cNvSpPr/>
              <p:nvPr/>
            </p:nvSpPr>
            <p:spPr>
              <a:xfrm>
                <a:off x="1148" y="203"/>
                <a:ext cx="59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34" name="Line 314"/>
              <p:cNvSpPr/>
              <p:nvPr/>
            </p:nvSpPr>
            <p:spPr>
              <a:xfrm>
                <a:off x="706" y="211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35" name="Line 315"/>
              <p:cNvSpPr/>
              <p:nvPr/>
            </p:nvSpPr>
            <p:spPr>
              <a:xfrm>
                <a:off x="892" y="259"/>
                <a:ext cx="37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36" name="Line 316"/>
              <p:cNvSpPr/>
              <p:nvPr/>
            </p:nvSpPr>
            <p:spPr>
              <a:xfrm>
                <a:off x="961" y="259"/>
                <a:ext cx="5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37" name="Line 317"/>
              <p:cNvSpPr/>
              <p:nvPr/>
            </p:nvSpPr>
            <p:spPr>
              <a:xfrm>
                <a:off x="1051" y="259"/>
                <a:ext cx="2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38" name="Line 318"/>
              <p:cNvSpPr/>
              <p:nvPr/>
            </p:nvSpPr>
            <p:spPr>
              <a:xfrm>
                <a:off x="1125" y="259"/>
                <a:ext cx="13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39" name="Line 319"/>
              <p:cNvSpPr/>
              <p:nvPr/>
            </p:nvSpPr>
            <p:spPr>
              <a:xfrm>
                <a:off x="1284" y="259"/>
                <a:ext cx="23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40" name="Line 320"/>
              <p:cNvSpPr/>
              <p:nvPr/>
            </p:nvSpPr>
            <p:spPr>
              <a:xfrm>
                <a:off x="924" y="301"/>
                <a:ext cx="52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41" name="Line 321"/>
              <p:cNvSpPr/>
              <p:nvPr/>
            </p:nvSpPr>
            <p:spPr>
              <a:xfrm flipV="1">
                <a:off x="1044" y="301"/>
                <a:ext cx="8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42" name="Line 322"/>
              <p:cNvSpPr/>
              <p:nvPr/>
            </p:nvSpPr>
            <p:spPr>
              <a:xfrm>
                <a:off x="1191" y="301"/>
                <a:ext cx="37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43" name="Line 323"/>
              <p:cNvSpPr/>
              <p:nvPr/>
            </p:nvSpPr>
            <p:spPr>
              <a:xfrm>
                <a:off x="1260" y="301"/>
                <a:ext cx="3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44" name="Line 324"/>
              <p:cNvSpPr/>
              <p:nvPr/>
            </p:nvSpPr>
            <p:spPr>
              <a:xfrm>
                <a:off x="890" y="346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45" name="Line 325"/>
              <p:cNvSpPr/>
              <p:nvPr/>
            </p:nvSpPr>
            <p:spPr>
              <a:xfrm>
                <a:off x="970" y="346"/>
                <a:ext cx="6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46" name="Line 326"/>
              <p:cNvSpPr/>
              <p:nvPr/>
            </p:nvSpPr>
            <p:spPr>
              <a:xfrm>
                <a:off x="1080" y="346"/>
                <a:ext cx="13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47" name="Line 327"/>
              <p:cNvSpPr/>
              <p:nvPr/>
            </p:nvSpPr>
            <p:spPr>
              <a:xfrm>
                <a:off x="1242" y="346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48" name="Line 328"/>
              <p:cNvSpPr/>
              <p:nvPr/>
            </p:nvSpPr>
            <p:spPr>
              <a:xfrm>
                <a:off x="842" y="278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49" name="Line 329"/>
              <p:cNvSpPr/>
              <p:nvPr/>
            </p:nvSpPr>
            <p:spPr>
              <a:xfrm>
                <a:off x="1361" y="255"/>
                <a:ext cx="59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50" name="Line 330"/>
              <p:cNvSpPr/>
              <p:nvPr/>
            </p:nvSpPr>
            <p:spPr>
              <a:xfrm>
                <a:off x="1231" y="391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51" name="Line 331"/>
              <p:cNvSpPr/>
              <p:nvPr/>
            </p:nvSpPr>
            <p:spPr>
              <a:xfrm>
                <a:off x="971" y="391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52" name="Line 332"/>
              <p:cNvSpPr/>
              <p:nvPr/>
            </p:nvSpPr>
            <p:spPr>
              <a:xfrm>
                <a:off x="1070" y="391"/>
                <a:ext cx="2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53" name="Line 333"/>
              <p:cNvSpPr/>
              <p:nvPr/>
            </p:nvSpPr>
            <p:spPr>
              <a:xfrm>
                <a:off x="1138" y="391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54" name="Line 334"/>
              <p:cNvSpPr/>
              <p:nvPr/>
            </p:nvSpPr>
            <p:spPr>
              <a:xfrm>
                <a:off x="122" y="267"/>
                <a:ext cx="37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55" name="Line 335"/>
              <p:cNvSpPr/>
              <p:nvPr/>
            </p:nvSpPr>
            <p:spPr>
              <a:xfrm>
                <a:off x="191" y="267"/>
                <a:ext cx="5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56" name="Line 336"/>
              <p:cNvSpPr/>
              <p:nvPr/>
            </p:nvSpPr>
            <p:spPr>
              <a:xfrm>
                <a:off x="281" y="267"/>
                <a:ext cx="2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57" name="Line 337"/>
              <p:cNvSpPr/>
              <p:nvPr/>
            </p:nvSpPr>
            <p:spPr>
              <a:xfrm>
                <a:off x="355" y="267"/>
                <a:ext cx="13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58" name="Line 338"/>
              <p:cNvSpPr/>
              <p:nvPr/>
            </p:nvSpPr>
            <p:spPr>
              <a:xfrm>
                <a:off x="514" y="267"/>
                <a:ext cx="23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59" name="Line 339"/>
              <p:cNvSpPr/>
              <p:nvPr/>
            </p:nvSpPr>
            <p:spPr>
              <a:xfrm>
                <a:off x="154" y="308"/>
                <a:ext cx="52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60" name="Line 340"/>
              <p:cNvSpPr/>
              <p:nvPr/>
            </p:nvSpPr>
            <p:spPr>
              <a:xfrm flipV="1">
                <a:off x="274" y="308"/>
                <a:ext cx="8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61" name="Line 341"/>
              <p:cNvSpPr/>
              <p:nvPr/>
            </p:nvSpPr>
            <p:spPr>
              <a:xfrm>
                <a:off x="421" y="308"/>
                <a:ext cx="37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62" name="Line 342"/>
              <p:cNvSpPr/>
              <p:nvPr/>
            </p:nvSpPr>
            <p:spPr>
              <a:xfrm>
                <a:off x="490" y="308"/>
                <a:ext cx="3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63" name="Line 343"/>
              <p:cNvSpPr/>
              <p:nvPr/>
            </p:nvSpPr>
            <p:spPr>
              <a:xfrm>
                <a:off x="120" y="353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64" name="Line 344"/>
              <p:cNvSpPr/>
              <p:nvPr/>
            </p:nvSpPr>
            <p:spPr>
              <a:xfrm>
                <a:off x="200" y="353"/>
                <a:ext cx="62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65" name="Line 345"/>
              <p:cNvSpPr/>
              <p:nvPr/>
            </p:nvSpPr>
            <p:spPr>
              <a:xfrm>
                <a:off x="310" y="353"/>
                <a:ext cx="13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66" name="Line 346"/>
              <p:cNvSpPr/>
              <p:nvPr/>
            </p:nvSpPr>
            <p:spPr>
              <a:xfrm>
                <a:off x="472" y="353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67" name="Line 347"/>
              <p:cNvSpPr/>
              <p:nvPr/>
            </p:nvSpPr>
            <p:spPr>
              <a:xfrm>
                <a:off x="72" y="285"/>
                <a:ext cx="39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68" name="Line 348"/>
              <p:cNvSpPr/>
              <p:nvPr/>
            </p:nvSpPr>
            <p:spPr>
              <a:xfrm>
                <a:off x="591" y="263"/>
                <a:ext cx="59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69" name="Line 349"/>
              <p:cNvSpPr/>
              <p:nvPr/>
            </p:nvSpPr>
            <p:spPr>
              <a:xfrm>
                <a:off x="461" y="398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70" name="Line 350"/>
              <p:cNvSpPr/>
              <p:nvPr/>
            </p:nvSpPr>
            <p:spPr>
              <a:xfrm>
                <a:off x="201" y="398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71" name="Line 351"/>
              <p:cNvSpPr/>
              <p:nvPr/>
            </p:nvSpPr>
            <p:spPr>
              <a:xfrm>
                <a:off x="300" y="398"/>
                <a:ext cx="2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72" name="Line 352"/>
              <p:cNvSpPr/>
              <p:nvPr/>
            </p:nvSpPr>
            <p:spPr>
              <a:xfrm>
                <a:off x="368" y="398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73" name="Line 353"/>
              <p:cNvSpPr/>
              <p:nvPr/>
            </p:nvSpPr>
            <p:spPr>
              <a:xfrm>
                <a:off x="817" y="401"/>
                <a:ext cx="5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74" name="Line 354"/>
              <p:cNvSpPr/>
              <p:nvPr/>
            </p:nvSpPr>
            <p:spPr>
              <a:xfrm>
                <a:off x="751" y="269"/>
                <a:ext cx="2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75" name="Line 355"/>
              <p:cNvSpPr/>
              <p:nvPr/>
            </p:nvSpPr>
            <p:spPr>
              <a:xfrm>
                <a:off x="674" y="353"/>
                <a:ext cx="13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76" name="Line 356"/>
              <p:cNvSpPr/>
              <p:nvPr/>
            </p:nvSpPr>
            <p:spPr>
              <a:xfrm flipV="1">
                <a:off x="694" y="306"/>
                <a:ext cx="8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77" name="Line 357"/>
              <p:cNvSpPr/>
              <p:nvPr/>
            </p:nvSpPr>
            <p:spPr>
              <a:xfrm>
                <a:off x="53" y="387"/>
                <a:ext cx="38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78" name="Line 358"/>
              <p:cNvSpPr/>
              <p:nvPr/>
            </p:nvSpPr>
            <p:spPr>
              <a:xfrm>
                <a:off x="601" y="403"/>
                <a:ext cx="6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79" name="Line 359"/>
              <p:cNvSpPr/>
              <p:nvPr/>
            </p:nvSpPr>
            <p:spPr>
              <a:xfrm>
                <a:off x="1299" y="209"/>
                <a:ext cx="13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80" name="Line 360"/>
              <p:cNvSpPr/>
              <p:nvPr/>
            </p:nvSpPr>
            <p:spPr>
              <a:xfrm>
                <a:off x="1313" y="347"/>
                <a:ext cx="59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381" name="Line 361"/>
              <p:cNvSpPr/>
              <p:nvPr/>
            </p:nvSpPr>
            <p:spPr>
              <a:xfrm>
                <a:off x="1386" y="395"/>
                <a:ext cx="2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grpSp>
            <p:nvGrpSpPr>
              <p:cNvPr id="11382" name="Group 119"/>
              <p:cNvGrpSpPr/>
              <p:nvPr/>
            </p:nvGrpSpPr>
            <p:grpSpPr>
              <a:xfrm>
                <a:off x="0" y="0"/>
                <a:ext cx="1450" cy="22"/>
                <a:chOff x="0" y="0"/>
                <a:chExt cx="1814" cy="28"/>
              </a:xfrm>
            </p:grpSpPr>
            <p:grpSp>
              <p:nvGrpSpPr>
                <p:cNvPr id="11383" name="Group 120"/>
                <p:cNvGrpSpPr/>
                <p:nvPr/>
              </p:nvGrpSpPr>
              <p:grpSpPr>
                <a:xfrm>
                  <a:off x="0" y="0"/>
                  <a:ext cx="1814" cy="28"/>
                  <a:chOff x="0" y="0"/>
                  <a:chExt cx="1814" cy="28"/>
                </a:xfrm>
              </p:grpSpPr>
              <p:sp>
                <p:nvSpPr>
                  <p:cNvPr id="11384" name="Line 364"/>
                  <p:cNvSpPr/>
                  <p:nvPr/>
                </p:nvSpPr>
                <p:spPr>
                  <a:xfrm>
                    <a:off x="38" y="24"/>
                    <a:ext cx="1743" cy="3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11385" name="Freeform 365"/>
                  <p:cNvSpPr/>
                  <p:nvPr/>
                </p:nvSpPr>
                <p:spPr>
                  <a:xfrm>
                    <a:off x="1769" y="0"/>
                    <a:ext cx="45" cy="27"/>
                  </a:xfrm>
                  <a:custGeom>
                    <a:avLst/>
                    <a:gdLst/>
                    <a:ahLst/>
                    <a:cxnLst>
                      <a:cxn ang="0">
                        <a:pos x="0" y="27"/>
                      </a:cxn>
                      <a:cxn ang="0">
                        <a:pos x="24" y="21"/>
                      </a:cxn>
                      <a:cxn ang="0">
                        <a:pos x="45" y="0"/>
                      </a:cxn>
                    </a:cxnLst>
                    <a:rect l="l" t="t" r="r" b="b"/>
                    <a:pathLst>
                      <a:path w="45" h="27">
                        <a:moveTo>
                          <a:pt x="0" y="27"/>
                        </a:moveTo>
                        <a:cubicBezTo>
                          <a:pt x="8" y="26"/>
                          <a:pt x="17" y="25"/>
                          <a:pt x="24" y="21"/>
                        </a:cubicBezTo>
                        <a:cubicBezTo>
                          <a:pt x="31" y="17"/>
                          <a:pt x="38" y="8"/>
                          <a:pt x="45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386" name="Freeform 366"/>
                  <p:cNvSpPr/>
                  <p:nvPr/>
                </p:nvSpPr>
                <p:spPr>
                  <a:xfrm>
                    <a:off x="0" y="3"/>
                    <a:ext cx="62" cy="25"/>
                  </a:xfrm>
                  <a:custGeom>
                    <a:avLst/>
                    <a:gdLst/>
                    <a:ahLst/>
                    <a:cxnLst>
                      <a:cxn ang="0">
                        <a:pos x="62" y="24"/>
                      </a:cxn>
                      <a:cxn ang="0">
                        <a:pos x="21" y="21"/>
                      </a:cxn>
                      <a:cxn ang="0">
                        <a:pos x="0" y="0"/>
                      </a:cxn>
                    </a:cxnLst>
                    <a:rect l="l" t="t" r="r" b="b"/>
                    <a:pathLst>
                      <a:path w="62" h="25">
                        <a:moveTo>
                          <a:pt x="62" y="24"/>
                        </a:moveTo>
                        <a:cubicBezTo>
                          <a:pt x="56" y="23"/>
                          <a:pt x="31" y="25"/>
                          <a:pt x="21" y="21"/>
                        </a:cubicBezTo>
                        <a:cubicBezTo>
                          <a:pt x="11" y="17"/>
                          <a:pt x="7" y="8"/>
                          <a:pt x="0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387" name="Freeform 367"/>
                <p:cNvSpPr/>
                <p:nvPr/>
              </p:nvSpPr>
              <p:spPr>
                <a:xfrm>
                  <a:off x="1769" y="0"/>
                  <a:ext cx="45" cy="27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24" y="21"/>
                    </a:cxn>
                    <a:cxn ang="0">
                      <a:pos x="45" y="0"/>
                    </a:cxn>
                  </a:cxnLst>
                  <a:rect l="l" t="t" r="r" b="b"/>
                  <a:pathLst>
                    <a:path w="45" h="27">
                      <a:moveTo>
                        <a:pt x="0" y="27"/>
                      </a:moveTo>
                      <a:cubicBezTo>
                        <a:pt x="8" y="26"/>
                        <a:pt x="17" y="25"/>
                        <a:pt x="24" y="21"/>
                      </a:cubicBezTo>
                      <a:cubicBezTo>
                        <a:pt x="31" y="17"/>
                        <a:pt x="38" y="8"/>
                        <a:pt x="45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1388" name="Group 125"/>
          <p:cNvGrpSpPr/>
          <p:nvPr/>
        </p:nvGrpSpPr>
        <p:grpSpPr>
          <a:xfrm>
            <a:off x="6424922" y="3588703"/>
            <a:ext cx="1819276" cy="460375"/>
            <a:chOff x="215618" y="0"/>
            <a:chExt cx="1563962" cy="458544"/>
          </a:xfrm>
        </p:grpSpPr>
        <p:sp>
          <p:nvSpPr>
            <p:cNvPr id="11389" name="Line 492"/>
            <p:cNvSpPr/>
            <p:nvPr/>
          </p:nvSpPr>
          <p:spPr>
            <a:xfrm>
              <a:off x="1271361" y="228323"/>
              <a:ext cx="508219" cy="27829"/>
            </a:xfrm>
            <a:prstGeom prst="line">
              <a:avLst/>
            </a:prstGeom>
            <a:ln w="254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390" name="Text Box 494"/>
            <p:cNvSpPr txBox="1"/>
            <p:nvPr/>
          </p:nvSpPr>
          <p:spPr>
            <a:xfrm>
              <a:off x="215618" y="0"/>
              <a:ext cx="1379725" cy="4585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 defTabSz="457200">
                <a:spcBef>
                  <a:spcPct val="50000"/>
                </a:spcBef>
                <a:buFont typeface="Arial" panose="020B0604020202020204" pitchFamily="34" charset="0"/>
              </a:pPr>
              <a:r>
                <a:rPr lang="zh-CN" altLang="zh-CN" sz="2400" b="1">
                  <a:solidFill>
                    <a:srgbClr val="FF0000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稀盐酸</a:t>
              </a:r>
            </a:p>
          </p:txBody>
        </p:sp>
      </p:grpSp>
      <p:grpSp>
        <p:nvGrpSpPr>
          <p:cNvPr id="11391" name="Group 128"/>
          <p:cNvGrpSpPr/>
          <p:nvPr/>
        </p:nvGrpSpPr>
        <p:grpSpPr>
          <a:xfrm>
            <a:off x="6055995" y="5143183"/>
            <a:ext cx="1870075" cy="830262"/>
            <a:chOff x="317410" y="-154252"/>
            <a:chExt cx="1571048" cy="829979"/>
          </a:xfrm>
        </p:grpSpPr>
        <p:sp>
          <p:nvSpPr>
            <p:cNvPr id="11392" name="Line 492"/>
            <p:cNvSpPr/>
            <p:nvPr/>
          </p:nvSpPr>
          <p:spPr>
            <a:xfrm>
              <a:off x="1380458" y="540102"/>
              <a:ext cx="508000" cy="14288"/>
            </a:xfrm>
            <a:prstGeom prst="line">
              <a:avLst/>
            </a:prstGeom>
            <a:ln w="254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393" name="Text Box 494"/>
            <p:cNvSpPr txBox="1"/>
            <p:nvPr/>
          </p:nvSpPr>
          <p:spPr>
            <a:xfrm>
              <a:off x="317410" y="-154252"/>
              <a:ext cx="1380335" cy="82997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 defTabSz="457200">
                <a:spcBef>
                  <a:spcPct val="50000"/>
                </a:spcBef>
                <a:buFont typeface="Arial" panose="020B0604020202020204" pitchFamily="34" charset="0"/>
              </a:pPr>
              <a:r>
                <a:rPr lang="zh-CN" altLang="zh-CN" sz="2400" b="1">
                  <a:solidFill>
                    <a:srgbClr val="FF0000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氢氧化钠溶液</a:t>
              </a:r>
            </a:p>
          </p:txBody>
        </p:sp>
      </p:grpSp>
      <p:grpSp>
        <p:nvGrpSpPr>
          <p:cNvPr id="30725" name="组合 63"/>
          <p:cNvGrpSpPr/>
          <p:nvPr/>
        </p:nvGrpSpPr>
        <p:grpSpPr>
          <a:xfrm>
            <a:off x="336550" y="2407263"/>
            <a:ext cx="7471410" cy="872042"/>
            <a:chOff x="1547705" y="3126486"/>
            <a:chExt cx="7272767" cy="1162487"/>
          </a:xfrm>
        </p:grpSpPr>
        <p:sp>
          <p:nvSpPr>
            <p:cNvPr id="67592" name="Text Box 144"/>
            <p:cNvSpPr txBox="1"/>
            <p:nvPr/>
          </p:nvSpPr>
          <p:spPr>
            <a:xfrm>
              <a:off x="1547705" y="3593154"/>
              <a:ext cx="2160868" cy="6958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NaOH</a:t>
              </a:r>
              <a:r>
                <a:rPr lang="zh-CN" altLang="en-US" sz="2800" b="1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溶液</a:t>
              </a:r>
            </a:p>
          </p:txBody>
        </p:sp>
        <p:sp>
          <p:nvSpPr>
            <p:cNvPr id="67593" name="Line 145"/>
            <p:cNvSpPr/>
            <p:nvPr/>
          </p:nvSpPr>
          <p:spPr>
            <a:xfrm flipV="1">
              <a:off x="3438526" y="3896826"/>
              <a:ext cx="1637392" cy="761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594" name="Text Box 146"/>
            <p:cNvSpPr txBox="1"/>
            <p:nvPr/>
          </p:nvSpPr>
          <p:spPr>
            <a:xfrm>
              <a:off x="3411655" y="3126516"/>
              <a:ext cx="1690555" cy="6958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</a:rPr>
                <a:t>无色酚酞</a:t>
              </a:r>
            </a:p>
          </p:txBody>
        </p:sp>
        <p:sp>
          <p:nvSpPr>
            <p:cNvPr id="67595" name="Text Box 147"/>
            <p:cNvSpPr txBox="1"/>
            <p:nvPr/>
          </p:nvSpPr>
          <p:spPr>
            <a:xfrm>
              <a:off x="7812770" y="3555996"/>
              <a:ext cx="1007702" cy="6958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</a:rPr>
                <a:t>无色</a:t>
              </a:r>
            </a:p>
          </p:txBody>
        </p:sp>
        <p:sp>
          <p:nvSpPr>
            <p:cNvPr id="67596" name="Text Box 148"/>
            <p:cNvSpPr txBox="1"/>
            <p:nvPr/>
          </p:nvSpPr>
          <p:spPr>
            <a:xfrm>
              <a:off x="6084043" y="3126486"/>
              <a:ext cx="1584201" cy="6958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HCl</a:t>
              </a:r>
              <a:r>
                <a:rPr lang="zh-CN" altLang="en-US" sz="2800" b="1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溶液</a:t>
              </a:r>
            </a:p>
          </p:txBody>
        </p:sp>
        <p:sp>
          <p:nvSpPr>
            <p:cNvPr id="67597" name="Text Box 149"/>
            <p:cNvSpPr txBox="1"/>
            <p:nvPr/>
          </p:nvSpPr>
          <p:spPr>
            <a:xfrm>
              <a:off x="5149023" y="3552480"/>
              <a:ext cx="1113902" cy="6958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红色</a:t>
              </a:r>
            </a:p>
          </p:txBody>
        </p:sp>
        <p:sp>
          <p:nvSpPr>
            <p:cNvPr id="67598" name="Line 145"/>
            <p:cNvSpPr/>
            <p:nvPr/>
          </p:nvSpPr>
          <p:spPr>
            <a:xfrm>
              <a:off x="6156695" y="3897312"/>
              <a:ext cx="1440134" cy="667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67586" name="Text Box 124"/>
          <p:cNvSpPr txBox="1"/>
          <p:nvPr/>
        </p:nvSpPr>
        <p:spPr>
          <a:xfrm>
            <a:off x="336541" y="1854248"/>
            <a:ext cx="2266039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600"/>
              </a:lnSpc>
              <a:spcBef>
                <a:spcPct val="50000"/>
              </a:spcBef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活动方案</a:t>
            </a:r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3"/>
          <p:cNvGrpSpPr/>
          <p:nvPr/>
        </p:nvGrpSpPr>
        <p:grpSpPr>
          <a:xfrm>
            <a:off x="283819" y="303569"/>
            <a:ext cx="1714500" cy="500062"/>
            <a:chOff x="1076" y="1998"/>
            <a:chExt cx="2699" cy="788"/>
          </a:xfrm>
        </p:grpSpPr>
        <p:sp>
          <p:nvSpPr>
            <p:cNvPr id="13" name="流程图: 文档 12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文本框 4101"/>
            <p:cNvSpPr txBox="1"/>
            <p:nvPr/>
          </p:nvSpPr>
          <p:spPr>
            <a:xfrm>
              <a:off x="1076" y="1998"/>
              <a:ext cx="2699" cy="70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3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观察与思考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08228" name="Rectangle 4"/>
          <p:cNvSpPr/>
          <p:nvPr/>
        </p:nvSpPr>
        <p:spPr>
          <a:xfrm>
            <a:off x="1037590" y="1203325"/>
            <a:ext cx="548957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defTabSz="457200">
              <a:buFont typeface="Arial" panose="020B0604020202020204" pitchFamily="34" charset="0"/>
            </a:pP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</a:rPr>
              <a:t>NaOH  +  HCl  ===   NaCl  +  H</a:t>
            </a:r>
            <a:r>
              <a:rPr lang="en-US" altLang="zh-CN" sz="2800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308229" name="Text Box 5"/>
          <p:cNvSpPr txBox="1"/>
          <p:nvPr/>
        </p:nvSpPr>
        <p:spPr>
          <a:xfrm>
            <a:off x="1373188" y="2079943"/>
            <a:ext cx="762000" cy="523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457200">
              <a:buFont typeface="Arial" panose="020B0604020202020204" pitchFamily="34" charset="0"/>
            </a:pPr>
            <a:r>
              <a:rPr lang="zh-CN" altLang="en-US" sz="2800" b="1">
                <a:solidFill>
                  <a:srgbClr val="FF3300"/>
                </a:solidFill>
                <a:latin typeface="Times New Roman" panose="02020603050405020304" charset="0"/>
                <a:ea typeface="隶书" panose="02010509060101010101" pitchFamily="49" charset="-122"/>
              </a:rPr>
              <a:t>碱</a:t>
            </a:r>
          </a:p>
        </p:txBody>
      </p:sp>
      <p:sp>
        <p:nvSpPr>
          <p:cNvPr id="308230" name="Text Box 6"/>
          <p:cNvSpPr txBox="1"/>
          <p:nvPr/>
        </p:nvSpPr>
        <p:spPr>
          <a:xfrm>
            <a:off x="2729548" y="2080260"/>
            <a:ext cx="914400" cy="523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800" b="1">
                <a:solidFill>
                  <a:srgbClr val="FF3300"/>
                </a:solidFill>
                <a:latin typeface="Times New Roman" panose="02020603050405020304" charset="0"/>
                <a:ea typeface="隶书" panose="02010509060101010101" pitchFamily="49" charset="-122"/>
              </a:rPr>
              <a:t>酸</a:t>
            </a:r>
          </a:p>
        </p:txBody>
      </p:sp>
      <p:sp>
        <p:nvSpPr>
          <p:cNvPr id="308231" name="Text Box 7"/>
          <p:cNvSpPr txBox="1"/>
          <p:nvPr/>
        </p:nvSpPr>
        <p:spPr>
          <a:xfrm>
            <a:off x="5694998" y="2081530"/>
            <a:ext cx="135572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800" b="1">
                <a:solidFill>
                  <a:srgbClr val="FF3300"/>
                </a:solidFill>
                <a:latin typeface="Times New Roman" panose="02020603050405020304" charset="0"/>
                <a:ea typeface="隶书" panose="02010509060101010101" pitchFamily="49" charset="-122"/>
              </a:rPr>
              <a:t>水</a:t>
            </a:r>
          </a:p>
        </p:txBody>
      </p:sp>
      <p:sp>
        <p:nvSpPr>
          <p:cNvPr id="308232" name="Rectangle 8"/>
          <p:cNvSpPr/>
          <p:nvPr/>
        </p:nvSpPr>
        <p:spPr>
          <a:xfrm>
            <a:off x="4754563" y="2489200"/>
            <a:ext cx="55245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457200">
              <a:buFont typeface="Arial" panose="020B0604020202020204" pitchFamily="34" charset="0"/>
            </a:pPr>
            <a:r>
              <a:rPr lang="zh-CN" altLang="en-US" sz="2800">
                <a:solidFill>
                  <a:srgbClr val="CC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08233" name="Line 9"/>
          <p:cNvSpPr/>
          <p:nvPr/>
        </p:nvSpPr>
        <p:spPr>
          <a:xfrm>
            <a:off x="4754880" y="1682115"/>
            <a:ext cx="635" cy="3810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308234" name="Text Box 10"/>
          <p:cNvSpPr txBox="1"/>
          <p:nvPr/>
        </p:nvSpPr>
        <p:spPr>
          <a:xfrm>
            <a:off x="4238625" y="2080260"/>
            <a:ext cx="862013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457200">
              <a:buFont typeface="Arial" panose="020B0604020202020204" pitchFamily="34" charset="0"/>
            </a:pPr>
            <a:r>
              <a:rPr lang="zh-CN" altLang="en-US" sz="2800" b="1">
                <a:solidFill>
                  <a:srgbClr val="FF9900"/>
                </a:solidFill>
                <a:latin typeface="Times New Roman" panose="02020603050405020304" charset="0"/>
                <a:ea typeface="黑体" panose="02010600030101010101" pitchFamily="49" charset="-122"/>
              </a:rPr>
              <a:t>   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charset="0"/>
                <a:ea typeface="隶书" panose="02010509060101010101" pitchFamily="49" charset="-122"/>
              </a:rPr>
              <a:t>盐</a:t>
            </a:r>
          </a:p>
        </p:txBody>
      </p:sp>
      <p:pic>
        <p:nvPicPr>
          <p:cNvPr id="7577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440" y="2620010"/>
            <a:ext cx="4643120" cy="36893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8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8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30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8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8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8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8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9" grpId="0"/>
      <p:bldP spid="308230" grpId="0"/>
      <p:bldP spid="308231" grpId="0"/>
      <p:bldP spid="308232" grpId="0"/>
      <p:bldP spid="3082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30" name="Text Box 18"/>
          <p:cNvSpPr txBox="1"/>
          <p:nvPr/>
        </p:nvSpPr>
        <p:spPr>
          <a:xfrm>
            <a:off x="4866640" y="1233170"/>
            <a:ext cx="29190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CaCl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 +  2 H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O</a:t>
            </a:r>
          </a:p>
        </p:txBody>
      </p:sp>
      <p:sp>
        <p:nvSpPr>
          <p:cNvPr id="308228" name="Rectangle 4"/>
          <p:cNvSpPr/>
          <p:nvPr/>
        </p:nvSpPr>
        <p:spPr>
          <a:xfrm>
            <a:off x="1419860" y="191135"/>
            <a:ext cx="5786755" cy="2804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 defTabSz="457200">
              <a:buFont typeface="Arial" panose="020B0604020202020204" pitchFamily="34" charset="0"/>
            </a:pPr>
            <a:endParaRPr lang="en-US" altLang="zh-CN" sz="28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algn="l" defTabSz="457200">
              <a:lnSpc>
                <a:spcPct val="130000"/>
              </a:lnSpc>
              <a:buFont typeface="Arial" panose="020B0604020202020204" pitchFamily="34" charset="0"/>
            </a:pP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NaOH+ 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H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SO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==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=</a:t>
            </a:r>
          </a:p>
          <a:p>
            <a:pPr algn="l" defTabSz="457200">
              <a:lnSpc>
                <a:spcPct val="13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Ca(OH)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+   HCl 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===</a:t>
            </a:r>
          </a:p>
          <a:p>
            <a:pPr algn="l" defTabSz="457200">
              <a:lnSpc>
                <a:spcPct val="13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 </a:t>
            </a:r>
            <a:endParaRPr lang="en-US" altLang="zh-CN" sz="28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l" defTabSz="457200">
              <a:lnSpc>
                <a:spcPct val="140000"/>
              </a:lnSpc>
              <a:buFont typeface="Arial" panose="020B0604020202020204" pitchFamily="34" charset="0"/>
            </a:pPr>
            <a:endParaRPr lang="en-US" altLang="zh-CN" sz="28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" name="Text Box 18"/>
          <p:cNvSpPr txBox="1"/>
          <p:nvPr/>
        </p:nvSpPr>
        <p:spPr>
          <a:xfrm>
            <a:off x="3039745" y="1301115"/>
            <a:ext cx="5657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   </a:t>
            </a:r>
          </a:p>
        </p:txBody>
      </p:sp>
      <p:sp>
        <p:nvSpPr>
          <p:cNvPr id="4" name="Text Box 18"/>
          <p:cNvSpPr txBox="1"/>
          <p:nvPr/>
        </p:nvSpPr>
        <p:spPr>
          <a:xfrm>
            <a:off x="1151890" y="711200"/>
            <a:ext cx="4991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 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4510405" y="688340"/>
            <a:ext cx="292989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algn="just" defTabSz="914400">
              <a:spcBef>
                <a:spcPct val="50000"/>
              </a:spcBef>
              <a:buClrTx/>
              <a:buSzTx/>
              <a:buFontTx/>
              <a:defRPr/>
            </a:pPr>
            <a:r>
              <a:rPr lang="en-US" altLang="zh-CN" sz="2800" b="1" noProof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Na</a:t>
            </a:r>
            <a:r>
              <a:rPr kumimoji="0" lang="en-US" altLang="zh-CN" sz="2800" b="1" kern="1200" cap="none" spc="0" normalizeH="0" baseline="-30000" noProof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</a:t>
            </a:r>
            <a:r>
              <a:rPr kumimoji="0" lang="en-US" altLang="zh-CN" sz="2800" b="1" kern="1200" cap="none" spc="0" normalizeH="0" baseline="0" noProof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SO</a:t>
            </a:r>
            <a:r>
              <a:rPr kumimoji="0" lang="en-US" altLang="zh-CN" sz="2800" b="1" kern="1200" cap="none" spc="0" normalizeH="0" baseline="-30000" noProof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4</a:t>
            </a:r>
            <a:r>
              <a:rPr kumimoji="0" lang="en-US" altLang="zh-CN" sz="2800" b="1" kern="1200" cap="none" spc="0" normalizeH="0" baseline="0" noProof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 + 2H</a:t>
            </a:r>
            <a:r>
              <a:rPr kumimoji="0" lang="en-US" altLang="zh-CN" sz="2800" b="1" kern="1200" cap="none" spc="0" normalizeH="0" baseline="-30000" noProof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</a:t>
            </a:r>
            <a:r>
              <a:rPr kumimoji="0" lang="en-US" altLang="zh-CN" sz="2800" b="1" kern="1200" cap="none" spc="0" normalizeH="0" baseline="0" noProof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O</a:t>
            </a:r>
            <a:endParaRPr kumimoji="0" lang="en-US" altLang="zh-CN" sz="2800" b="1" kern="1200" cap="none" spc="0" normalizeH="0" baseline="0" noProof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270339" name="Text Box 3"/>
          <p:cNvSpPr txBox="1">
            <a:spLocks noChangeArrowheads="1"/>
          </p:cNvSpPr>
          <p:nvPr/>
        </p:nvSpPr>
        <p:spPr bwMode="auto">
          <a:xfrm>
            <a:off x="265430" y="3590925"/>
            <a:ext cx="8613775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algn="ctr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中和反应：酸和碱作用生成盐和水的反应</a:t>
            </a:r>
          </a:p>
        </p:txBody>
      </p:sp>
      <p:sp>
        <p:nvSpPr>
          <p:cNvPr id="270340" name="Text Box 4"/>
          <p:cNvSpPr txBox="1">
            <a:spLocks noChangeArrowheads="1"/>
          </p:cNvSpPr>
          <p:nvPr/>
        </p:nvSpPr>
        <p:spPr bwMode="auto">
          <a:xfrm>
            <a:off x="2658745" y="4820285"/>
            <a:ext cx="4933315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lang="zh-CN" altLang="en-US" sz="3600" b="1" noProof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碱</a:t>
            </a:r>
            <a:r>
              <a:rPr kumimoji="0" lang="zh-CN" altLang="en-US" sz="3600" b="1" kern="1200" cap="none" spc="0" normalizeH="0" baseline="0" noProof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lang="en-US" altLang="zh-CN" sz="3600" b="1" kern="1200" cap="none" spc="0" normalizeH="0" baseline="0" noProof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kumimoji="0" lang="zh-CN" altLang="en-US" sz="3600" b="1" kern="1200" cap="none" spc="0" normalizeH="0" baseline="0" noProof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600" b="1" noProof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酸 </a:t>
            </a:r>
            <a:r>
              <a:rPr kumimoji="0" lang="zh-CN" altLang="en-US" sz="3600" b="1" kern="1200" cap="none" spc="0" normalizeH="0" baseline="0" noProof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盐 </a:t>
            </a:r>
            <a:r>
              <a:rPr kumimoji="0" lang="en-US" altLang="zh-CN" sz="3600" b="1" kern="1200" cap="none" spc="0" normalizeH="0" baseline="0" noProof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 </a:t>
            </a:r>
            <a:r>
              <a:rPr kumimoji="0" lang="zh-CN" altLang="en-US" sz="3600" b="1" kern="1200" cap="none" spc="0" normalizeH="0" baseline="0" noProof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</a:t>
            </a:r>
          </a:p>
        </p:txBody>
      </p:sp>
      <p:sp>
        <p:nvSpPr>
          <p:cNvPr id="73734" name="Text Box 14"/>
          <p:cNvSpPr txBox="1"/>
          <p:nvPr/>
        </p:nvSpPr>
        <p:spPr>
          <a:xfrm>
            <a:off x="1783080" y="2192655"/>
            <a:ext cx="70961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由金属离子和酸根离子构成的化合物。</a:t>
            </a:r>
          </a:p>
        </p:txBody>
      </p:sp>
      <p:sp>
        <p:nvSpPr>
          <p:cNvPr id="303127" name="Rectangle 23"/>
          <p:cNvSpPr/>
          <p:nvPr/>
        </p:nvSpPr>
        <p:spPr>
          <a:xfrm>
            <a:off x="506939" y="2198858"/>
            <a:ext cx="99568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盐：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0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270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0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0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9" grpId="0"/>
      <p:bldP spid="270340" grpId="0"/>
      <p:bldP spid="73734" grpId="0"/>
      <p:bldP spid="3031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组合 68"/>
          <p:cNvGrpSpPr/>
          <p:nvPr/>
        </p:nvGrpSpPr>
        <p:grpSpPr>
          <a:xfrm>
            <a:off x="264160" y="1042988"/>
            <a:ext cx="6287770" cy="1692994"/>
            <a:chOff x="285750" y="142875"/>
            <a:chExt cx="7101545" cy="2257311"/>
          </a:xfrm>
        </p:grpSpPr>
        <p:sp>
          <p:nvSpPr>
            <p:cNvPr id="76867" name="Text Box 2"/>
            <p:cNvSpPr txBox="1"/>
            <p:nvPr/>
          </p:nvSpPr>
          <p:spPr>
            <a:xfrm>
              <a:off x="285750" y="142875"/>
              <a:ext cx="5061877" cy="8602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2. </a:t>
              </a:r>
              <a:r>
                <a:rPr lang="zh-CN" altLang="en-US" sz="3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酸碱反应微观实质：</a:t>
              </a:r>
            </a:p>
          </p:txBody>
        </p:sp>
        <p:sp>
          <p:nvSpPr>
            <p:cNvPr id="76868" name="Text Box 3"/>
            <p:cNvSpPr txBox="1"/>
            <p:nvPr/>
          </p:nvSpPr>
          <p:spPr>
            <a:xfrm>
              <a:off x="2386670" y="1447692"/>
              <a:ext cx="5000625" cy="952494"/>
            </a:xfrm>
            <a:prstGeom prst="rect">
              <a:avLst/>
            </a:prstGeom>
            <a:noFill/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latinLnBrk="1">
                <a:spcBef>
                  <a:spcPct val="50000"/>
                </a:spcBef>
              </a:pPr>
              <a:r>
                <a:rPr lang="en-US" altLang="zh-CN" sz="405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H</a:t>
              </a:r>
              <a:r>
                <a:rPr lang="en-US" altLang="zh-CN" sz="4050" b="1" baseline="30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+</a:t>
              </a:r>
              <a:r>
                <a:rPr lang="en-US" altLang="zh-CN" sz="405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+ OH</a:t>
              </a:r>
              <a:r>
                <a:rPr lang="en-US" altLang="zh-CN" sz="4050" b="1" baseline="30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- </a:t>
              </a:r>
              <a:r>
                <a:rPr lang="zh-CN" altLang="en-US" sz="405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＝</a:t>
              </a:r>
              <a:r>
                <a:rPr lang="en-US" altLang="zh-CN" sz="405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H</a:t>
              </a:r>
              <a:r>
                <a:rPr lang="en-US" altLang="zh-CN" sz="4050" b="1" baseline="-25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r>
                <a:rPr lang="en-US" altLang="zh-CN" sz="405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O </a:t>
              </a:r>
            </a:p>
          </p:txBody>
        </p:sp>
      </p:grpSp>
      <p:pic>
        <p:nvPicPr>
          <p:cNvPr id="75778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055" y="3443605"/>
            <a:ext cx="4027805" cy="3200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3"/>
          <p:cNvGrpSpPr/>
          <p:nvPr/>
        </p:nvGrpSpPr>
        <p:grpSpPr>
          <a:xfrm>
            <a:off x="298450" y="395605"/>
            <a:ext cx="1394460" cy="428678"/>
            <a:chOff x="1043" y="1998"/>
            <a:chExt cx="2699" cy="788"/>
          </a:xfrm>
        </p:grpSpPr>
        <p:sp>
          <p:nvSpPr>
            <p:cNvPr id="3" name="流程图: 文档 2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文本框 4101"/>
            <p:cNvSpPr txBox="1"/>
            <p:nvPr/>
          </p:nvSpPr>
          <p:spPr>
            <a:xfrm>
              <a:off x="1043" y="1998"/>
              <a:ext cx="2699" cy="6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巩固与练习</a:t>
              </a:r>
            </a:p>
          </p:txBody>
        </p:sp>
      </p:grpSp>
      <p:sp>
        <p:nvSpPr>
          <p:cNvPr id="72706" name="Text Box 2"/>
          <p:cNvSpPr txBox="1"/>
          <p:nvPr/>
        </p:nvSpPr>
        <p:spPr>
          <a:xfrm>
            <a:off x="536575" y="1377950"/>
            <a:ext cx="69481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写出下列中和反应的化学方程式</a:t>
            </a:r>
          </a:p>
        </p:txBody>
      </p:sp>
      <p:sp>
        <p:nvSpPr>
          <p:cNvPr id="308228" name="Rectangle 4"/>
          <p:cNvSpPr/>
          <p:nvPr/>
        </p:nvSpPr>
        <p:spPr>
          <a:xfrm>
            <a:off x="893445" y="2005965"/>
            <a:ext cx="5786755" cy="18135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 defTabSz="457200">
              <a:lnSpc>
                <a:spcPct val="13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Ca(OH)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 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+   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H</a:t>
            </a:r>
            <a:r>
              <a:rPr lang="en-US" altLang="zh-CN" sz="2800" b="1" baseline="-30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SO</a:t>
            </a:r>
            <a:r>
              <a:rPr lang="en-US" altLang="zh-CN" sz="2800" b="1" baseline="-30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===</a:t>
            </a:r>
          </a:p>
          <a:p>
            <a:pPr algn="l" defTabSz="457200">
              <a:lnSpc>
                <a:spcPct val="13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2800" b="1" noProof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KOH    +   H</a:t>
            </a:r>
            <a:r>
              <a:rPr lang="en-US" altLang="zh-CN" sz="2800" b="1" baseline="-30000" noProof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800" b="1" noProof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SO</a:t>
            </a:r>
            <a:r>
              <a:rPr lang="en-US" altLang="zh-CN" sz="2800" b="1" baseline="-30000" noProof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4   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===  </a:t>
            </a:r>
            <a:endParaRPr lang="en-US" altLang="zh-CN" sz="28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l" defTabSz="457200">
              <a:lnSpc>
                <a:spcPct val="140000"/>
              </a:lnSpc>
              <a:buFont typeface="Arial" panose="020B0604020202020204" pitchFamily="34" charset="0"/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Al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(OH)</a:t>
            </a:r>
            <a:r>
              <a:rPr lang="en-US" altLang="zh-CN" sz="2800" b="1" baseline="-30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3 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+   HCl</a:t>
            </a:r>
            <a:r>
              <a:rPr lang="en-US" altLang="zh-CN" sz="2800" b="1" baseline="-30000" noProof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===</a:t>
            </a:r>
            <a:endParaRPr lang="en-US" altLang="zh-CN" sz="28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312420" y="488315"/>
            <a:ext cx="1323340" cy="351721"/>
            <a:chOff x="1042" y="2071"/>
            <a:chExt cx="2699" cy="728"/>
          </a:xfrm>
        </p:grpSpPr>
        <p:sp>
          <p:nvSpPr>
            <p:cNvPr id="3" name="流程图: 文档 2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6" name="文本框 4101"/>
            <p:cNvSpPr txBox="1"/>
            <p:nvPr/>
          </p:nvSpPr>
          <p:spPr>
            <a:xfrm>
              <a:off x="1042" y="2101"/>
              <a:ext cx="2699" cy="6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课堂与应用</a:t>
              </a:r>
            </a:p>
          </p:txBody>
        </p:sp>
      </p:grpSp>
      <p:sp>
        <p:nvSpPr>
          <p:cNvPr id="30723" name="Text Box 4"/>
          <p:cNvSpPr txBox="1"/>
          <p:nvPr/>
        </p:nvSpPr>
        <p:spPr>
          <a:xfrm>
            <a:off x="375285" y="1377950"/>
            <a:ext cx="8393113" cy="31076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1.</a:t>
            </a:r>
            <a:r>
              <a:rPr lang="zh-CN" altLang="en-US" sz="2800" b="1">
                <a:latin typeface="Times New Roman" panose="02020603050405020304" charset="0"/>
                <a:ea typeface="黑体" panose="02010600030101010101" pitchFamily="49" charset="-122"/>
              </a:rPr>
              <a:t>下列反应，属于中和反应的是（       ）</a:t>
            </a:r>
          </a:p>
          <a:p>
            <a:pPr defTabSz="457200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A  Zn  +2HCl  ==  ZnCl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  +  H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↑</a:t>
            </a:r>
          </a:p>
          <a:p>
            <a:pPr defTabSz="457200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B  CuO  +  2HCl ==  CuCl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  +  H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O</a:t>
            </a:r>
          </a:p>
          <a:p>
            <a:pPr defTabSz="457200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C  Cu(OH)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 +  H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SO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4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 ==  CuSO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4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 +  2H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O</a:t>
            </a:r>
          </a:p>
          <a:p>
            <a:pPr defTabSz="457200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D  CO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  +  2NaOH == Na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CO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3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    + H</a:t>
            </a:r>
            <a:r>
              <a:rPr lang="en-US" altLang="zh-CN" sz="2800" b="1" baseline="-25000">
                <a:latin typeface="Times New Roman" panose="0202060305040502030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</a:rPr>
              <a:t>O</a:t>
            </a:r>
          </a:p>
        </p:txBody>
      </p:sp>
      <p:sp>
        <p:nvSpPr>
          <p:cNvPr id="315398" name="Text Box 6"/>
          <p:cNvSpPr txBox="1"/>
          <p:nvPr/>
        </p:nvSpPr>
        <p:spPr>
          <a:xfrm>
            <a:off x="5731193" y="1342708"/>
            <a:ext cx="5334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3600" b="1">
                <a:solidFill>
                  <a:srgbClr val="FF3399"/>
                </a:solidFill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4" name="组合 6147"/>
          <p:cNvGrpSpPr/>
          <p:nvPr/>
        </p:nvGrpSpPr>
        <p:grpSpPr>
          <a:xfrm>
            <a:off x="563563" y="164783"/>
            <a:ext cx="4093029" cy="769378"/>
            <a:chOff x="0" y="0"/>
            <a:chExt cx="6448" cy="1214"/>
          </a:xfrm>
        </p:grpSpPr>
        <p:sp>
          <p:nvSpPr>
            <p:cNvPr id="8205" name="矩形 7"/>
            <p:cNvSpPr/>
            <p:nvPr/>
          </p:nvSpPr>
          <p:spPr>
            <a:xfrm>
              <a:off x="882" y="0"/>
              <a:ext cx="2634" cy="1200"/>
            </a:xfrm>
            <a:custGeom>
              <a:avLst/>
              <a:gdLst/>
              <a:ahLst/>
              <a:cxnLst>
                <a:cxn ang="0">
                  <a:pos x="0" y="1200"/>
                </a:cxn>
                <a:cxn ang="0">
                  <a:pos x="2634" y="1200"/>
                </a:cxn>
                <a:cxn ang="0">
                  <a:pos x="0" y="120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sq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8206" name="任意多边形 16"/>
            <p:cNvSpPr/>
            <p:nvPr/>
          </p:nvSpPr>
          <p:spPr>
            <a:xfrm>
              <a:off x="0" y="454"/>
              <a:ext cx="826" cy="7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45" y="0"/>
                </a:cxn>
                <a:cxn ang="0">
                  <a:pos x="545" y="258"/>
                </a:cxn>
                <a:cxn ang="0">
                  <a:pos x="826" y="258"/>
                </a:cxn>
                <a:cxn ang="0">
                  <a:pos x="826" y="760"/>
                </a:cxn>
                <a:cxn ang="0">
                  <a:pos x="0" y="760"/>
                </a:cxn>
                <a:cxn ang="0">
                  <a:pos x="0" y="0"/>
                </a:cxn>
              </a:cxnLst>
              <a:rect l="l" t="t" r="r" b="b"/>
              <a:pathLst>
                <a:path w="696310" h="696310">
                  <a:moveTo>
                    <a:pt x="0" y="0"/>
                  </a:moveTo>
                  <a:lnTo>
                    <a:pt x="459827" y="0"/>
                  </a:lnTo>
                  <a:lnTo>
                    <a:pt x="459827" y="236483"/>
                  </a:lnTo>
                  <a:lnTo>
                    <a:pt x="696310" y="236483"/>
                  </a:lnTo>
                  <a:lnTo>
                    <a:pt x="696310" y="696310"/>
                  </a:lnTo>
                  <a:lnTo>
                    <a:pt x="0" y="696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/>
            </a:solidFill>
            <a:ln w="9525"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8207" name="矩形 17"/>
            <p:cNvSpPr/>
            <p:nvPr/>
          </p:nvSpPr>
          <p:spPr>
            <a:xfrm>
              <a:off x="570" y="374"/>
              <a:ext cx="258" cy="265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noFill/>
            </a:ln>
          </p:spPr>
          <p:txBody>
            <a:bodyPr lIns="0" tIns="215900" rIns="179705" bIns="0" anchor="ctr"/>
            <a:lstStyle/>
            <a:p>
              <a:pPr algn="ctr"/>
              <a:endParaRPr lang="zh-CN" altLang="en-US" sz="3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208" name="文本框 6151"/>
            <p:cNvSpPr txBox="1"/>
            <p:nvPr/>
          </p:nvSpPr>
          <p:spPr>
            <a:xfrm>
              <a:off x="878" y="432"/>
              <a:ext cx="5570" cy="7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sz="2400" b="1">
                  <a:solidFill>
                    <a:srgbClr val="006666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中和反应在实际中的应用</a:t>
              </a:r>
            </a:p>
          </p:txBody>
        </p:sp>
        <p:sp>
          <p:nvSpPr>
            <p:cNvPr id="8209" name="文本框 6152"/>
            <p:cNvSpPr txBox="1"/>
            <p:nvPr/>
          </p:nvSpPr>
          <p:spPr>
            <a:xfrm>
              <a:off x="0" y="452"/>
              <a:ext cx="873" cy="7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sz="2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</a:p>
          </p:txBody>
        </p:sp>
      </p:grpSp>
      <p:sp>
        <p:nvSpPr>
          <p:cNvPr id="22530" name="Rectangle 3"/>
          <p:cNvSpPr>
            <a:spLocks noGrp="1"/>
          </p:cNvSpPr>
          <p:nvPr/>
        </p:nvSpPr>
        <p:spPr>
          <a:xfrm>
            <a:off x="1120458" y="1053148"/>
            <a:ext cx="4033837" cy="6365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zh-CN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1.</a:t>
            </a:r>
            <a:r>
              <a:rPr lang="zh-CN" altLang="en-US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改变土壤的酸碱性</a:t>
            </a:r>
          </a:p>
        </p:txBody>
      </p:sp>
      <p:pic>
        <p:nvPicPr>
          <p:cNvPr id="22531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540" y="1614805"/>
            <a:ext cx="2113915" cy="29819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0610" y="1614805"/>
            <a:ext cx="2120900" cy="3028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15" name="Text Box 15"/>
          <p:cNvSpPr txBox="1"/>
          <p:nvPr/>
        </p:nvSpPr>
        <p:spPr>
          <a:xfrm>
            <a:off x="7001193" y="1883093"/>
            <a:ext cx="1255712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342900" indent="-342900" defTabSz="457200">
              <a:buFont typeface="Wingdings" panose="05000000000000000000" pitchFamily="2" charset="2"/>
            </a:pPr>
            <a:r>
              <a:rPr lang="zh-CN" altLang="en-US" sz="2800" b="1">
                <a:latin typeface="Arial" panose="020B0604020202020204" pitchFamily="34" charset="0"/>
                <a:ea typeface="黑体" panose="02010600030101010101" pitchFamily="49" charset="-122"/>
              </a:rPr>
              <a:t>熟石灰</a:t>
            </a:r>
          </a:p>
        </p:txBody>
      </p:sp>
      <p:sp>
        <p:nvSpPr>
          <p:cNvPr id="51222" name="Rectangle 22"/>
          <p:cNvSpPr/>
          <p:nvPr/>
        </p:nvSpPr>
        <p:spPr>
          <a:xfrm>
            <a:off x="1661160" y="4939030"/>
            <a:ext cx="6464300" cy="7905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defTabSz="457200">
              <a:lnSpc>
                <a:spcPct val="120000"/>
              </a:lnSpc>
              <a:spcBef>
                <a:spcPct val="10000"/>
              </a:spcBef>
              <a:buClr>
                <a:srgbClr val="FF9900"/>
              </a:buClr>
              <a:buSzPct val="80000"/>
              <a:buFont typeface="Wingdings" panose="05000000000000000000" pitchFamily="2" charset="2"/>
            </a:pPr>
            <a:r>
              <a:rPr lang="en-US" altLang="zh-CN" sz="2800" b="1">
                <a:latin typeface="Arial" panose="020B0604020202020204" pitchFamily="34" charset="0"/>
                <a:ea typeface="黑体" panose="02010600030101010101" pitchFamily="49" charset="-122"/>
              </a:rPr>
              <a:t>H</a:t>
            </a:r>
            <a:r>
              <a:rPr lang="en-US" altLang="zh-CN" sz="2800" b="1" baseline="-25000">
                <a:latin typeface="Arial" panose="020B0604020202020204" pitchFamily="3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Arial" panose="020B0604020202020204" pitchFamily="34" charset="0"/>
                <a:ea typeface="黑体" panose="02010600030101010101" pitchFamily="49" charset="-122"/>
              </a:rPr>
              <a:t>SO</a:t>
            </a:r>
            <a:r>
              <a:rPr lang="en-US" altLang="zh-CN" sz="2800" b="1" baseline="-25000">
                <a:latin typeface="Arial" panose="020B0604020202020204" pitchFamily="34" charset="0"/>
                <a:ea typeface="黑体" panose="02010600030101010101" pitchFamily="49" charset="-122"/>
              </a:rPr>
              <a:t>4</a:t>
            </a:r>
            <a:r>
              <a:rPr lang="en-US" altLang="zh-CN" sz="2800" b="1">
                <a:latin typeface="Arial" panose="020B0604020202020204" pitchFamily="34" charset="0"/>
                <a:ea typeface="黑体" panose="02010600030101010101" pitchFamily="49" charset="-122"/>
              </a:rPr>
              <a:t>+ Ca(OH)</a:t>
            </a:r>
            <a:r>
              <a:rPr lang="en-US" altLang="zh-CN" sz="2800" b="1" baseline="-25000">
                <a:latin typeface="Arial" panose="020B0604020202020204" pitchFamily="3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Arial" panose="020B0604020202020204" pitchFamily="34" charset="0"/>
                <a:ea typeface="黑体" panose="02010600030101010101" pitchFamily="49" charset="-122"/>
              </a:rPr>
              <a:t>  =   CaSO</a:t>
            </a:r>
            <a:r>
              <a:rPr lang="en-US" altLang="zh-CN" sz="2800" b="1" baseline="-25000">
                <a:latin typeface="Arial" panose="020B0604020202020204" pitchFamily="34" charset="0"/>
                <a:ea typeface="黑体" panose="02010600030101010101" pitchFamily="49" charset="-122"/>
              </a:rPr>
              <a:t>4</a:t>
            </a:r>
            <a:r>
              <a:rPr lang="en-US" altLang="zh-CN" sz="2800" b="1">
                <a:latin typeface="Arial" panose="020B0604020202020204" pitchFamily="34" charset="0"/>
                <a:ea typeface="黑体" panose="02010600030101010101" pitchFamily="49" charset="-122"/>
              </a:rPr>
              <a:t>  +  2H</a:t>
            </a:r>
            <a:r>
              <a:rPr lang="en-US" altLang="zh-CN" sz="2800" b="1" baseline="-25000">
                <a:latin typeface="Arial" panose="020B0604020202020204" pitchFamily="34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latin typeface="Arial" panose="020B0604020202020204" pitchFamily="34" charset="0"/>
                <a:ea typeface="黑体" panose="02010600030101010101" pitchFamily="49" charset="-122"/>
              </a:rPr>
              <a:t>O</a:t>
            </a:r>
          </a:p>
        </p:txBody>
      </p:sp>
      <p:sp>
        <p:nvSpPr>
          <p:cNvPr id="19" name="Rectangle 5"/>
          <p:cNvSpPr/>
          <p:nvPr/>
        </p:nvSpPr>
        <p:spPr>
          <a:xfrm>
            <a:off x="925195" y="5628640"/>
            <a:ext cx="3398520" cy="57594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609600" indent="-609600" defTabSz="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改良时能否用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NaOH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？   </a:t>
            </a:r>
          </a:p>
          <a:p>
            <a:pPr marL="609600" indent="-609600" defTabSz="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</a:pP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Rectangle 7"/>
          <p:cNvSpPr/>
          <p:nvPr/>
        </p:nvSpPr>
        <p:spPr>
          <a:xfrm>
            <a:off x="4490720" y="5628640"/>
            <a:ext cx="3551238" cy="3746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609600" indent="-609600" defTabSz="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碱性太强，价格太贵</a:t>
            </a:r>
          </a:p>
          <a:p>
            <a:pPr marL="609600" indent="-609600" defTabSz="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</a:pPr>
            <a:endParaRPr lang="zh-CN" altLang="en-US" sz="28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2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3"/>
          <p:cNvGrpSpPr/>
          <p:nvPr/>
        </p:nvGrpSpPr>
        <p:grpSpPr>
          <a:xfrm>
            <a:off x="287020" y="186690"/>
            <a:ext cx="1394460" cy="440690"/>
            <a:chOff x="1043" y="1998"/>
            <a:chExt cx="2699" cy="788"/>
          </a:xfrm>
        </p:grpSpPr>
        <p:sp>
          <p:nvSpPr>
            <p:cNvPr id="6" name="流程图: 文档 5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文本框 4101"/>
            <p:cNvSpPr txBox="1"/>
            <p:nvPr/>
          </p:nvSpPr>
          <p:spPr>
            <a:xfrm>
              <a:off x="1043" y="1998"/>
              <a:ext cx="2699" cy="6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思考与练习</a:t>
              </a:r>
            </a:p>
          </p:txBody>
        </p:sp>
      </p:grpSp>
      <p:pic>
        <p:nvPicPr>
          <p:cNvPr id="23553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185" y="1125220"/>
            <a:ext cx="4018915" cy="37128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4" name="Rectangle 3"/>
          <p:cNvSpPr>
            <a:spLocks noGrp="1"/>
          </p:cNvSpPr>
          <p:nvPr>
            <p:ph type="body" idx="4294967295"/>
          </p:nvPr>
        </p:nvSpPr>
        <p:spPr>
          <a:xfrm>
            <a:off x="2476500" y="431800"/>
            <a:ext cx="3989388" cy="479425"/>
          </a:xfrm>
          <a:noFill/>
          <a:ln w="9525"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buClrTx/>
              <a:buSzTx/>
            </a:pPr>
            <a:r>
              <a:rPr lang="en-US" altLang="zh-CN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2.处理工厂的废水</a:t>
            </a:r>
          </a:p>
        </p:txBody>
      </p:sp>
      <p:pic>
        <p:nvPicPr>
          <p:cNvPr id="2355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165" y="1310640"/>
            <a:ext cx="3684270" cy="33413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1847" name="Text Box 7"/>
          <p:cNvSpPr txBox="1"/>
          <p:nvPr/>
        </p:nvSpPr>
        <p:spPr>
          <a:xfrm>
            <a:off x="3080385" y="4942205"/>
            <a:ext cx="278257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用熟石灰处理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1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7" name="Text Box 3"/>
          <p:cNvSpPr txBox="1"/>
          <p:nvPr/>
        </p:nvSpPr>
        <p:spPr>
          <a:xfrm>
            <a:off x="278130" y="1784985"/>
            <a:ext cx="3376930" cy="95313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：可用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熟石灰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进行中和处理。</a:t>
            </a:r>
          </a:p>
        </p:txBody>
      </p:sp>
      <p:sp>
        <p:nvSpPr>
          <p:cNvPr id="292870" name="Text Box 6"/>
          <p:cNvSpPr txBox="1">
            <a:spLocks noChangeArrowheads="1"/>
          </p:cNvSpPr>
          <p:nvPr/>
        </p:nvSpPr>
        <p:spPr bwMode="auto">
          <a:xfrm>
            <a:off x="140335" y="2948940"/>
            <a:ext cx="4041775" cy="138366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2800" b="1" kern="1200" cap="none" spc="0" normalizeH="0" baseline="0" noProof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</a:t>
            </a:r>
            <a:r>
              <a:rPr kumimoji="1" lang="en-US" altLang="zh-CN" sz="2800" b="1" kern="1200" cap="none" spc="0" normalizeH="0" baseline="0" noProof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1" lang="zh-CN" altLang="en-US" sz="2800" b="1" kern="1200" cap="none" spc="0" normalizeH="0" baseline="0" noProof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：在废硫酸中加入</a:t>
            </a:r>
            <a:r>
              <a:rPr kumimoji="1" lang="zh-CN" altLang="en-US" sz="2800" b="1" kern="1200" cap="none" spc="0" normalizeH="0" baseline="0" noProof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废铁</a:t>
            </a:r>
            <a:r>
              <a:rPr kumimoji="1" lang="zh-CN" altLang="en-US" sz="2800" b="1" kern="1200" cap="none" spc="0" normalizeH="0" baseline="0" noProof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（硫酸亚铁可用来做动物的食品添加剂。）</a:t>
            </a:r>
          </a:p>
        </p:txBody>
      </p:sp>
      <p:pic>
        <p:nvPicPr>
          <p:cNvPr id="82950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2615" y="1332865"/>
            <a:ext cx="3987800" cy="2759075"/>
          </a:xfrm>
          <a:prstGeom prst="rect">
            <a:avLst/>
          </a:prstGeom>
          <a:solidFill>
            <a:srgbClr val="99CC00"/>
          </a:solidFill>
          <a:ln w="9525">
            <a:noFill/>
          </a:ln>
        </p:spPr>
      </p:pic>
      <p:pic>
        <p:nvPicPr>
          <p:cNvPr id="829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110" y="4091940"/>
            <a:ext cx="4448810" cy="2582545"/>
          </a:xfrm>
          <a:prstGeom prst="rect">
            <a:avLst/>
          </a:prstGeom>
          <a:solidFill>
            <a:srgbClr val="99CC00"/>
          </a:solidFill>
          <a:ln w="9525">
            <a:noFill/>
          </a:ln>
        </p:spPr>
      </p:pic>
      <p:sp>
        <p:nvSpPr>
          <p:cNvPr id="23554" name="Rectangle 3"/>
          <p:cNvSpPr>
            <a:spLocks noGrp="1"/>
          </p:cNvSpPr>
          <p:nvPr/>
        </p:nvSpPr>
        <p:spPr>
          <a:xfrm>
            <a:off x="2061845" y="196850"/>
            <a:ext cx="3989388" cy="4794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buClrTx/>
              <a:buSzTx/>
            </a:pPr>
            <a:r>
              <a:rPr lang="en-US" altLang="zh-CN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2.处理工厂的废水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2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2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7" grpId="0" animBg="1"/>
      <p:bldP spid="2928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3"/>
          <p:cNvGrpSpPr/>
          <p:nvPr/>
        </p:nvGrpSpPr>
        <p:grpSpPr>
          <a:xfrm>
            <a:off x="287020" y="186690"/>
            <a:ext cx="1394460" cy="440690"/>
            <a:chOff x="1043" y="1998"/>
            <a:chExt cx="2699" cy="788"/>
          </a:xfrm>
        </p:grpSpPr>
        <p:sp>
          <p:nvSpPr>
            <p:cNvPr id="6" name="流程图: 文档 5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文本框 4101"/>
            <p:cNvSpPr txBox="1"/>
            <p:nvPr/>
          </p:nvSpPr>
          <p:spPr>
            <a:xfrm>
              <a:off x="1043" y="1998"/>
              <a:ext cx="2699" cy="6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思考与练习</a:t>
              </a:r>
            </a:p>
          </p:txBody>
        </p:sp>
      </p:grpSp>
      <p:sp>
        <p:nvSpPr>
          <p:cNvPr id="325634" name="Text Box 2"/>
          <p:cNvSpPr>
            <a:spLocks noChangeArrowheads="1"/>
          </p:cNvSpPr>
          <p:nvPr/>
        </p:nvSpPr>
        <p:spPr bwMode="auto">
          <a:xfrm>
            <a:off x="3050858" y="351473"/>
            <a:ext cx="2811463" cy="43561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buClrTx/>
              <a:buSzTx/>
            </a:pPr>
            <a:r>
              <a:rPr lang="en-US" altLang="zh-CN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.</a:t>
            </a:r>
            <a:r>
              <a:rPr lang="en-US" altLang="zh-CN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用于医药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rcRect l="21157" r="18140"/>
          <a:stretch>
            <a:fillRect/>
          </a:stretch>
        </p:blipFill>
        <p:spPr>
          <a:xfrm>
            <a:off x="0" y="951865"/>
            <a:ext cx="3385820" cy="5578475"/>
          </a:xfrm>
          <a:prstGeom prst="rect">
            <a:avLst/>
          </a:prstGeom>
        </p:spPr>
      </p:pic>
      <p:sp>
        <p:nvSpPr>
          <p:cNvPr id="21" name="Line 16"/>
          <p:cNvSpPr/>
          <p:nvPr/>
        </p:nvSpPr>
        <p:spPr>
          <a:xfrm>
            <a:off x="1263650" y="3044825"/>
            <a:ext cx="788035" cy="635"/>
          </a:xfrm>
          <a:prstGeom prst="line">
            <a:avLst/>
          </a:prstGeom>
          <a:ln w="57150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2" name="Line 16"/>
          <p:cNvSpPr/>
          <p:nvPr/>
        </p:nvSpPr>
        <p:spPr>
          <a:xfrm flipV="1">
            <a:off x="1663700" y="3891915"/>
            <a:ext cx="1085850" cy="18415"/>
          </a:xfrm>
          <a:prstGeom prst="line">
            <a:avLst/>
          </a:prstGeom>
          <a:ln w="57150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25646" name="Text Box 14"/>
          <p:cNvSpPr txBox="1"/>
          <p:nvPr/>
        </p:nvSpPr>
        <p:spPr>
          <a:xfrm>
            <a:off x="3214688" y="2663508"/>
            <a:ext cx="68580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Al(OH)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 + 3HCl  ===  AlCl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  +  3H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325649" name="Text Box 17"/>
          <p:cNvSpPr txBox="1"/>
          <p:nvPr/>
        </p:nvSpPr>
        <p:spPr>
          <a:xfrm>
            <a:off x="3385503" y="1759268"/>
            <a:ext cx="5976937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</a:rPr>
              <a:t>你能写出中和胃酸的化学方程式吗？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9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5649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/>
          </p:cNvSpPr>
          <p:nvPr/>
        </p:nvSpPr>
        <p:spPr>
          <a:xfrm>
            <a:off x="0" y="1772285"/>
            <a:ext cx="8289925" cy="8255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FFFF"/>
                </a:solidFill>
                <a:ea typeface="隶书" panose="02010509060101010101" pitchFamily="49" charset="-122"/>
                <a:sym typeface="Arial" panose="020B0604020202020204" pitchFamily="34" charset="0"/>
              </a:rPr>
              <a:t>一、酸碱指示剂</a:t>
            </a:r>
          </a:p>
        </p:txBody>
      </p:sp>
      <p:sp>
        <p:nvSpPr>
          <p:cNvPr id="88068" name="Text Box 18"/>
          <p:cNvSpPr txBox="1"/>
          <p:nvPr/>
        </p:nvSpPr>
        <p:spPr>
          <a:xfrm>
            <a:off x="7540713" y="1625106"/>
            <a:ext cx="413385" cy="857356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1500" b="1">
              <a:solidFill>
                <a:srgbClr val="FF33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pSp>
        <p:nvGrpSpPr>
          <p:cNvPr id="88069" name="Group 53"/>
          <p:cNvGrpSpPr/>
          <p:nvPr/>
        </p:nvGrpSpPr>
        <p:grpSpPr>
          <a:xfrm>
            <a:off x="1248410" y="868680"/>
            <a:ext cx="3034665" cy="1852930"/>
            <a:chOff x="1522" y="1065"/>
            <a:chExt cx="2123" cy="1321"/>
          </a:xfrm>
        </p:grpSpPr>
        <p:pic>
          <p:nvPicPr>
            <p:cNvPr id="88080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2" y="1065"/>
              <a:ext cx="1720" cy="132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8078" name="Text Box 11"/>
            <p:cNvSpPr txBox="1"/>
            <p:nvPr/>
          </p:nvSpPr>
          <p:spPr>
            <a:xfrm>
              <a:off x="3323" y="1248"/>
              <a:ext cx="322" cy="816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黄蜂蛰伤</a:t>
              </a:r>
            </a:p>
          </p:txBody>
        </p:sp>
      </p:grpSp>
      <p:grpSp>
        <p:nvGrpSpPr>
          <p:cNvPr id="88070" name="Group 52"/>
          <p:cNvGrpSpPr/>
          <p:nvPr/>
        </p:nvGrpSpPr>
        <p:grpSpPr>
          <a:xfrm>
            <a:off x="4675505" y="868680"/>
            <a:ext cx="3101975" cy="1906905"/>
            <a:chOff x="2848" y="2217"/>
            <a:chExt cx="2162" cy="1365"/>
          </a:xfrm>
        </p:grpSpPr>
        <p:pic>
          <p:nvPicPr>
            <p:cNvPr id="88076" name="Picture 9" descr="蚊子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50" y="2217"/>
              <a:ext cx="1760" cy="13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8074" name="Text Box 10"/>
            <p:cNvSpPr txBox="1"/>
            <p:nvPr/>
          </p:nvSpPr>
          <p:spPr>
            <a:xfrm>
              <a:off x="2848" y="2356"/>
              <a:ext cx="382" cy="85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蚊</a:t>
              </a:r>
            </a:p>
            <a:p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虫叮咬</a:t>
              </a:r>
            </a:p>
          </p:txBody>
        </p:sp>
      </p:grpSp>
      <p:sp>
        <p:nvSpPr>
          <p:cNvPr id="19" name="Text Box 2"/>
          <p:cNvSpPr txBox="1"/>
          <p:nvPr/>
        </p:nvSpPr>
        <p:spPr>
          <a:xfrm>
            <a:off x="918845" y="3313430"/>
            <a:ext cx="7686040" cy="105029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被蚊虫叮咬后，叮咬处很快会肿成大包，这是因为蚊虫能在人的皮肤内分泌出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蚁酸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，从而使皮肤肿痛。怎么办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?</a:t>
            </a:r>
          </a:p>
        </p:txBody>
      </p:sp>
      <p:grpSp>
        <p:nvGrpSpPr>
          <p:cNvPr id="2" name="组合 3"/>
          <p:cNvGrpSpPr/>
          <p:nvPr/>
        </p:nvGrpSpPr>
        <p:grpSpPr>
          <a:xfrm>
            <a:off x="287020" y="186690"/>
            <a:ext cx="1394460" cy="440690"/>
            <a:chOff x="1043" y="1998"/>
            <a:chExt cx="2699" cy="788"/>
          </a:xfrm>
        </p:grpSpPr>
        <p:sp>
          <p:nvSpPr>
            <p:cNvPr id="4" name="流程图: 文档 3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文本框 4101"/>
            <p:cNvSpPr txBox="1"/>
            <p:nvPr/>
          </p:nvSpPr>
          <p:spPr>
            <a:xfrm>
              <a:off x="1043" y="1998"/>
              <a:ext cx="2699" cy="6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思考与练习</a:t>
              </a:r>
            </a:p>
          </p:txBody>
        </p:sp>
      </p:grpSp>
      <p:sp>
        <p:nvSpPr>
          <p:cNvPr id="26626" name="内容占位符 12"/>
          <p:cNvSpPr>
            <a:spLocks noGrp="1"/>
          </p:cNvSpPr>
          <p:nvPr/>
        </p:nvSpPr>
        <p:spPr>
          <a:xfrm>
            <a:off x="918845" y="4700905"/>
            <a:ext cx="7772400" cy="16621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>
                <a:latin typeface="黑体" panose="02010600030101010101" pitchFamily="49" charset="-122"/>
                <a:ea typeface="黑体" panose="02010600030101010101" pitchFamily="49" charset="-122"/>
              </a:rPr>
              <a:t>被蚊虫叮咬可涂一些碱性物质如肥皂水、牙膏减轻痛痒 </a:t>
            </a:r>
            <a:endParaRPr lang="en-US" altLang="zh-CN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eaLnBrk="1" hangingPunct="1"/>
            <a:r>
              <a:rPr lang="zh-CN" altLang="en-US">
                <a:latin typeface="黑体" panose="02010600030101010101" pitchFamily="49" charset="-122"/>
                <a:ea typeface="黑体" panose="02010600030101010101" pitchFamily="49" charset="-122"/>
              </a:rPr>
              <a:t>被黄蜂蜇到，毒液呈碱性，可涂食醋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思考讨论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91310"/>
            <a:ext cx="5248275" cy="3561715"/>
          </a:xfrm>
          <a:prstGeom prst="rect">
            <a:avLst/>
          </a:prstGeom>
        </p:spPr>
      </p:pic>
      <p:sp>
        <p:nvSpPr>
          <p:cNvPr id="110595" name="Text Box 3"/>
          <p:cNvSpPr txBox="1"/>
          <p:nvPr/>
        </p:nvSpPr>
        <p:spPr>
          <a:xfrm>
            <a:off x="636308" y="890777"/>
            <a:ext cx="5837164" cy="521970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探究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洗发剂和护发剂的酸碱性</a:t>
            </a:r>
          </a:p>
        </p:txBody>
      </p:sp>
      <p:pic>
        <p:nvPicPr>
          <p:cNvPr id="329730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0361" y="1324673"/>
            <a:ext cx="2857853" cy="18861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9731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4743" y="4039933"/>
            <a:ext cx="2857853" cy="18861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9732" name="Text Box 4"/>
          <p:cNvSpPr txBox="1"/>
          <p:nvPr/>
        </p:nvSpPr>
        <p:spPr>
          <a:xfrm>
            <a:off x="6323647" y="3349293"/>
            <a:ext cx="268638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健康的头发</a:t>
            </a:r>
          </a:p>
        </p:txBody>
      </p:sp>
      <p:sp>
        <p:nvSpPr>
          <p:cNvPr id="329733" name="Text Box 5"/>
          <p:cNvSpPr txBox="1"/>
          <p:nvPr/>
        </p:nvSpPr>
        <p:spPr>
          <a:xfrm>
            <a:off x="5797000" y="6095033"/>
            <a:ext cx="251491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受损伤的头发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/>
      <p:bldP spid="329732" grpId="0"/>
      <p:bldP spid="3297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7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334125" y="2863533"/>
            <a:ext cx="2660650" cy="117792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" name="Line 73"/>
          <p:cNvSpPr>
            <a:spLocks noChangeShapeType="1"/>
          </p:cNvSpPr>
          <p:nvPr/>
        </p:nvSpPr>
        <p:spPr bwMode="auto">
          <a:xfrm>
            <a:off x="670470" y="3854992"/>
            <a:ext cx="432027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Line 71"/>
          <p:cNvSpPr>
            <a:spLocks noChangeShapeType="1"/>
          </p:cNvSpPr>
          <p:nvPr/>
        </p:nvSpPr>
        <p:spPr bwMode="auto">
          <a:xfrm flipV="1">
            <a:off x="669902" y="1912612"/>
            <a:ext cx="1296081" cy="368300"/>
          </a:xfrm>
          <a:prstGeom prst="lin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round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25" name="Text Box 65"/>
          <p:cNvSpPr txBox="1">
            <a:spLocks noChangeArrowheads="1"/>
          </p:cNvSpPr>
          <p:nvPr/>
        </p:nvSpPr>
        <p:spPr bwMode="auto">
          <a:xfrm>
            <a:off x="2197470" y="3652607"/>
            <a:ext cx="3108272" cy="46037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工业废水的</a:t>
            </a:r>
            <a:r>
              <a:rPr lang="zh-CN" altLang="en-US" sz="2400" b="1" smtClean="0">
                <a:latin typeface="微软雅黑" panose="020B0503020204020204" charset="-122"/>
                <a:ea typeface="微软雅黑" panose="020B0503020204020204" charset="-122"/>
              </a:rPr>
              <a:t>处理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 Box 69"/>
          <p:cNvSpPr txBox="1">
            <a:spLocks noChangeArrowheads="1"/>
          </p:cNvSpPr>
          <p:nvPr/>
        </p:nvSpPr>
        <p:spPr bwMode="auto">
          <a:xfrm>
            <a:off x="95567" y="1166125"/>
            <a:ext cx="581025" cy="304609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酸和碱的中和反应</a:t>
            </a:r>
          </a:p>
        </p:txBody>
      </p:sp>
      <p:sp>
        <p:nvSpPr>
          <p:cNvPr id="28" name="Text Box 65"/>
          <p:cNvSpPr txBox="1">
            <a:spLocks noChangeArrowheads="1"/>
          </p:cNvSpPr>
          <p:nvPr/>
        </p:nvSpPr>
        <p:spPr bwMode="auto">
          <a:xfrm>
            <a:off x="1059633" y="3351391"/>
            <a:ext cx="576005" cy="82994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应用</a:t>
            </a:r>
          </a:p>
        </p:txBody>
      </p:sp>
      <p:sp>
        <p:nvSpPr>
          <p:cNvPr id="29" name="Text Box 65"/>
          <p:cNvSpPr txBox="1">
            <a:spLocks noChangeArrowheads="1"/>
          </p:cNvSpPr>
          <p:nvPr/>
        </p:nvSpPr>
        <p:spPr bwMode="auto">
          <a:xfrm>
            <a:off x="2183098" y="2939005"/>
            <a:ext cx="3808445" cy="46037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改良酸性或碱性土壤</a:t>
            </a:r>
          </a:p>
        </p:txBody>
      </p:sp>
      <p:sp>
        <p:nvSpPr>
          <p:cNvPr id="30" name="Text Box 65"/>
          <p:cNvSpPr txBox="1">
            <a:spLocks noChangeArrowheads="1"/>
          </p:cNvSpPr>
          <p:nvPr/>
        </p:nvSpPr>
        <p:spPr bwMode="auto">
          <a:xfrm>
            <a:off x="2183081" y="4330017"/>
            <a:ext cx="1765349" cy="46037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医药应用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951355" y="1628458"/>
            <a:ext cx="4857750" cy="460375"/>
            <a:chOff x="3184" y="2482"/>
            <a:chExt cx="7650" cy="725"/>
          </a:xfrm>
        </p:grpSpPr>
        <p:sp>
          <p:nvSpPr>
            <p:cNvPr id="26" name="Text Box 65"/>
            <p:cNvSpPr txBox="1">
              <a:spLocks noChangeArrowheads="1"/>
            </p:cNvSpPr>
            <p:nvPr/>
          </p:nvSpPr>
          <p:spPr bwMode="auto">
            <a:xfrm>
              <a:off x="3184" y="2482"/>
              <a:ext cx="7650" cy="7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中和反应：酸</a:t>
              </a:r>
              <a:r>
                <a:rPr lang="en-US" altLang="zh-CN" sz="2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+</a:t>
              </a:r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碱     </a:t>
              </a:r>
              <a:r>
                <a:rPr lang="zh-CN" altLang="en-US" sz="2400" b="1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盐</a:t>
              </a:r>
              <a:r>
                <a:rPr lang="en-US" altLang="zh-CN" sz="2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+</a:t>
              </a:r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水</a:t>
              </a:r>
              <a:endPara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Line 73"/>
            <p:cNvSpPr>
              <a:spLocks noChangeShapeType="1"/>
            </p:cNvSpPr>
            <p:nvPr/>
          </p:nvSpPr>
          <p:spPr bwMode="auto">
            <a:xfrm>
              <a:off x="7825" y="2844"/>
              <a:ext cx="794" cy="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2" name="Picture 4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635909" y="2938921"/>
            <a:ext cx="504056" cy="180484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</p:pic>
      <p:cxnSp>
        <p:nvCxnSpPr>
          <p:cNvPr id="33" name="直接连接符 32"/>
          <p:cNvCxnSpPr/>
          <p:nvPr/>
        </p:nvCxnSpPr>
        <p:spPr>
          <a:xfrm>
            <a:off x="6738620" y="1054418"/>
            <a:ext cx="945515" cy="4445"/>
          </a:xfrm>
          <a:prstGeom prst="lin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 flipH="1">
            <a:off x="7754303" y="1863408"/>
            <a:ext cx="0" cy="1000125"/>
          </a:xfrm>
          <a:prstGeom prst="straightConnector1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65735" y="500698"/>
            <a:ext cx="30365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09950" algn="l"/>
              </a:tabLst>
            </a:pPr>
            <a:r>
              <a:rPr lang="zh-CN" altLang="en-US" sz="24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学完本课你应该知道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3"/>
          <p:cNvGrpSpPr/>
          <p:nvPr/>
        </p:nvGrpSpPr>
        <p:grpSpPr>
          <a:xfrm>
            <a:off x="399415" y="407035"/>
            <a:ext cx="1323340" cy="415358"/>
            <a:chOff x="1042" y="2071"/>
            <a:chExt cx="2699" cy="715"/>
          </a:xfrm>
        </p:grpSpPr>
        <p:sp>
          <p:nvSpPr>
            <p:cNvPr id="15" name="流程图: 文档 14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6" name="文本框 4101"/>
            <p:cNvSpPr txBox="1"/>
            <p:nvPr/>
          </p:nvSpPr>
          <p:spPr>
            <a:xfrm>
              <a:off x="1042" y="2101"/>
              <a:ext cx="2699" cy="5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练习与应用</a:t>
              </a:r>
            </a:p>
          </p:txBody>
        </p:sp>
      </p:grp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99415" y="1246394"/>
            <a:ext cx="10186035" cy="33229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．下列应用与中和反应原理无关的是</a:t>
            </a: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　</a:t>
            </a: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．服用含</a:t>
            </a: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Al(OH)</a:t>
            </a:r>
            <a:r>
              <a:rPr lang="en-US" altLang="zh-CN" sz="2800" b="1" baseline="-250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的药物，治疗胃酸过多症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．用稀硫酸除去铁钉表面的铁锈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．用</a:t>
            </a:r>
            <a:r>
              <a:rPr lang="en-US" altLang="zh-CN" sz="2800" b="1" err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NaOH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溶液洗涤石油产品中的残余硫酸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．用熟石灰改良酸性土壤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715346" y="1419188"/>
            <a:ext cx="461010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rPr>
              <a:t>B</a:t>
            </a:r>
            <a:endParaRPr kumimoji="0" lang="en-US" altLang="zh-CN" sz="3200" b="1" i="0" u="none" strike="noStrike" cap="none" normalizeH="0" baseline="0" smtClean="0">
              <a:ln>
                <a:noFill/>
              </a:ln>
              <a:solidFill>
                <a:srgbClr val="C0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28345" y="1796733"/>
            <a:ext cx="6858000" cy="1655762"/>
          </a:xfrm>
        </p:spPr>
        <p:txBody>
          <a:bodyPr/>
          <a:lstStyle/>
          <a:p>
            <a:r>
              <a:rPr lang="zh-CN" altLang="en-US" sz="3600"/>
              <a:t>课题</a:t>
            </a:r>
            <a:r>
              <a:rPr lang="en-US" altLang="zh-CN" sz="3600"/>
              <a:t>2 </a:t>
            </a:r>
            <a:r>
              <a:rPr lang="zh-CN" altLang="en-US" sz="3600"/>
              <a:t>第</a:t>
            </a:r>
            <a:r>
              <a:rPr lang="en-US" altLang="zh-CN" sz="3600"/>
              <a:t>2</a:t>
            </a:r>
            <a:r>
              <a:rPr lang="zh-CN" altLang="en-US" sz="3600"/>
              <a:t>课时</a:t>
            </a:r>
            <a:r>
              <a:rPr lang="en-US" altLang="zh-CN" sz="3600"/>
              <a:t>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42745" y="2750820"/>
            <a:ext cx="56362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3200" b="1">
                <a:solidFill>
                  <a:schemeClr val="tx1"/>
                </a:solidFill>
                <a:sym typeface="+mn-ea"/>
              </a:rPr>
              <a:t> </a:t>
            </a:r>
            <a:r>
              <a:rPr sz="3200" b="1">
                <a:solidFill>
                  <a:schemeClr val="tx1"/>
                </a:solidFill>
                <a:sym typeface="+mn-ea"/>
              </a:rPr>
              <a:t>溶液酸碱度的表示方法——PH</a:t>
            </a:r>
            <a:r>
              <a:rPr lang="en-US" altLang="zh-CN" sz="3200" b="1">
                <a:solidFill>
                  <a:schemeClr val="tx1"/>
                </a:solidFill>
                <a:sym typeface="+mn-ea"/>
              </a:rPr>
              <a:t>                  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7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474345" y="56769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知识技能</a:t>
              </a:r>
            </a:p>
          </p:txBody>
        </p:sp>
      </p:grp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423545" y="1809139"/>
            <a:ext cx="50800" cy="19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800"/>
          </a:p>
        </p:txBody>
      </p:sp>
      <p:sp>
        <p:nvSpPr>
          <p:cNvPr id="5" name="标题 4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10515" y="760731"/>
            <a:ext cx="7886700" cy="1325563"/>
          </a:xfrm>
        </p:spPr>
        <p:txBody>
          <a:bodyPr wrap="square"/>
          <a:lstStyle/>
          <a:p>
            <a:pPr algn="ctr" eaLnBrk="1" hangingPunct="1"/>
            <a:r>
              <a:rPr lang="zh-CN" altLang="en-US" sz="3200" b="1" smtClean="0">
                <a:latin typeface="黑体" panose="02010600030101010101" pitchFamily="49" charset="-122"/>
                <a:ea typeface="黑体" panose="02010600030101010101" pitchFamily="49" charset="-122"/>
              </a:rPr>
              <a:t>学习目标</a:t>
            </a:r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74345" y="1893570"/>
            <a:ext cx="8403590" cy="268605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10000"/>
              </a:lnSpc>
              <a:buSzTx/>
              <a:buChar char="•"/>
            </a:pP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</a:t>
            </a:r>
            <a:r>
              <a:rPr lang="en-US" altLang="zh-CN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.</a:t>
            </a: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能说出溶液酸碱性与</a:t>
            </a:r>
            <a:r>
              <a:rPr lang="en-US" altLang="zh-CN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pH</a:t>
            </a: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的关系</a:t>
            </a: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。</a:t>
            </a:r>
          </a:p>
          <a:p>
            <a:pPr marL="342900" indent="-342900" eaLnBrk="1" hangingPunct="1">
              <a:lnSpc>
                <a:spcPct val="110000"/>
              </a:lnSpc>
              <a:buSzTx/>
              <a:buChar char="•"/>
            </a:pP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</a:t>
            </a:r>
            <a:r>
              <a:rPr lang="en-US" altLang="zh-CN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.</a:t>
            </a: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学会使用</a:t>
            </a:r>
            <a:r>
              <a:rPr lang="en-US" altLang="zh-CN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pH</a:t>
            </a: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试纸测定溶液</a:t>
            </a:r>
            <a:r>
              <a:rPr lang="en-US" altLang="zh-CN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pH</a:t>
            </a: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的方法。</a:t>
            </a:r>
          </a:p>
          <a:p>
            <a:pPr marL="342900" indent="-342900" eaLnBrk="1" hangingPunct="1">
              <a:lnSpc>
                <a:spcPct val="110000"/>
              </a:lnSpc>
              <a:buSzTx/>
              <a:buChar char="•"/>
            </a:pPr>
            <a:r>
              <a:rPr lang="zh-CN" altLang="en-US" sz="320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</a:t>
            </a:r>
            <a:r>
              <a:rPr lang="en-US" altLang="zh-CN" sz="320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.</a:t>
            </a:r>
            <a:r>
              <a:rPr lang="zh-CN" altLang="en-US" sz="320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能判断溶液</a:t>
            </a:r>
            <a:r>
              <a:rPr lang="en-US" altLang="zh-CN" sz="320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pH</a:t>
            </a:r>
            <a:r>
              <a:rPr lang="zh-CN" altLang="en-US" sz="320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图像的变化情况</a:t>
            </a:r>
            <a:r>
              <a:rPr lang="zh-CN" altLang="en-US" sz="320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73685" y="23876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思考讨论</a:t>
              </a:r>
            </a:p>
          </p:txBody>
        </p:sp>
      </p:grpSp>
      <p:sp>
        <p:nvSpPr>
          <p:cNvPr id="318467" name="Text Box 3"/>
          <p:cNvSpPr txBox="1"/>
          <p:nvPr/>
        </p:nvSpPr>
        <p:spPr>
          <a:xfrm>
            <a:off x="739305" y="1204536"/>
            <a:ext cx="3715209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溶液的酸碱性：</a:t>
            </a:r>
          </a:p>
        </p:txBody>
      </p:sp>
      <p:sp>
        <p:nvSpPr>
          <p:cNvPr id="318468" name="Text Box 4"/>
          <p:cNvSpPr txBox="1"/>
          <p:nvPr/>
        </p:nvSpPr>
        <p:spPr>
          <a:xfrm>
            <a:off x="765810" y="2119630"/>
            <a:ext cx="76123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表示溶液是酸性还是碱性的。（酸碱指示剂）</a:t>
            </a:r>
          </a:p>
        </p:txBody>
      </p:sp>
      <p:sp>
        <p:nvSpPr>
          <p:cNvPr id="318469" name="Text Box 5"/>
          <p:cNvSpPr txBox="1"/>
          <p:nvPr/>
        </p:nvSpPr>
        <p:spPr>
          <a:xfrm>
            <a:off x="765650" y="2929163"/>
            <a:ext cx="3997421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溶液的酸碱度：</a:t>
            </a:r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739140" y="3738880"/>
            <a:ext cx="6647815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1" lang="en-US" altLang="zh-CN" sz="2800" b="1" kern="1200" cap="none" spc="0" normalizeH="0" baseline="0" noProof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1" lang="zh-CN" altLang="en-US" sz="2800" b="1" kern="1200" cap="none" spc="0" normalizeH="0" baseline="0" noProof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表示溶液酸碱性的强弱程度。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8" grpId="0"/>
      <p:bldP spid="31847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思考讨论</a:t>
              </a:r>
            </a:p>
          </p:txBody>
        </p:sp>
      </p:grpSp>
      <p:pic>
        <p:nvPicPr>
          <p:cNvPr id="320514" name="Picture 2"/>
          <p:cNvPicPr>
            <a:picLocks noChangeAspect="1"/>
          </p:cNvPicPr>
          <p:nvPr/>
        </p:nvPicPr>
        <p:blipFill>
          <a:blip r:embed="rId5"/>
          <a:srcRect b="60286"/>
          <a:stretch>
            <a:fillRect/>
          </a:stretch>
        </p:blipFill>
        <p:spPr>
          <a:xfrm>
            <a:off x="1224674" y="4032773"/>
            <a:ext cx="6344433" cy="72637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0515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210" y="2028190"/>
            <a:ext cx="3809365" cy="1836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0516" name="Text Box 4"/>
          <p:cNvSpPr txBox="1">
            <a:spLocks noChangeArrowheads="1"/>
          </p:cNvSpPr>
          <p:nvPr/>
        </p:nvSpPr>
        <p:spPr bwMode="auto">
          <a:xfrm>
            <a:off x="4961890" y="2713990"/>
            <a:ext cx="1685925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kumimoji="0" lang="zh-CN" altLang="en-US" sz="3200" b="1" kern="1200" cap="none" spc="0" normalizeH="0" baseline="0" noProof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试纸</a:t>
            </a:r>
          </a:p>
        </p:txBody>
      </p:sp>
      <p:sp>
        <p:nvSpPr>
          <p:cNvPr id="320517" name="Text Box 5"/>
          <p:cNvSpPr txBox="1"/>
          <p:nvPr/>
        </p:nvSpPr>
        <p:spPr>
          <a:xfrm>
            <a:off x="297180" y="1115695"/>
            <a:ext cx="741934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测定</a:t>
            </a:r>
            <a:r>
              <a:rPr lang="en-US" alt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最简便的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方法：使用</a:t>
            </a:r>
            <a:r>
              <a:rPr lang="en-US" alt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试纸</a:t>
            </a:r>
          </a:p>
        </p:txBody>
      </p:sp>
      <p:sp>
        <p:nvSpPr>
          <p:cNvPr id="320518" name="Text Box 6"/>
          <p:cNvSpPr txBox="1"/>
          <p:nvPr/>
        </p:nvSpPr>
        <p:spPr>
          <a:xfrm>
            <a:off x="2951275" y="4699596"/>
            <a:ext cx="3240091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标准比色卡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867295" y="5400046"/>
            <a:ext cx="5408486" cy="66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范围通常在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～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思考讨论</a:t>
              </a:r>
            </a:p>
          </p:txBody>
        </p:sp>
      </p:grpSp>
      <p:sp>
        <p:nvSpPr>
          <p:cNvPr id="319490" name="Text Box 2"/>
          <p:cNvSpPr txBox="1"/>
          <p:nvPr/>
        </p:nvSpPr>
        <p:spPr>
          <a:xfrm>
            <a:off x="358084" y="829017"/>
            <a:ext cx="567164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溶液的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酸碱度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的表示方法</a:t>
            </a:r>
          </a:p>
        </p:txBody>
      </p:sp>
      <p:sp>
        <p:nvSpPr>
          <p:cNvPr id="319491" name="Text Box 3"/>
          <p:cNvSpPr txBox="1"/>
          <p:nvPr/>
        </p:nvSpPr>
        <p:spPr>
          <a:xfrm>
            <a:off x="5013325" y="814070"/>
            <a:ext cx="144907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—</a:t>
            </a:r>
            <a:r>
              <a:rPr lang="en-US" altLang="zh-CN" sz="320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pH</a:t>
            </a:r>
          </a:p>
        </p:txBody>
      </p:sp>
      <p:pic>
        <p:nvPicPr>
          <p:cNvPr id="319493" name="Picture 5"/>
          <p:cNvPicPr>
            <a:picLocks noChangeAspect="1"/>
          </p:cNvPicPr>
          <p:nvPr/>
        </p:nvPicPr>
        <p:blipFill>
          <a:blip r:embed="rId5"/>
          <a:srcRect t="35417" b="29102"/>
          <a:stretch>
            <a:fillRect/>
          </a:stretch>
        </p:blipFill>
        <p:spPr>
          <a:xfrm>
            <a:off x="751840" y="1840230"/>
            <a:ext cx="7909560" cy="7467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9494" name="Text Box 6"/>
          <p:cNvSpPr txBox="1">
            <a:spLocks noChangeArrowheads="1"/>
          </p:cNvSpPr>
          <p:nvPr/>
        </p:nvSpPr>
        <p:spPr bwMode="auto">
          <a:xfrm>
            <a:off x="4383405" y="2503170"/>
            <a:ext cx="91821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中性</a:t>
            </a:r>
          </a:p>
        </p:txBody>
      </p:sp>
      <p:sp>
        <p:nvSpPr>
          <p:cNvPr id="319495" name="Line 7"/>
          <p:cNvSpPr/>
          <p:nvPr/>
        </p:nvSpPr>
        <p:spPr>
          <a:xfrm flipH="1">
            <a:off x="959485" y="2778760"/>
            <a:ext cx="3423920" cy="635"/>
          </a:xfrm>
          <a:prstGeom prst="line">
            <a:avLst/>
          </a:prstGeom>
          <a:ln w="63500" cap="flat" cmpd="sng">
            <a:solidFill>
              <a:srgbClr val="EE5750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319496" name="Text Box 8"/>
          <p:cNvSpPr txBox="1">
            <a:spLocks noChangeArrowheads="1"/>
          </p:cNvSpPr>
          <p:nvPr/>
        </p:nvSpPr>
        <p:spPr bwMode="auto">
          <a:xfrm>
            <a:off x="1846995" y="2931743"/>
            <a:ext cx="1889756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rPr>
              <a:t>酸性增强</a:t>
            </a:r>
          </a:p>
        </p:txBody>
      </p:sp>
      <p:sp>
        <p:nvSpPr>
          <p:cNvPr id="319497" name="Line 9"/>
          <p:cNvSpPr/>
          <p:nvPr/>
        </p:nvSpPr>
        <p:spPr>
          <a:xfrm flipV="1">
            <a:off x="5301615" y="2778760"/>
            <a:ext cx="3359785" cy="635"/>
          </a:xfrm>
          <a:prstGeom prst="line">
            <a:avLst/>
          </a:prstGeom>
          <a:ln w="63500" cap="flat" cmpd="sng">
            <a:solidFill>
              <a:schemeClr val="accent5">
                <a:lumMod val="50000"/>
              </a:schemeClr>
            </a:solidFill>
            <a:prstDash val="solid"/>
            <a:miter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319498" name="Text Box 10"/>
          <p:cNvSpPr txBox="1">
            <a:spLocks noChangeArrowheads="1"/>
          </p:cNvSpPr>
          <p:nvPr/>
        </p:nvSpPr>
        <p:spPr bwMode="auto">
          <a:xfrm>
            <a:off x="6030245" y="2872053"/>
            <a:ext cx="1727811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rPr>
              <a:t>碱性增强</a:t>
            </a:r>
          </a:p>
        </p:txBody>
      </p:sp>
      <p:sp>
        <p:nvSpPr>
          <p:cNvPr id="319499" name="Text Box 11"/>
          <p:cNvSpPr txBox="1"/>
          <p:nvPr/>
        </p:nvSpPr>
        <p:spPr>
          <a:xfrm>
            <a:off x="640580" y="4337058"/>
            <a:ext cx="685884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 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＜ 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，溶液显酸性，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越小酸性越强</a:t>
            </a:r>
          </a:p>
        </p:txBody>
      </p:sp>
      <p:sp>
        <p:nvSpPr>
          <p:cNvPr id="319500" name="Text Box 12"/>
          <p:cNvSpPr txBox="1"/>
          <p:nvPr/>
        </p:nvSpPr>
        <p:spPr>
          <a:xfrm>
            <a:off x="640659" y="3815273"/>
            <a:ext cx="523939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 = 7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，溶液显中性</a:t>
            </a:r>
          </a:p>
        </p:txBody>
      </p:sp>
      <p:sp>
        <p:nvSpPr>
          <p:cNvPr id="319501" name="Text Box 13"/>
          <p:cNvSpPr txBox="1"/>
          <p:nvPr/>
        </p:nvSpPr>
        <p:spPr>
          <a:xfrm>
            <a:off x="640659" y="4870683"/>
            <a:ext cx="685884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 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＞ 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，溶液显碱性，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越大碱性越强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19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31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31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3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319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31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3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319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500"/>
                                        <p:tgtEl>
                                          <p:spTgt spid="31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1" grpId="0"/>
      <p:bldP spid="319494" grpId="0"/>
      <p:bldP spid="319496" grpId="0"/>
      <p:bldP spid="319498" grpId="0"/>
      <p:bldP spid="319499" grpId="0"/>
      <p:bldP spid="319500" grpId="0"/>
      <p:bldP spid="31950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知识延伸</a:t>
              </a:r>
            </a:p>
          </p:txBody>
        </p:sp>
      </p:grpSp>
      <p:sp>
        <p:nvSpPr>
          <p:cNvPr id="319490" name="Text Box 2"/>
          <p:cNvSpPr txBox="1"/>
          <p:nvPr/>
        </p:nvSpPr>
        <p:spPr>
          <a:xfrm>
            <a:off x="888365" y="952500"/>
            <a:ext cx="73672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7030A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酸性溶液</a:t>
            </a:r>
            <a:r>
              <a:rPr lang="zh-CN" altLang="en-US" sz="24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指酸溶液以及某些显酸性的盐溶液</a:t>
            </a:r>
          </a:p>
        </p:txBody>
      </p:sp>
      <p:sp>
        <p:nvSpPr>
          <p:cNvPr id="3" name="太阳形 2"/>
          <p:cNvSpPr/>
          <p:nvPr/>
        </p:nvSpPr>
        <p:spPr>
          <a:xfrm>
            <a:off x="435610" y="952500"/>
            <a:ext cx="452755" cy="45974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467" name="Text Box 3"/>
          <p:cNvSpPr txBox="1"/>
          <p:nvPr/>
        </p:nvSpPr>
        <p:spPr>
          <a:xfrm>
            <a:off x="888365" y="1501140"/>
            <a:ext cx="703008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如：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酸溶液：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稀盐酸、稀硫酸</a:t>
            </a:r>
          </a:p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        </a:t>
            </a:r>
            <a:r>
              <a:rPr lang="zh-CN" altLang="en-US" sz="24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charset="0"/>
              </a:rPr>
              <a:t>盐溶液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NH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4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Cl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CuSO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NH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4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NO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3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charset="0"/>
              </a:rPr>
              <a:t>的溶液</a:t>
            </a:r>
          </a:p>
        </p:txBody>
      </p:sp>
      <p:sp>
        <p:nvSpPr>
          <p:cNvPr id="5" name="太阳形 4"/>
          <p:cNvSpPr/>
          <p:nvPr/>
        </p:nvSpPr>
        <p:spPr>
          <a:xfrm>
            <a:off x="435610" y="2509520"/>
            <a:ext cx="452755" cy="45974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 Box 2"/>
          <p:cNvSpPr txBox="1"/>
          <p:nvPr/>
        </p:nvSpPr>
        <p:spPr>
          <a:xfrm>
            <a:off x="977900" y="2610485"/>
            <a:ext cx="73672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7030A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碱性溶液</a:t>
            </a:r>
            <a:r>
              <a:rPr lang="zh-CN" altLang="en-US" sz="24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指碱溶液以及某些显碱性的盐溶液</a:t>
            </a:r>
          </a:p>
        </p:txBody>
      </p:sp>
      <p:sp>
        <p:nvSpPr>
          <p:cNvPr id="8" name="Text Box 3"/>
          <p:cNvSpPr txBox="1"/>
          <p:nvPr/>
        </p:nvSpPr>
        <p:spPr>
          <a:xfrm>
            <a:off x="888365" y="3197225"/>
            <a:ext cx="703008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如：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碱溶液：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NaOH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、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 Ca(OH)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2</a:t>
            </a:r>
            <a:endParaRPr lang="zh-CN" altLang="en-US" sz="2400" b="1">
              <a:solidFill>
                <a:schemeClr val="tx1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  <a:sym typeface="+mn-ea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        </a:t>
            </a:r>
            <a:r>
              <a:rPr lang="zh-CN" altLang="en-US" sz="24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charset="0"/>
              </a:rPr>
              <a:t>盐溶液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：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Na</a:t>
            </a:r>
            <a:r>
              <a:rPr lang="en-US" altLang="zh-CN" sz="2400" b="1" baseline="-25000">
                <a:solidFill>
                  <a:srgbClr val="0070C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C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O</a:t>
            </a:r>
            <a:r>
              <a:rPr lang="en-US" altLang="zh-CN" sz="2400" b="1" baseline="-25000">
                <a:solidFill>
                  <a:srgbClr val="0070C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NaH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O</a:t>
            </a:r>
            <a:r>
              <a:rPr lang="en-US" altLang="zh-CN" sz="2400" b="1" baseline="-25000">
                <a:solidFill>
                  <a:srgbClr val="0070C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K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charset="0"/>
              </a:rPr>
              <a:t>的溶液</a:t>
            </a:r>
          </a:p>
        </p:txBody>
      </p:sp>
      <p:sp>
        <p:nvSpPr>
          <p:cNvPr id="9" name="太阳形 8"/>
          <p:cNvSpPr/>
          <p:nvPr/>
        </p:nvSpPr>
        <p:spPr>
          <a:xfrm>
            <a:off x="435610" y="4269105"/>
            <a:ext cx="452755" cy="45974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 Box 2"/>
          <p:cNvSpPr txBox="1"/>
          <p:nvPr/>
        </p:nvSpPr>
        <p:spPr>
          <a:xfrm>
            <a:off x="977900" y="4269105"/>
            <a:ext cx="73672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7030A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中性溶液</a:t>
            </a:r>
            <a:r>
              <a:rPr lang="zh-CN" altLang="en-US" sz="24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主要指大部分的盐溶液</a:t>
            </a:r>
          </a:p>
        </p:txBody>
      </p:sp>
      <p:sp>
        <p:nvSpPr>
          <p:cNvPr id="11" name="Text Box 3"/>
          <p:cNvSpPr txBox="1"/>
          <p:nvPr/>
        </p:nvSpPr>
        <p:spPr>
          <a:xfrm>
            <a:off x="888365" y="4805045"/>
            <a:ext cx="703008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如： 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Na</a:t>
            </a:r>
            <a:r>
              <a:rPr lang="en-US" altLang="zh-CN" sz="2400" b="1"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l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、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 Ca</a:t>
            </a:r>
            <a:r>
              <a:rPr lang="en-US" altLang="zh-CN" sz="2400" b="1"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Cl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b="1"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、</a:t>
            </a:r>
            <a:r>
              <a:rPr lang="en-US" altLang="zh-CN" sz="2400" b="1"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Na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S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O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charset="0"/>
              </a:rPr>
              <a:t>的溶液</a:t>
            </a:r>
          </a:p>
        </p:txBody>
      </p:sp>
      <p:sp>
        <p:nvSpPr>
          <p:cNvPr id="12" name="对角圆角矩形 11"/>
          <p:cNvSpPr/>
          <p:nvPr/>
        </p:nvSpPr>
        <p:spPr>
          <a:xfrm>
            <a:off x="655955" y="5363845"/>
            <a:ext cx="7832725" cy="1214755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酸溶液一定是酸性溶液，</a:t>
            </a:r>
            <a:r>
              <a:rPr lang="zh-CN" altLang="en-US" sz="24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酸性溶液不一定是酸溶液</a:t>
            </a:r>
            <a:r>
              <a:rPr lang="zh-CN" altLang="en-US" sz="24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；</a:t>
            </a:r>
          </a:p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碱溶液一定是碱性溶液，</a:t>
            </a:r>
            <a:r>
              <a:rPr lang="zh-CN" altLang="en-US" sz="24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碱性溶液不一定是碱溶液</a:t>
            </a:r>
            <a:r>
              <a:rPr lang="zh-CN" altLang="en-US" sz="24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9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0" grpId="0"/>
      <p:bldP spid="3" grpId="0" animBg="1"/>
      <p:bldP spid="318467" grpId="0"/>
      <p:bldP spid="5" grpId="0" animBg="1"/>
      <p:bldP spid="6" grpId="0"/>
      <p:bldP spid="8" grpId="0"/>
      <p:bldP spid="9" grpId="0" animBg="1"/>
      <p:bldP spid="10" grpId="0"/>
      <p:bldP spid="11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5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思考讨论</a:t>
              </a:r>
            </a:p>
          </p:txBody>
        </p:sp>
      </p:grpSp>
      <p:graphicFrame>
        <p:nvGraphicFramePr>
          <p:cNvPr id="26671" name="Group 4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99831" y="1262904"/>
          <a:ext cx="6459855" cy="1524000"/>
        </p:xfrm>
        <a:graphic>
          <a:graphicData uri="http://schemas.openxmlformats.org/drawingml/2006/table">
            <a:tbl>
              <a:tblPr/>
              <a:tblGrid>
                <a:gridCol w="1329055"/>
                <a:gridCol w="1835785"/>
                <a:gridCol w="1458595"/>
                <a:gridCol w="1836420"/>
              </a:tblGrid>
              <a:tr h="6546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指示剂</a:t>
                      </a:r>
                    </a:p>
                  </a:txBody>
                  <a:tcPr marL="68588" marR="68588" marT="34294" marB="342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酸性溶液中的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颜色变化</a:t>
                      </a:r>
                    </a:p>
                  </a:txBody>
                  <a:tcPr marL="68588" marR="68588" marT="34294" marB="342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中性溶液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中的颜色</a:t>
                      </a:r>
                    </a:p>
                  </a:txBody>
                  <a:tcPr marL="68588" marR="68588" marT="34294" marB="342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碱性溶液中的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颜色变化</a:t>
                      </a:r>
                    </a:p>
                  </a:txBody>
                  <a:tcPr marL="68588" marR="68588" marT="34294" marB="342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石蕊试液</a:t>
                      </a:r>
                    </a:p>
                  </a:txBody>
                  <a:tcPr marL="68588" marR="68588" marT="34294" marB="342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zh-CN" altLang="zh-CN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88" marR="68588" marT="34294" marB="342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zh-CN" altLang="zh-CN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88" marR="68588" marT="34294" marB="342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zh-CN" altLang="zh-CN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88" marR="68588" marT="34294" marB="342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酚酞试液</a:t>
                      </a:r>
                    </a:p>
                  </a:txBody>
                  <a:tcPr marL="68588" marR="68588" marT="34294" marB="342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zh-CN" altLang="zh-CN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88" marR="68588" marT="34294" marB="342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zh-CN" altLang="zh-CN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88" marR="68588" marT="34294" marB="342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zh-CN" altLang="zh-CN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88" marR="68588" marT="34294" marB="342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72" name="Text Box 48"/>
          <p:cNvSpPr txBox="1"/>
          <p:nvPr/>
        </p:nvSpPr>
        <p:spPr>
          <a:xfrm>
            <a:off x="2875247" y="2347696"/>
            <a:ext cx="1143141" cy="460375"/>
          </a:xfrm>
          <a:prstGeom prst="rect">
            <a:avLst/>
          </a:prstGeom>
          <a:noFill/>
          <a:ln w="12700">
            <a:noFill/>
          </a:ln>
          <a:effectLst>
            <a:outerShdw dist="17961" dir="2699999" algn="ctr" rotWithShape="0">
              <a:srgbClr val="080808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 色</a:t>
            </a:r>
          </a:p>
        </p:txBody>
      </p:sp>
      <p:sp>
        <p:nvSpPr>
          <p:cNvPr id="26673" name="Text Box 49"/>
          <p:cNvSpPr txBox="1"/>
          <p:nvPr/>
        </p:nvSpPr>
        <p:spPr>
          <a:xfrm>
            <a:off x="4529229" y="2347696"/>
            <a:ext cx="1143141" cy="460375"/>
          </a:xfrm>
          <a:prstGeom prst="rect">
            <a:avLst/>
          </a:prstGeom>
          <a:noFill/>
          <a:ln w="12700">
            <a:noFill/>
          </a:ln>
          <a:effectLst>
            <a:outerShdw dist="17961" dir="2699999" algn="ctr" rotWithShape="0">
              <a:srgbClr val="080808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 色</a:t>
            </a:r>
          </a:p>
        </p:txBody>
      </p:sp>
      <p:sp>
        <p:nvSpPr>
          <p:cNvPr id="26674" name="Text Box 50"/>
          <p:cNvSpPr txBox="1"/>
          <p:nvPr/>
        </p:nvSpPr>
        <p:spPr>
          <a:xfrm>
            <a:off x="2934785" y="1920210"/>
            <a:ext cx="1143141" cy="460375"/>
          </a:xfrm>
          <a:prstGeom prst="rect">
            <a:avLst/>
          </a:prstGeom>
          <a:noFill/>
          <a:ln w="12700">
            <a:noFill/>
          </a:ln>
          <a:effectLst>
            <a:outerShdw dist="17961" dir="2699999" algn="ctr" rotWithShape="0">
              <a:srgbClr val="080808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变红色</a:t>
            </a:r>
          </a:p>
        </p:txBody>
      </p:sp>
      <p:sp>
        <p:nvSpPr>
          <p:cNvPr id="26675" name="Text Box 51"/>
          <p:cNvSpPr txBox="1"/>
          <p:nvPr/>
        </p:nvSpPr>
        <p:spPr>
          <a:xfrm>
            <a:off x="6192738" y="1894013"/>
            <a:ext cx="1143141" cy="460375"/>
          </a:xfrm>
          <a:prstGeom prst="rect">
            <a:avLst/>
          </a:prstGeom>
          <a:noFill/>
          <a:ln w="12700">
            <a:noFill/>
          </a:ln>
          <a:effectLst>
            <a:outerShdw dist="17961" dir="2699999" algn="ctr" rotWithShape="0">
              <a:srgbClr val="080808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33CC"/>
                </a:solidFill>
                <a:latin typeface="微软雅黑" panose="020B0503020204020204" charset="-122"/>
                <a:ea typeface="微软雅黑" panose="020B0503020204020204" charset="-122"/>
              </a:rPr>
              <a:t>变蓝色</a:t>
            </a:r>
          </a:p>
        </p:txBody>
      </p:sp>
      <p:sp>
        <p:nvSpPr>
          <p:cNvPr id="26676" name="Text Box 52"/>
          <p:cNvSpPr txBox="1"/>
          <p:nvPr/>
        </p:nvSpPr>
        <p:spPr>
          <a:xfrm>
            <a:off x="6159396" y="2339361"/>
            <a:ext cx="1143141" cy="460375"/>
          </a:xfrm>
          <a:prstGeom prst="rect">
            <a:avLst/>
          </a:prstGeom>
          <a:noFill/>
          <a:ln w="12700">
            <a:noFill/>
          </a:ln>
          <a:effectLst>
            <a:outerShdw dist="17961" dir="2699999" algn="ctr" rotWithShape="0">
              <a:srgbClr val="080808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FF33CC"/>
                </a:solidFill>
                <a:latin typeface="微软雅黑" panose="020B0503020204020204" charset="-122"/>
                <a:ea typeface="微软雅黑" panose="020B0503020204020204" charset="-122"/>
              </a:rPr>
              <a:t>变红色</a:t>
            </a:r>
          </a:p>
        </p:txBody>
      </p:sp>
      <p:sp>
        <p:nvSpPr>
          <p:cNvPr id="26677" name="Text Box 53"/>
          <p:cNvSpPr txBox="1"/>
          <p:nvPr/>
        </p:nvSpPr>
        <p:spPr>
          <a:xfrm>
            <a:off x="4507796" y="1904956"/>
            <a:ext cx="1143141" cy="460375"/>
          </a:xfrm>
          <a:prstGeom prst="rect">
            <a:avLst/>
          </a:prstGeom>
          <a:noFill/>
          <a:ln w="12700">
            <a:noFill/>
          </a:ln>
          <a:effectLst>
            <a:outerShdw dist="17961" dir="2699999" algn="ctr" rotWithShape="0">
              <a:srgbClr val="080808"/>
            </a:outerShdw>
          </a:effectLst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9900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紫 色</a:t>
            </a:r>
          </a:p>
        </p:txBody>
      </p:sp>
      <p:sp>
        <p:nvSpPr>
          <p:cNvPr id="26685" name="Oval 61"/>
          <p:cNvSpPr/>
          <p:nvPr/>
        </p:nvSpPr>
        <p:spPr>
          <a:xfrm>
            <a:off x="1150758" y="3277331"/>
            <a:ext cx="2943588" cy="1762343"/>
          </a:xfrm>
          <a:prstGeom prst="ellipse">
            <a:avLst/>
          </a:prstGeom>
          <a:solidFill>
            <a:schemeClr val="accent6">
              <a:lumMod val="75000"/>
              <a:alpha val="52000"/>
            </a:schemeClr>
          </a:solidFill>
          <a:ln w="9525" cap="flat" cmpd="sng">
            <a:noFill/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35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686" name="Oval 62"/>
          <p:cNvSpPr/>
          <p:nvPr/>
        </p:nvSpPr>
        <p:spPr>
          <a:xfrm>
            <a:off x="2378051" y="3516128"/>
            <a:ext cx="1188390" cy="1295560"/>
          </a:xfrm>
          <a:prstGeom prst="ellipse">
            <a:avLst/>
          </a:prstGeom>
          <a:solidFill>
            <a:srgbClr val="FFFF00">
              <a:alpha val="52156"/>
            </a:srgbClr>
          </a:solidFill>
          <a:ln w="9525" cap="flat" cmpd="sng">
            <a:noFill/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35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687" name="Text Box 63"/>
          <p:cNvSpPr txBox="1"/>
          <p:nvPr/>
        </p:nvSpPr>
        <p:spPr>
          <a:xfrm>
            <a:off x="2761080" y="3612737"/>
            <a:ext cx="421533" cy="119888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酸溶液</a:t>
            </a:r>
          </a:p>
        </p:txBody>
      </p:sp>
      <p:sp>
        <p:nvSpPr>
          <p:cNvPr id="26688" name="Text Box 64"/>
          <p:cNvSpPr txBox="1"/>
          <p:nvPr/>
        </p:nvSpPr>
        <p:spPr>
          <a:xfrm>
            <a:off x="1800127" y="3374583"/>
            <a:ext cx="421533" cy="156845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酸性溶液</a:t>
            </a:r>
          </a:p>
        </p:txBody>
      </p:sp>
      <p:sp>
        <p:nvSpPr>
          <p:cNvPr id="5" name="矩形 4"/>
          <p:cNvSpPr/>
          <p:nvPr/>
        </p:nvSpPr>
        <p:spPr>
          <a:xfrm>
            <a:off x="2799198" y="802629"/>
            <a:ext cx="12954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 </a:t>
            </a: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＜ </a:t>
            </a: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59328" y="802395"/>
            <a:ext cx="126555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 </a:t>
            </a: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＞ </a:t>
            </a: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val 61"/>
          <p:cNvSpPr/>
          <p:nvPr/>
        </p:nvSpPr>
        <p:spPr>
          <a:xfrm>
            <a:off x="4481333" y="3277331"/>
            <a:ext cx="2943588" cy="1762343"/>
          </a:xfrm>
          <a:prstGeom prst="ellipse">
            <a:avLst/>
          </a:prstGeom>
          <a:solidFill>
            <a:schemeClr val="accent1">
              <a:lumMod val="75000"/>
              <a:alpha val="52000"/>
            </a:schemeClr>
          </a:solidFill>
          <a:ln w="9525" cap="flat" cmpd="sng">
            <a:noFill/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35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Oval 62"/>
          <p:cNvSpPr/>
          <p:nvPr/>
        </p:nvSpPr>
        <p:spPr>
          <a:xfrm>
            <a:off x="5708626" y="3516128"/>
            <a:ext cx="1188390" cy="1295560"/>
          </a:xfrm>
          <a:prstGeom prst="ellipse">
            <a:avLst/>
          </a:prstGeom>
          <a:solidFill>
            <a:schemeClr val="accent2">
              <a:alpha val="52000"/>
            </a:schemeClr>
          </a:solidFill>
          <a:ln w="9525" cap="flat" cmpd="sng">
            <a:noFill/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35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Text Box 63"/>
          <p:cNvSpPr txBox="1"/>
          <p:nvPr/>
        </p:nvSpPr>
        <p:spPr>
          <a:xfrm>
            <a:off x="6091655" y="3612737"/>
            <a:ext cx="421533" cy="119888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碱溶液</a:t>
            </a:r>
          </a:p>
        </p:txBody>
      </p:sp>
      <p:sp>
        <p:nvSpPr>
          <p:cNvPr id="10" name="Text Box 64"/>
          <p:cNvSpPr txBox="1"/>
          <p:nvPr/>
        </p:nvSpPr>
        <p:spPr>
          <a:xfrm>
            <a:off x="5130702" y="3374583"/>
            <a:ext cx="421533" cy="156845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碱性溶液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75"/>
                                        <p:tgtEl>
                                          <p:spTgt spid="2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75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75"/>
                                        <p:tgtEl>
                                          <p:spTgt spid="2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75"/>
                                        <p:tgtEl>
                                          <p:spTgt spid="26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75"/>
                                        <p:tgtEl>
                                          <p:spTgt spid="26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75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72" grpId="0"/>
      <p:bldP spid="26673" grpId="0"/>
      <p:bldP spid="26674" grpId="0"/>
      <p:bldP spid="26675" grpId="0"/>
      <p:bldP spid="26676" grpId="0"/>
      <p:bldP spid="26677" grpId="0"/>
      <p:bldP spid="26685" grpId="0" animBg="1"/>
      <p:bldP spid="26686" grpId="0" animBg="1"/>
      <p:bldP spid="26687" grpId="0"/>
      <p:bldP spid="26688" grpId="0"/>
      <p:bldP spid="5" grpId="0"/>
      <p:bldP spid="6" grpId="0"/>
      <p:bldP spid="7" grpId="0" animBg="1"/>
      <p:bldP spid="8" grpId="0" animBg="1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515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2130" y="646430"/>
            <a:ext cx="2468245" cy="11899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830" name="图片 1"/>
          <p:cNvPicPr>
            <a:picLocks noChangeAspect="1"/>
          </p:cNvPicPr>
          <p:nvPr/>
        </p:nvPicPr>
        <p:blipFill>
          <a:blip r:embed="rId5"/>
          <a:srcRect l="14536" t="50462"/>
          <a:stretch>
            <a:fillRect/>
          </a:stretch>
        </p:blipFill>
        <p:spPr>
          <a:xfrm flipH="1">
            <a:off x="6107748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思考讨论</a:t>
              </a:r>
            </a:p>
          </p:txBody>
        </p:sp>
      </p:grpSp>
      <p:sp>
        <p:nvSpPr>
          <p:cNvPr id="321538" name="Rectangle 2"/>
          <p:cNvSpPr/>
          <p:nvPr/>
        </p:nvSpPr>
        <p:spPr>
          <a:xfrm>
            <a:off x="297180" y="708660"/>
            <a:ext cx="8487410" cy="23996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i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6" action="ppaction://hlinkfile"/>
              </a:rPr>
              <a:t>实验</a:t>
            </a:r>
            <a:r>
              <a:rPr lang="en-US" altLang="zh-CN" sz="2800" b="1" i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6" action="ppaction://hlinkfile"/>
              </a:rPr>
              <a:t>10-9</a:t>
            </a:r>
            <a:endParaRPr lang="en-US" altLang="zh-CN" sz="2800" b="1" i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i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en-US" altLang="zh-CN" sz="2400" b="1" i="1">
                <a:solidFill>
                  <a:schemeClr val="hlin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400" b="1" i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测定方法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试纸放在玻璃片上，用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玻璃棒</a:t>
            </a:r>
            <a:r>
              <a:rPr lang="zh-CN" altLang="en-US" sz="2400" b="1" u="sng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蘸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取待测液，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滴在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试纸上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显色后与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标准比色卡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比较，读数。 </a:t>
            </a:r>
          </a:p>
        </p:txBody>
      </p:sp>
      <p:sp>
        <p:nvSpPr>
          <p:cNvPr id="321539" name="Text Box 3"/>
          <p:cNvSpPr txBox="1"/>
          <p:nvPr/>
        </p:nvSpPr>
        <p:spPr>
          <a:xfrm>
            <a:off x="332105" y="3240405"/>
            <a:ext cx="8418195" cy="29095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C0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注意：</a:t>
            </a:r>
            <a:r>
              <a:rPr lang="zh-CN" altLang="en-US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Wingdings" panose="05000000000000000000" pitchFamily="2" charset="2"/>
              </a:rPr>
              <a:t>（</a:t>
            </a:r>
            <a:r>
              <a:rPr lang="en-US" altLang="zh-CN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Wingdings" panose="05000000000000000000" pitchFamily="2" charset="2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Wingdings" panose="05000000000000000000" pitchFamily="2" charset="2"/>
              </a:rPr>
              <a:t>）</a:t>
            </a:r>
            <a:r>
              <a:rPr lang="en-US" altLang="zh-CN" sz="2800" b="1"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pH</a:t>
            </a:r>
            <a:r>
              <a:rPr lang="zh-CN" altLang="en-US" sz="2800" b="1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值只能为整数，不能为小数。</a:t>
            </a:r>
            <a:endParaRPr lang="zh-CN" altLang="en-US" sz="2800" b="1">
              <a:solidFill>
                <a:schemeClr val="tx1"/>
              </a:solidFill>
              <a:latin typeface="黑体" panose="02010600030101010101" pitchFamily="49" charset="-122"/>
              <a:ea typeface="黑体" panose="02010600030101010101" pitchFamily="49" charset="-122"/>
              <a:sym typeface="Wingdings" panose="05000000000000000000" pitchFamily="2" charset="2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   （</a:t>
            </a:r>
            <a:r>
              <a:rPr lang="en-US" altLang="zh-CN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）</a:t>
            </a:r>
            <a:r>
              <a:rPr lang="zh-CN" altLang="en-US" sz="2800" b="1">
                <a:solidFill>
                  <a:srgbClr val="7030A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不能测浓硫酸、固体或气体的</a:t>
            </a:r>
            <a:r>
              <a:rPr lang="en-US" altLang="zh-CN" sz="2800" b="1">
                <a:solidFill>
                  <a:srgbClr val="7030A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pH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   （</a:t>
            </a:r>
            <a:r>
              <a:rPr lang="en-US" altLang="zh-CN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3</a:t>
            </a:r>
            <a:r>
              <a:rPr lang="zh-CN" altLang="en-US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）不能伸入到溶液中。</a:t>
            </a:r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（会污染原试剂）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   （</a:t>
            </a:r>
            <a:r>
              <a:rPr lang="en-US" altLang="zh-CN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4</a:t>
            </a:r>
            <a:r>
              <a:rPr lang="zh-CN" altLang="en-US" sz="28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）不能润湿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pH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试纸。</a:t>
            </a:r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（会改变酸碱度）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1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21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21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1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3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60706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课堂练习</a:t>
              </a:r>
            </a:p>
          </p:txBody>
        </p:sp>
      </p:grp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97418" y="1450641"/>
            <a:ext cx="8364755" cy="36849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lv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．某同学用</a:t>
            </a: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pH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试纸测定溶液的酸碱度，下列操作或结论正确的是</a:t>
            </a: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(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　　</a:t>
            </a: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)</a:t>
            </a:r>
          </a:p>
          <a:p>
            <a:pPr lv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A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．用</a:t>
            </a: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pH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试纸直接蘸取待测溶液</a:t>
            </a:r>
          </a:p>
          <a:p>
            <a:pPr lv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B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．先用水润湿</a:t>
            </a: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pH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试纸再测定溶液的酸碱度</a:t>
            </a:r>
          </a:p>
          <a:p>
            <a:pPr lv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C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．用</a:t>
            </a: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pH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试纸测得石灰水的</a:t>
            </a: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pH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＝</a:t>
            </a: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5</a:t>
            </a:r>
          </a:p>
          <a:p>
            <a:pPr lv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D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．用</a:t>
            </a: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pH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试纸测得盐酸的</a:t>
            </a: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pH</a:t>
            </a:r>
            <a:r>
              <a:rPr lang="zh-CN" altLang="en-US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＝</a:t>
            </a:r>
            <a:r>
              <a:rPr lang="en-US" altLang="zh-CN" sz="28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</a:t>
            </a:r>
          </a:p>
        </p:txBody>
      </p:sp>
      <p:sp>
        <p:nvSpPr>
          <p:cNvPr id="5" name="矩形 4"/>
          <p:cNvSpPr/>
          <p:nvPr/>
        </p:nvSpPr>
        <p:spPr>
          <a:xfrm>
            <a:off x="2710915" y="2050220"/>
            <a:ext cx="50482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rPr>
              <a:t>D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思考讨论</a:t>
              </a:r>
            </a:p>
          </p:txBody>
        </p:sp>
      </p:grpSp>
      <p:sp>
        <p:nvSpPr>
          <p:cNvPr id="323612" name="Text Box 28">
            <a:hlinkClick r:id="rId5" action="ppaction://hlinkfile"/>
          </p:cNvPr>
          <p:cNvSpPr txBox="1"/>
          <p:nvPr/>
        </p:nvSpPr>
        <p:spPr>
          <a:xfrm>
            <a:off x="1672779" y="863349"/>
            <a:ext cx="507745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u="sng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日常生活中一些常见物质的</a:t>
            </a:r>
            <a:r>
              <a:rPr lang="en-US" altLang="zh-CN" sz="2800" b="1" u="sng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501775"/>
            <a:ext cx="9144635" cy="40443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思考讨论</a:t>
              </a:r>
            </a:p>
          </p:txBody>
        </p:sp>
      </p:grp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58750" y="970280"/>
            <a:ext cx="8869680" cy="3530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50" b="1" smtClean="0"/>
              <a:t>1</a:t>
            </a:r>
            <a:r>
              <a:rPr lang="zh-CN" altLang="en-US" sz="2250" b="1" smtClean="0"/>
              <a:t>．生活中一些常见物质的</a:t>
            </a:r>
            <a:r>
              <a:rPr lang="en-US" sz="2250" b="1" smtClean="0"/>
              <a:t>pH</a:t>
            </a:r>
            <a:r>
              <a:rPr lang="zh-CN" altLang="en-US" sz="2250" b="1" smtClean="0"/>
              <a:t>如图所示，下列四种物质中酸碱性与众不同的是</a:t>
            </a:r>
            <a:r>
              <a:rPr lang="en-US" sz="2250" b="1" smtClean="0"/>
              <a:t>(</a:t>
            </a:r>
            <a:r>
              <a:rPr lang="zh-CN" altLang="en-US" sz="2250" b="1" smtClean="0"/>
              <a:t>　　</a:t>
            </a:r>
            <a:r>
              <a:rPr lang="en-US" sz="2250" b="1" smtClean="0"/>
              <a:t>)</a:t>
            </a:r>
          </a:p>
          <a:p>
            <a:pPr>
              <a:lnSpc>
                <a:spcPct val="150000"/>
              </a:lnSpc>
            </a:pPr>
            <a:endParaRPr lang="en-US" altLang="zh-CN" sz="2250" b="1" smtClean="0"/>
          </a:p>
          <a:p>
            <a:pPr>
              <a:lnSpc>
                <a:spcPct val="150000"/>
              </a:lnSpc>
            </a:pPr>
            <a:endParaRPr lang="zh-CN" altLang="en-US" sz="2250" smtClean="0"/>
          </a:p>
          <a:p>
            <a:endParaRPr lang="en-US" sz="2250" b="1" smtClean="0"/>
          </a:p>
          <a:p>
            <a:endParaRPr lang="en-US" sz="2250" b="1" smtClean="0"/>
          </a:p>
          <a:p>
            <a:endParaRPr lang="en-US" sz="2250" b="1" smtClean="0"/>
          </a:p>
          <a:p>
            <a:r>
              <a:rPr lang="en-US" sz="2250" b="1" smtClean="0"/>
              <a:t>A</a:t>
            </a:r>
            <a:r>
              <a:rPr lang="zh-CN" altLang="en-US" sz="2250" b="1" smtClean="0"/>
              <a:t>．肥皂水</a:t>
            </a:r>
            <a:r>
              <a:rPr lang="en-US" sz="2250" b="1" smtClean="0"/>
              <a:t>  	B</a:t>
            </a:r>
            <a:r>
              <a:rPr lang="zh-CN" altLang="en-US" sz="2250" b="1" smtClean="0"/>
              <a:t>．牙膏</a:t>
            </a:r>
            <a:r>
              <a:rPr lang="en-US" sz="2250" b="1" smtClean="0"/>
              <a:t>          C</a:t>
            </a:r>
            <a:r>
              <a:rPr lang="zh-CN" altLang="en-US" sz="2250" b="1" smtClean="0"/>
              <a:t>．西瓜汁</a:t>
            </a:r>
            <a:r>
              <a:rPr lang="en-US" sz="2250" b="1" smtClean="0"/>
              <a:t>  	D</a:t>
            </a:r>
            <a:r>
              <a:rPr lang="zh-CN" altLang="en-US" sz="2250" b="1" smtClean="0"/>
              <a:t>．玉米粥</a:t>
            </a:r>
            <a:endParaRPr lang="zh-CN" altLang="en-US" sz="2250"/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610678" y="2946633"/>
            <a:ext cx="5915025" cy="1092994"/>
          </a:xfrm>
          <a:prstGeom prst="rect">
            <a:avLst/>
          </a:prstGeom>
          <a:noFill/>
        </p:spPr>
      </p:pic>
      <p:sp>
        <p:nvSpPr>
          <p:cNvPr id="19" name="矩形 18"/>
          <p:cNvSpPr/>
          <p:nvPr/>
        </p:nvSpPr>
        <p:spPr>
          <a:xfrm>
            <a:off x="1515676" y="1573667"/>
            <a:ext cx="45656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rPr>
              <a:t>C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300355" y="198755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思考讨论</a:t>
              </a:r>
            </a:p>
          </p:txBody>
        </p:sp>
      </p:grpSp>
      <p:sp>
        <p:nvSpPr>
          <p:cNvPr id="198658" name="Text Box 2"/>
          <p:cNvSpPr txBox="1">
            <a:spLocks noChangeArrowheads="1"/>
          </p:cNvSpPr>
          <p:nvPr/>
        </p:nvSpPr>
        <p:spPr bwMode="auto">
          <a:xfrm>
            <a:off x="5352535" y="839008"/>
            <a:ext cx="1701614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80" y="1894205"/>
            <a:ext cx="3491230" cy="3882390"/>
          </a:xfrm>
          <a:prstGeom prst="rect">
            <a:avLst/>
          </a:prstGeom>
        </p:spPr>
      </p:pic>
      <p:sp>
        <p:nvSpPr>
          <p:cNvPr id="198662" name="Text Box 6"/>
          <p:cNvSpPr txBox="1">
            <a:spLocks noChangeArrowheads="1"/>
          </p:cNvSpPr>
          <p:nvPr/>
        </p:nvSpPr>
        <p:spPr bwMode="auto">
          <a:xfrm>
            <a:off x="458451" y="900280"/>
            <a:ext cx="5266785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测定</a:t>
            </a:r>
            <a:r>
              <a:rPr kumimoji="0" lang="en-US" altLang="zh-CN" sz="3200" b="1" kern="1200" cap="none" spc="0" normalizeH="0" baseline="0" noProof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的精确方法</a:t>
            </a:r>
            <a:r>
              <a:rPr kumimoji="0" lang="en-US" altLang="zh-CN" sz="3200" b="1" kern="1200" cap="none" spc="0" normalizeH="0" baseline="0" noProof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</a:p>
        </p:txBody>
      </p:sp>
      <p:pic>
        <p:nvPicPr>
          <p:cNvPr id="106498" name="Picture 2"/>
          <p:cNvPicPr>
            <a:picLocks noChangeAspect="1"/>
          </p:cNvPicPr>
          <p:nvPr/>
        </p:nvPicPr>
        <p:blipFill>
          <a:blip r:embed="rId6">
            <a:lum bright="17999" contrast="24000"/>
          </a:blip>
          <a:srcRect l="5125" t="20653" r="18805"/>
          <a:stretch>
            <a:fillRect/>
          </a:stretch>
        </p:blipFill>
        <p:spPr>
          <a:xfrm>
            <a:off x="1117600" y="1741170"/>
            <a:ext cx="7733665" cy="465582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06499" name="Oval 3"/>
          <p:cNvSpPr/>
          <p:nvPr/>
        </p:nvSpPr>
        <p:spPr>
          <a:xfrm>
            <a:off x="4550205" y="4041213"/>
            <a:ext cx="3565171" cy="594195"/>
          </a:xfrm>
          <a:prstGeom prst="ellipse">
            <a:avLst/>
          </a:prstGeom>
          <a:noFill/>
          <a:ln w="571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5115" y="-635"/>
            <a:ext cx="7436485" cy="66160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507365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拓展延伸</a:t>
              </a:r>
            </a:p>
          </p:txBody>
        </p:sp>
      </p:grpSp>
      <p:sp>
        <p:nvSpPr>
          <p:cNvPr id="377859" name="Text Box 3"/>
          <p:cNvSpPr txBox="1">
            <a:spLocks noChangeArrowheads="1"/>
          </p:cNvSpPr>
          <p:nvPr/>
        </p:nvSpPr>
        <p:spPr bwMode="auto">
          <a:xfrm>
            <a:off x="297180" y="1276350"/>
            <a:ext cx="793750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75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1" lang="zh-CN" altLang="en-US" sz="28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人们通常把</a:t>
            </a:r>
            <a:r>
              <a:rPr kumimoji="1" lang="en-US" altLang="zh-CN" sz="28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kumimoji="1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小于</a:t>
            </a:r>
            <a:r>
              <a:rPr kumimoji="1" lang="en-US" altLang="zh-CN" sz="28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5.6</a:t>
            </a:r>
            <a:r>
              <a:rPr kumimoji="1" lang="zh-CN" altLang="en-US" sz="28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的雨水称为酸雨。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45" y="1826895"/>
            <a:ext cx="3676015" cy="2717165"/>
          </a:xfrm>
          <a:prstGeom prst="rect">
            <a:avLst/>
          </a:prstGeom>
        </p:spPr>
      </p:pic>
      <p:sp>
        <p:nvSpPr>
          <p:cNvPr id="380930" name="Text Box 2"/>
          <p:cNvSpPr txBox="1">
            <a:spLocks noChangeArrowheads="1"/>
          </p:cNvSpPr>
          <p:nvPr/>
        </p:nvSpPr>
        <p:spPr bwMode="auto">
          <a:xfrm>
            <a:off x="5064125" y="2921635"/>
            <a:ext cx="3883660" cy="1014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1" lang="zh-CN" altLang="en-US" sz="2000" b="1" kern="1200" cap="none" spc="0" normalizeH="0" baseline="0" noProof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大多数农作物适宜在接近中性的土壤中生长，酸性太强或碱性太强的土壤都不适宜农作物的生长。</a:t>
            </a:r>
          </a:p>
        </p:txBody>
      </p:sp>
      <p:grpSp>
        <p:nvGrpSpPr>
          <p:cNvPr id="108548" name="Group 3"/>
          <p:cNvGrpSpPr/>
          <p:nvPr/>
        </p:nvGrpSpPr>
        <p:grpSpPr>
          <a:xfrm>
            <a:off x="4331970" y="4074160"/>
            <a:ext cx="4708525" cy="2032000"/>
            <a:chOff x="567" y="1525"/>
            <a:chExt cx="4627" cy="2268"/>
          </a:xfrm>
        </p:grpSpPr>
        <p:pic>
          <p:nvPicPr>
            <p:cNvPr id="108550" name="Picture 4" descr="ba03c915c54c489081f93d7fb9ea3c3b"/>
            <p:cNvPicPr>
              <a:picLocks noChangeAspect="1"/>
            </p:cNvPicPr>
            <p:nvPr/>
          </p:nvPicPr>
          <p:blipFill>
            <a:blip r:embed="rId6"/>
            <a:srcRect l="3682" t="43805" r="8252" b="15176"/>
            <a:stretch>
              <a:fillRect/>
            </a:stretch>
          </p:blipFill>
          <p:spPr>
            <a:xfrm>
              <a:off x="567" y="1525"/>
              <a:ext cx="4627" cy="19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8551" name="Picture 5" descr="ba03c915c54c489081f93d7fb9ea3c3b"/>
            <p:cNvPicPr>
              <a:picLocks noChangeAspect="1"/>
            </p:cNvPicPr>
            <p:nvPr/>
          </p:nvPicPr>
          <p:blipFill>
            <a:blip r:embed="rId6"/>
            <a:srcRect l="7127" t="88544" r="13448" b="6792"/>
            <a:stretch>
              <a:fillRect/>
            </a:stretch>
          </p:blipFill>
          <p:spPr>
            <a:xfrm>
              <a:off x="612" y="3549"/>
              <a:ext cx="4491" cy="244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77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380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/>
      <p:bldP spid="3809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思考分析</a:t>
              </a:r>
            </a:p>
          </p:txBody>
        </p:sp>
      </p:grpSp>
      <p:sp>
        <p:nvSpPr>
          <p:cNvPr id="36867" name="Text Box 3"/>
          <p:cNvSpPr txBox="1"/>
          <p:nvPr/>
        </p:nvSpPr>
        <p:spPr>
          <a:xfrm>
            <a:off x="730568" y="890588"/>
            <a:ext cx="685958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charset="0"/>
              </a:rPr>
              <a:t>⑴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</a:rPr>
              <a:t>酸性</a:t>
            </a:r>
            <a:r>
              <a:rPr lang="zh-CN" altLang="en-US" sz="2400" b="1">
                <a:latin typeface="Times New Roman" panose="02020603050405020304" charset="0"/>
              </a:rPr>
              <a:t>溶液的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</a:rPr>
              <a:t>pH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</a:rPr>
              <a:t>升高</a:t>
            </a:r>
          </a:p>
        </p:txBody>
      </p:sp>
      <p:sp>
        <p:nvSpPr>
          <p:cNvPr id="11269" name="Line 5"/>
          <p:cNvSpPr/>
          <p:nvPr/>
        </p:nvSpPr>
        <p:spPr>
          <a:xfrm flipH="1">
            <a:off x="224790" y="2306003"/>
            <a:ext cx="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grpSp>
        <p:nvGrpSpPr>
          <p:cNvPr id="3" name="Group 6"/>
          <p:cNvGrpSpPr/>
          <p:nvPr/>
        </p:nvGrpSpPr>
        <p:grpSpPr>
          <a:xfrm>
            <a:off x="1241385" y="1711325"/>
            <a:ext cx="2598460" cy="2808605"/>
            <a:chOff x="360" y="1389"/>
            <a:chExt cx="932" cy="1132"/>
          </a:xfrm>
        </p:grpSpPr>
        <p:grpSp>
          <p:nvGrpSpPr>
            <p:cNvPr id="11284" name="Group 7"/>
            <p:cNvGrpSpPr/>
            <p:nvPr/>
          </p:nvGrpSpPr>
          <p:grpSpPr>
            <a:xfrm>
              <a:off x="476" y="1389"/>
              <a:ext cx="816" cy="1132"/>
              <a:chOff x="476" y="1389"/>
              <a:chExt cx="816" cy="1132"/>
            </a:xfrm>
          </p:grpSpPr>
          <p:sp>
            <p:nvSpPr>
              <p:cNvPr id="11286" name="Line 8"/>
              <p:cNvSpPr/>
              <p:nvPr/>
            </p:nvSpPr>
            <p:spPr>
              <a:xfrm flipH="1" flipV="1">
                <a:off x="476" y="1389"/>
                <a:ext cx="0" cy="95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87" name="Line 9"/>
              <p:cNvSpPr/>
              <p:nvPr/>
            </p:nvSpPr>
            <p:spPr>
              <a:xfrm>
                <a:off x="476" y="2341"/>
                <a:ext cx="81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88" name="Line 10"/>
              <p:cNvSpPr/>
              <p:nvPr/>
            </p:nvSpPr>
            <p:spPr>
              <a:xfrm>
                <a:off x="476" y="1888"/>
                <a:ext cx="72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89" name="Arc 11"/>
              <p:cNvSpPr/>
              <p:nvPr/>
            </p:nvSpPr>
            <p:spPr>
              <a:xfrm rot="-4984175">
                <a:off x="393" y="1988"/>
                <a:ext cx="633" cy="432"/>
              </a:xfrm>
              <a:custGeom>
                <a:avLst/>
                <a:gdLst>
                  <a:gd name="txL" fmla="*/ 0 w 21491"/>
                  <a:gd name="txT" fmla="*/ 0 h 20575"/>
                  <a:gd name="txR" fmla="*/ 21491 w 21491"/>
                  <a:gd name="txB" fmla="*/ 20575 h 2057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491" h="20575" fill="none">
                    <a:moveTo>
                      <a:pt x="6575" y="0"/>
                    </a:moveTo>
                    <a:cubicBezTo>
                      <a:pt x="14769" y="2618"/>
                      <a:pt x="20627" y="9849"/>
                      <a:pt x="21490" y="18407"/>
                    </a:cubicBezTo>
                  </a:path>
                  <a:path w="21491" h="20575" stroke="0">
                    <a:moveTo>
                      <a:pt x="6575" y="0"/>
                    </a:moveTo>
                    <a:cubicBezTo>
                      <a:pt x="14769" y="2618"/>
                      <a:pt x="20627" y="9849"/>
                      <a:pt x="21490" y="18407"/>
                    </a:cubicBezTo>
                    <a:lnTo>
                      <a:pt x="0" y="20575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285" name="Text Box 12"/>
            <p:cNvSpPr txBox="1"/>
            <p:nvPr/>
          </p:nvSpPr>
          <p:spPr>
            <a:xfrm>
              <a:off x="360" y="1810"/>
              <a:ext cx="227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charset="0"/>
                </a:rPr>
                <a:t>7</a:t>
              </a:r>
            </a:p>
          </p:txBody>
        </p:sp>
      </p:grpSp>
      <p:sp>
        <p:nvSpPr>
          <p:cNvPr id="36897" name="Text Box 33"/>
          <p:cNvSpPr txBox="1"/>
          <p:nvPr/>
        </p:nvSpPr>
        <p:spPr>
          <a:xfrm>
            <a:off x="1717358" y="4341495"/>
            <a:ext cx="18716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</a:rPr>
              <a:t>酸中加水</a:t>
            </a:r>
          </a:p>
        </p:txBody>
      </p:sp>
      <p:sp>
        <p:nvSpPr>
          <p:cNvPr id="36898" name="Text Box 34"/>
          <p:cNvSpPr txBox="1"/>
          <p:nvPr/>
        </p:nvSpPr>
        <p:spPr>
          <a:xfrm>
            <a:off x="6109653" y="4341495"/>
            <a:ext cx="18716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</a:rPr>
              <a:t>酸中加碱</a:t>
            </a:r>
          </a:p>
        </p:txBody>
      </p:sp>
      <p:pic>
        <p:nvPicPr>
          <p:cNvPr id="5" name="Pictur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4575" y="1557020"/>
            <a:ext cx="3419475" cy="2784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 Box 12"/>
          <p:cNvSpPr txBox="1"/>
          <p:nvPr/>
        </p:nvSpPr>
        <p:spPr>
          <a:xfrm>
            <a:off x="972145" y="1763363"/>
            <a:ext cx="63288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charset="0"/>
              </a:rPr>
              <a:t>pH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97" grpId="0"/>
      <p:bldP spid="36898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思考讨论</a:t>
              </a:r>
            </a:p>
          </p:txBody>
        </p:sp>
      </p:grpSp>
      <p:sp>
        <p:nvSpPr>
          <p:cNvPr id="36868" name="Text Box 4"/>
          <p:cNvSpPr txBox="1"/>
          <p:nvPr/>
        </p:nvSpPr>
        <p:spPr>
          <a:xfrm>
            <a:off x="755333" y="947420"/>
            <a:ext cx="684053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charset="0"/>
              </a:rPr>
              <a:t>⑵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</a:rPr>
              <a:t>碱性</a:t>
            </a:r>
            <a:r>
              <a:rPr lang="zh-CN" altLang="en-US" sz="2800" b="1">
                <a:latin typeface="Times New Roman" panose="02020603050405020304" charset="0"/>
              </a:rPr>
              <a:t>溶液的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</a:rPr>
              <a:t>pH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</a:rPr>
              <a:t>降低</a:t>
            </a:r>
          </a:p>
        </p:txBody>
      </p:sp>
      <p:sp>
        <p:nvSpPr>
          <p:cNvPr id="11269" name="Line 5"/>
          <p:cNvSpPr/>
          <p:nvPr/>
        </p:nvSpPr>
        <p:spPr>
          <a:xfrm flipH="1">
            <a:off x="755650" y="2205038"/>
            <a:ext cx="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grpSp>
        <p:nvGrpSpPr>
          <p:cNvPr id="3" name="Group 20"/>
          <p:cNvGrpSpPr/>
          <p:nvPr/>
        </p:nvGrpSpPr>
        <p:grpSpPr>
          <a:xfrm>
            <a:off x="1608571" y="1369060"/>
            <a:ext cx="2617989" cy="2514600"/>
            <a:chOff x="2568" y="1253"/>
            <a:chExt cx="929" cy="1133"/>
          </a:xfrm>
        </p:grpSpPr>
        <p:grpSp>
          <p:nvGrpSpPr>
            <p:cNvPr id="11278" name="Group 21"/>
            <p:cNvGrpSpPr/>
            <p:nvPr/>
          </p:nvGrpSpPr>
          <p:grpSpPr>
            <a:xfrm>
              <a:off x="2678" y="1253"/>
              <a:ext cx="819" cy="1133"/>
              <a:chOff x="2678" y="1253"/>
              <a:chExt cx="819" cy="1133"/>
            </a:xfrm>
          </p:grpSpPr>
          <p:sp>
            <p:nvSpPr>
              <p:cNvPr id="11280" name="Line 22"/>
              <p:cNvSpPr/>
              <p:nvPr/>
            </p:nvSpPr>
            <p:spPr>
              <a:xfrm flipH="1" flipV="1">
                <a:off x="2681" y="1434"/>
                <a:ext cx="0" cy="95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81" name="Line 23"/>
              <p:cNvSpPr/>
              <p:nvPr/>
            </p:nvSpPr>
            <p:spPr>
              <a:xfrm>
                <a:off x="2681" y="2386"/>
                <a:ext cx="81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82" name="Line 24"/>
              <p:cNvSpPr/>
              <p:nvPr/>
            </p:nvSpPr>
            <p:spPr>
              <a:xfrm>
                <a:off x="2681" y="1933"/>
                <a:ext cx="72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83" name="Arc 25"/>
              <p:cNvSpPr/>
              <p:nvPr/>
            </p:nvSpPr>
            <p:spPr>
              <a:xfrm rot="9411335">
                <a:off x="2678" y="1253"/>
                <a:ext cx="684" cy="711"/>
              </a:xfrm>
              <a:custGeom>
                <a:avLst/>
                <a:gdLst>
                  <a:gd name="txL" fmla="*/ 0 w 19624"/>
                  <a:gd name="txT" fmla="*/ 0 h 20575"/>
                  <a:gd name="txR" fmla="*/ 19624 w 19624"/>
                  <a:gd name="txB" fmla="*/ 20575 h 2057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9624" h="20575" fill="none">
                    <a:moveTo>
                      <a:pt x="6575" y="0"/>
                    </a:moveTo>
                    <a:cubicBezTo>
                      <a:pt x="12354" y="1847"/>
                      <a:pt x="17089" y="6038"/>
                      <a:pt x="19624" y="11549"/>
                    </a:cubicBezTo>
                  </a:path>
                  <a:path w="19624" h="20575" stroke="0">
                    <a:moveTo>
                      <a:pt x="6575" y="0"/>
                    </a:moveTo>
                    <a:cubicBezTo>
                      <a:pt x="12354" y="1847"/>
                      <a:pt x="17089" y="6038"/>
                      <a:pt x="19624" y="11549"/>
                    </a:cubicBezTo>
                    <a:lnTo>
                      <a:pt x="0" y="20575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279" name="Text Box 26"/>
            <p:cNvSpPr txBox="1"/>
            <p:nvPr/>
          </p:nvSpPr>
          <p:spPr>
            <a:xfrm>
              <a:off x="2568" y="1830"/>
              <a:ext cx="227" cy="2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charset="0"/>
                </a:rPr>
                <a:t>7</a:t>
              </a:r>
            </a:p>
          </p:txBody>
        </p:sp>
      </p:grpSp>
      <p:sp>
        <p:nvSpPr>
          <p:cNvPr id="36899" name="Text Box 35"/>
          <p:cNvSpPr txBox="1"/>
          <p:nvPr/>
        </p:nvSpPr>
        <p:spPr>
          <a:xfrm>
            <a:off x="6237288" y="4136073"/>
            <a:ext cx="18716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</a:rPr>
              <a:t>碱中加酸</a:t>
            </a:r>
          </a:p>
        </p:txBody>
      </p:sp>
      <p:sp>
        <p:nvSpPr>
          <p:cNvPr id="36900" name="Text Box 36"/>
          <p:cNvSpPr txBox="1"/>
          <p:nvPr/>
        </p:nvSpPr>
        <p:spPr>
          <a:xfrm>
            <a:off x="2286000" y="4136390"/>
            <a:ext cx="18716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</a:rPr>
              <a:t>碱中加水</a:t>
            </a:r>
          </a:p>
        </p:txBody>
      </p:sp>
      <p:pic>
        <p:nvPicPr>
          <p:cNvPr id="5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0805" y="1600835"/>
            <a:ext cx="3569970" cy="24523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 Box 12"/>
          <p:cNvSpPr txBox="1"/>
          <p:nvPr/>
        </p:nvSpPr>
        <p:spPr>
          <a:xfrm>
            <a:off x="1413470" y="1456658"/>
            <a:ext cx="63288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charset="0"/>
              </a:rPr>
              <a:t>pH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99" grpId="0"/>
      <p:bldP spid="36900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课堂练习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rcRect l="4762"/>
          <a:stretch>
            <a:fillRect/>
          </a:stretch>
        </p:blipFill>
        <p:spPr>
          <a:xfrm>
            <a:off x="5746750" y="1040448"/>
            <a:ext cx="3048000" cy="2689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6" name="Picture 2"/>
          <p:cNvPicPr>
            <a:picLocks noChangeAspect="1"/>
          </p:cNvPicPr>
          <p:nvPr/>
        </p:nvPicPr>
        <p:blipFill>
          <a:blip r:embed="rId6"/>
          <a:srcRect l="4762"/>
          <a:stretch>
            <a:fillRect/>
          </a:stretch>
        </p:blipFill>
        <p:spPr>
          <a:xfrm>
            <a:off x="6096000" y="1613218"/>
            <a:ext cx="3048000" cy="2689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451" name="Rectangle 3"/>
          <p:cNvSpPr/>
          <p:nvPr/>
        </p:nvSpPr>
        <p:spPr>
          <a:xfrm>
            <a:off x="763588" y="2394585"/>
            <a:ext cx="387032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2800" b="1">
                <a:solidFill>
                  <a:srgbClr val="CC00CC"/>
                </a:solidFill>
                <a:latin typeface="Times New Roman" panose="02020603050405020304" charset="0"/>
                <a:ea typeface="华文中宋" panose="02010600040101010101" pitchFamily="2" charset="-122"/>
              </a:rPr>
              <a:t>NaOH+HCl=NaCl+H</a:t>
            </a:r>
            <a:r>
              <a:rPr lang="en-US" altLang="zh-CN" sz="2800" b="1" baseline="-25000">
                <a:solidFill>
                  <a:srgbClr val="CC00CC"/>
                </a:solidFill>
                <a:latin typeface="Times New Roman" panose="02020603050405020304" charset="0"/>
                <a:ea typeface="华文中宋" panose="02010600040101010101" pitchFamily="2" charset="-122"/>
              </a:rPr>
              <a:t>2</a:t>
            </a:r>
            <a:r>
              <a:rPr lang="en-US" altLang="zh-CN" sz="2800" b="1">
                <a:solidFill>
                  <a:srgbClr val="CC00CC"/>
                </a:solidFill>
                <a:latin typeface="Times New Roman" panose="02020603050405020304" charset="0"/>
                <a:ea typeface="华文中宋" panose="02010600040101010101" pitchFamily="2" charset="-122"/>
              </a:rPr>
              <a:t>O</a:t>
            </a:r>
          </a:p>
        </p:txBody>
      </p:sp>
      <p:sp>
        <p:nvSpPr>
          <p:cNvPr id="16388" name="Text Box 4"/>
          <p:cNvSpPr txBox="1"/>
          <p:nvPr/>
        </p:nvSpPr>
        <p:spPr>
          <a:xfrm>
            <a:off x="161925" y="672465"/>
            <a:ext cx="8820150" cy="61855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5.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在用稀盐酸和氢氧化钠溶液进行中和反应实验时，反应过程中溶液的酸碱度变化如图</a:t>
            </a:r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13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所示。 </a:t>
            </a:r>
            <a:r>
              <a:rPr lang="zh-CN" altLang="en-US" sz="2000" b="1">
                <a:solidFill>
                  <a:schemeClr val="tx1">
                    <a:lumMod val="50000"/>
                  </a:schemeClr>
                </a:solidFill>
                <a:latin typeface="Times New Roman" panose="02020603050405020304" charset="0"/>
                <a:ea typeface="楷体_GB2312" panose="02010609030101010101" pitchFamily="49" charset="-122"/>
              </a:rPr>
              <a:t>                     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（</a:t>
            </a:r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）该反应的化学方程式为：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Times New Roman" panose="02020603050405020304" charset="0"/>
                <a:ea typeface="楷体_GB2312" panose="02010609030101010101" pitchFamily="49" charset="-122"/>
              </a:rPr>
              <a:t> 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zh-CN" altLang="en-US" sz="2400" b="1" u="sng">
                <a:solidFill>
                  <a:schemeClr val="tx1">
                    <a:lumMod val="50000"/>
                  </a:schemeClr>
                </a:solidFill>
                <a:latin typeface="Times New Roman" panose="02020603050405020304" charset="0"/>
                <a:ea typeface="楷体_GB2312" panose="02010609030101010101" pitchFamily="49" charset="-122"/>
              </a:rPr>
              <a:t>                                                          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（</a:t>
            </a:r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）该实验操作是将 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Times New Roman" panose="02020603050405020304" charset="0"/>
                <a:ea typeface="楷体_GB2312" panose="02010609030101010101" pitchFamily="49" charset="-122"/>
              </a:rPr>
              <a:t> </a:t>
            </a:r>
            <a:r>
              <a:rPr lang="zh-CN" altLang="en-US" sz="2400" b="1" u="sng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zh-CN" altLang="en-US" sz="2400" b="1" u="sng">
                <a:solidFill>
                  <a:schemeClr val="tx1">
                    <a:lumMod val="50000"/>
                  </a:schemeClr>
                </a:solidFill>
                <a:latin typeface="Times New Roman" panose="02020603050405020304" charset="0"/>
                <a:ea typeface="楷体_GB2312" panose="02010609030101010101" pitchFamily="49" charset="-122"/>
              </a:rPr>
              <a:t>                                  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滴加到另一种溶液中。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（</a:t>
            </a:r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3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）当加入溶液的质量为</a:t>
            </a:r>
            <a:r>
              <a:rPr lang="en-US" altLang="zh-CN" sz="2400" b="1" i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a </a:t>
            </a:r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g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时，所得溶液中的溶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质为（写化学式）</a:t>
            </a:r>
            <a:r>
              <a:rPr lang="zh-CN" altLang="en-US" sz="2400" b="1" u="sng">
                <a:solidFill>
                  <a:schemeClr val="tx1">
                    <a:lumMod val="50000"/>
                  </a:schemeClr>
                </a:solidFill>
                <a:latin typeface="Times New Roman" panose="02020603050405020304" charset="0"/>
                <a:ea typeface="楷体_GB2312" panose="02010609030101010101" pitchFamily="49" charset="-122"/>
              </a:rPr>
              <a:t>                          </a:t>
            </a:r>
            <a:r>
              <a:rPr lang="zh-CN" altLang="en-US" sz="2400" b="1" u="sng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（</a:t>
            </a:r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4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）当加入溶液的质量为</a:t>
            </a:r>
            <a:r>
              <a:rPr lang="en-US" altLang="zh-CN" sz="2400" b="1" i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b </a:t>
            </a:r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g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时，向所得溶液中滴加酚酞溶液，溶液呈</a:t>
            </a:r>
            <a:r>
              <a:rPr lang="zh-CN" altLang="en-US" sz="2400" b="1" u="sng">
                <a:solidFill>
                  <a:schemeClr val="tx1">
                    <a:lumMod val="50000"/>
                  </a:schemeClr>
                </a:solidFill>
                <a:latin typeface="Times New Roman" panose="02020603050405020304" charset="0"/>
                <a:ea typeface="楷体_GB2312" panose="02010609030101010101" pitchFamily="49" charset="-122"/>
              </a:rPr>
              <a:t>    </a:t>
            </a:r>
            <a:r>
              <a:rPr lang="zh-CN" altLang="en-US" sz="2400" b="1" u="sng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色。</a:t>
            </a:r>
          </a:p>
          <a:p>
            <a:pPr>
              <a:spcBef>
                <a:spcPct val="50000"/>
              </a:spcBef>
            </a:pPr>
            <a:endParaRPr lang="zh-CN" altLang="en-US" sz="2400" b="1">
              <a:solidFill>
                <a:schemeClr val="tx1">
                  <a:lumMod val="50000"/>
                </a:schemeClr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748348" y="3484563"/>
            <a:ext cx="216789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zh-CN" altLang="en-US" sz="2400" b="1">
                <a:solidFill>
                  <a:srgbClr val="CC00CC"/>
                </a:solidFill>
                <a:latin typeface="Times New Roman" panose="02020603050405020304" charset="0"/>
                <a:ea typeface="华文中宋" panose="02010600040101010101" pitchFamily="2" charset="-122"/>
              </a:rPr>
              <a:t>氢氧化钠溶液  </a:t>
            </a:r>
          </a:p>
        </p:txBody>
      </p:sp>
      <p:sp>
        <p:nvSpPr>
          <p:cNvPr id="7" name="Rectangle 3"/>
          <p:cNvSpPr/>
          <p:nvPr/>
        </p:nvSpPr>
        <p:spPr>
          <a:xfrm>
            <a:off x="2844165" y="4638834"/>
            <a:ext cx="2663825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en-US" altLang="zh-CN" sz="2800" b="1">
                <a:solidFill>
                  <a:srgbClr val="CC00CC"/>
                </a:solidFill>
                <a:latin typeface="Times New Roman" panose="02020603050405020304" charset="0"/>
                <a:ea typeface="华文中宋" panose="02010600040101010101" pitchFamily="2" charset="-122"/>
              </a:rPr>
              <a:t>HCl</a:t>
            </a:r>
            <a:r>
              <a:rPr lang="zh-CN" altLang="en-US" sz="2800" b="1">
                <a:solidFill>
                  <a:srgbClr val="CC00CC"/>
                </a:solidFill>
                <a:latin typeface="Times New Roman" panose="02020603050405020304" charset="0"/>
                <a:ea typeface="华文中宋" panose="02010600040101010101" pitchFamily="2" charset="-122"/>
              </a:rPr>
              <a:t>、</a:t>
            </a:r>
            <a:r>
              <a:rPr lang="en-US" altLang="zh-CN" sz="2800" b="1">
                <a:solidFill>
                  <a:srgbClr val="CC00CC"/>
                </a:solidFill>
                <a:latin typeface="Times New Roman" panose="02020603050405020304" charset="0"/>
                <a:ea typeface="华文中宋" panose="02010600040101010101" pitchFamily="2" charset="-122"/>
              </a:rPr>
              <a:t>NaCl     </a:t>
            </a:r>
            <a:endParaRPr lang="zh-CN" altLang="en-US" sz="2800" b="1">
              <a:solidFill>
                <a:srgbClr val="CC00CC"/>
              </a:solidFill>
              <a:latin typeface="Times New Roman" panose="02020603050405020304" charset="0"/>
              <a:ea typeface="华文中宋" panose="02010600040101010101" pitchFamily="2" charset="-122"/>
            </a:endParaRPr>
          </a:p>
        </p:txBody>
      </p:sp>
      <p:sp>
        <p:nvSpPr>
          <p:cNvPr id="8" name="Rectangle 3"/>
          <p:cNvSpPr/>
          <p:nvPr/>
        </p:nvSpPr>
        <p:spPr>
          <a:xfrm>
            <a:off x="1112203" y="5706904"/>
            <a:ext cx="53911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rgbClr val="CC00CC"/>
                </a:solidFill>
                <a:latin typeface="Times New Roman" panose="02020603050405020304" charset="0"/>
                <a:ea typeface="华文中宋" panose="02010600040101010101" pitchFamily="2" charset="-122"/>
              </a:rPr>
              <a:t>红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/>
      <p:bldP spid="6" grpId="0"/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归纳总结</a:t>
              </a:r>
            </a:p>
          </p:txBody>
        </p:sp>
      </p:grpSp>
      <p:sp>
        <p:nvSpPr>
          <p:cNvPr id="110594" name="Text Box 2"/>
          <p:cNvSpPr txBox="1"/>
          <p:nvPr/>
        </p:nvSpPr>
        <p:spPr>
          <a:xfrm>
            <a:off x="1412240" y="1833245"/>
            <a:ext cx="641604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135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595" name="Text Box 3"/>
          <p:cNvSpPr txBox="1"/>
          <p:nvPr/>
        </p:nvSpPr>
        <p:spPr>
          <a:xfrm>
            <a:off x="368338" y="975867"/>
            <a:ext cx="5837164" cy="583565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了解溶液的酸碱度有重要意义：</a:t>
            </a:r>
          </a:p>
        </p:txBody>
      </p:sp>
      <p:sp>
        <p:nvSpPr>
          <p:cNvPr id="324612" name="Text Box 4"/>
          <p:cNvSpPr txBox="1"/>
          <p:nvPr/>
        </p:nvSpPr>
        <p:spPr>
          <a:xfrm>
            <a:off x="163830" y="1833245"/>
            <a:ext cx="83966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1. 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化工生产中许多反应必须在一定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PH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溶液里才能进行；</a:t>
            </a:r>
          </a:p>
        </p:txBody>
      </p:sp>
      <p:sp>
        <p:nvSpPr>
          <p:cNvPr id="324613" name="Text Box 5"/>
          <p:cNvSpPr txBox="1"/>
          <p:nvPr/>
        </p:nvSpPr>
        <p:spPr>
          <a:xfrm>
            <a:off x="163830" y="2687955"/>
            <a:ext cx="92430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>
              <a:spcBef>
                <a:spcPct val="50000"/>
              </a:spcBef>
              <a:buClr>
                <a:srgbClr val="FF0000"/>
              </a:buClr>
              <a:buSzTx/>
              <a:buFont typeface="Wingdings" panose="05000000000000000000" pitchFamily="2" charset="2"/>
            </a:pPr>
            <a:r>
              <a:rPr lang="en-US" altLang="zh-CN" sz="2400" b="1"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2. 在农业生产中，农作物一般适宜在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PH为7或接近7</a:t>
            </a:r>
            <a:r>
              <a:rPr lang="en-US" altLang="zh-CN" sz="2400" b="1"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的土壤中生长；</a:t>
            </a:r>
          </a:p>
        </p:txBody>
      </p:sp>
      <p:sp>
        <p:nvSpPr>
          <p:cNvPr id="324614" name="Text Box 6"/>
          <p:cNvSpPr txBox="1"/>
          <p:nvPr/>
        </p:nvSpPr>
        <p:spPr>
          <a:xfrm>
            <a:off x="163830" y="3465830"/>
            <a:ext cx="84759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>
              <a:spcBef>
                <a:spcPct val="50000"/>
              </a:spcBef>
              <a:buClr>
                <a:srgbClr val="FF0000"/>
              </a:buClr>
              <a:buSzTx/>
              <a:buFont typeface="Wingdings" panose="05000000000000000000" pitchFamily="2" charset="2"/>
            </a:pPr>
            <a:r>
              <a:rPr lang="en-US" altLang="zh-CN" sz="2400" b="1"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3. 测定雨水的PH，可以了解空气的污染情况（正常雨水的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PH约为 5.6，酸雨的PH小于5.6</a:t>
            </a:r>
            <a:r>
              <a:rPr lang="en-US" altLang="zh-CN" sz="2400" b="1"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）；</a:t>
            </a:r>
          </a:p>
        </p:txBody>
      </p:sp>
      <p:sp>
        <p:nvSpPr>
          <p:cNvPr id="324615" name="Text Box 7"/>
          <p:cNvSpPr txBox="1"/>
          <p:nvPr/>
        </p:nvSpPr>
        <p:spPr>
          <a:xfrm>
            <a:off x="97790" y="4638675"/>
            <a:ext cx="86080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>
              <a:spcBef>
                <a:spcPct val="50000"/>
              </a:spcBef>
              <a:buClr>
                <a:srgbClr val="FF0000"/>
              </a:buClr>
              <a:buSzTx/>
              <a:buFont typeface="Wingdings" panose="05000000000000000000" pitchFamily="2" charset="2"/>
            </a:pPr>
            <a:r>
              <a:rPr lang="en-US" altLang="zh-CN" sz="2400" b="1"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4. 测定人体内液体的PH，了解人体健康状况。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2" grpId="0"/>
      <p:bldP spid="324613" grpId="0"/>
      <p:bldP spid="324614" grpId="0"/>
      <p:bldP spid="3246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323340" cy="40513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课堂练习</a:t>
              </a:r>
            </a:p>
          </p:txBody>
        </p:sp>
      </p:grpSp>
      <p:sp>
        <p:nvSpPr>
          <p:cNvPr id="110594" name="Text Box 2"/>
          <p:cNvSpPr txBox="1"/>
          <p:nvPr/>
        </p:nvSpPr>
        <p:spPr>
          <a:xfrm>
            <a:off x="1489075" y="4287520"/>
            <a:ext cx="641604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135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4612" name="Text Box 4"/>
          <p:cNvSpPr txBox="1"/>
          <p:nvPr/>
        </p:nvSpPr>
        <p:spPr>
          <a:xfrm>
            <a:off x="374015" y="3717925"/>
            <a:ext cx="839660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2. </a:t>
            </a:r>
            <a:r>
              <a:rPr 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以下物质遇到水形成的溶液中，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pH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值大于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7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的是（     ）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A.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二氧化碳       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B.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氯化氢      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C.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氧化钙      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D.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</a:rPr>
              <a:t>氯化钠</a:t>
            </a:r>
          </a:p>
        </p:txBody>
      </p:sp>
      <p:sp>
        <p:nvSpPr>
          <p:cNvPr id="8" name="Rectangle 3"/>
          <p:cNvSpPr/>
          <p:nvPr/>
        </p:nvSpPr>
        <p:spPr>
          <a:xfrm>
            <a:off x="7365683" y="3718084"/>
            <a:ext cx="43942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2800" b="1">
                <a:solidFill>
                  <a:srgbClr val="CC00CC"/>
                </a:solidFill>
                <a:latin typeface="Times New Roman" panose="02020603050405020304" charset="0"/>
                <a:ea typeface="华文中宋" panose="02010600040101010101" pitchFamily="2" charset="-122"/>
              </a:rPr>
              <a:t>C</a:t>
            </a:r>
          </a:p>
        </p:txBody>
      </p:sp>
      <p:sp>
        <p:nvSpPr>
          <p:cNvPr id="5" name="矩形 4"/>
          <p:cNvSpPr/>
          <p:nvPr/>
        </p:nvSpPr>
        <p:spPr>
          <a:xfrm>
            <a:off x="5512432" y="1656285"/>
            <a:ext cx="46418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rPr>
              <a:t>D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52875" y="1014047"/>
            <a:ext cx="8431124" cy="22840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</a:t>
            </a:r>
            <a:r>
              <a:rPr lang="zh-CN" altLang="en-US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．某同学帮助校园绿化工人做花圃土壤分析，结果发现其</a:t>
            </a:r>
            <a:r>
              <a:rPr lang="en-US" altLang="zh-CN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pH</a:t>
            </a:r>
            <a:r>
              <a:rPr lang="zh-CN" altLang="en-US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小于</a:t>
            </a:r>
            <a:r>
              <a:rPr lang="en-US" altLang="zh-CN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7</a:t>
            </a:r>
            <a:r>
              <a:rPr lang="zh-CN" altLang="en-US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，为改良土壤应选择的物质是</a:t>
            </a:r>
            <a:r>
              <a:rPr lang="en-US" altLang="zh-CN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(</a:t>
            </a:r>
            <a:r>
              <a:rPr lang="zh-CN" altLang="en-US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　　</a:t>
            </a:r>
            <a:r>
              <a:rPr lang="en-US" altLang="zh-CN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)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A</a:t>
            </a:r>
            <a:r>
              <a:rPr lang="zh-CN" altLang="en-US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．氯化钾  </a:t>
            </a:r>
            <a:r>
              <a:rPr lang="en-US" altLang="zh-CN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			B</a:t>
            </a:r>
            <a:r>
              <a:rPr lang="zh-CN" altLang="en-US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．烧碱  </a:t>
            </a:r>
            <a:endParaRPr lang="en-US" altLang="zh-CN" sz="2400" b="1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C</a:t>
            </a:r>
            <a:r>
              <a:rPr lang="zh-CN" altLang="en-US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．硝酸铵  </a:t>
            </a:r>
            <a:r>
              <a:rPr lang="en-US" altLang="zh-CN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			D</a:t>
            </a:r>
            <a:r>
              <a:rPr lang="zh-CN" altLang="en-US" sz="2400" b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．熟石灰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2" grpId="0"/>
      <p:bldP spid="8" grpId="0"/>
      <p:bldP spid="5" grpId="0"/>
      <p:bldP spid="409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图片 1"/>
          <p:cNvPicPr>
            <a:picLocks noChangeAspect="1"/>
          </p:cNvPicPr>
          <p:nvPr/>
        </p:nvPicPr>
        <p:blipFill>
          <a:blip r:embed="rId4"/>
          <a:srcRect l="14536" t="50462"/>
          <a:stretch>
            <a:fillRect/>
          </a:stretch>
        </p:blipFill>
        <p:spPr>
          <a:xfrm flipH="1">
            <a:off x="587978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3"/>
          <p:cNvGrpSpPr/>
          <p:nvPr/>
        </p:nvGrpSpPr>
        <p:grpSpPr>
          <a:xfrm>
            <a:off x="297180" y="303530"/>
            <a:ext cx="1770380" cy="491490"/>
            <a:chOff x="1076" y="1998"/>
            <a:chExt cx="2699" cy="788"/>
          </a:xfrm>
        </p:grpSpPr>
        <p:sp>
          <p:nvSpPr>
            <p:cNvPr id="2" name="流程图: 文档 1"/>
            <p:cNvSpPr/>
            <p:nvPr/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文本框 4101"/>
            <p:cNvSpPr txBox="1"/>
            <p:nvPr/>
          </p:nvSpPr>
          <p:spPr>
            <a:xfrm>
              <a:off x="1076" y="1998"/>
              <a:ext cx="2699" cy="7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课堂小结</a:t>
              </a:r>
            </a:p>
          </p:txBody>
        </p:sp>
      </p:grpSp>
      <p:sp>
        <p:nvSpPr>
          <p:cNvPr id="17" name="Line 73"/>
          <p:cNvSpPr>
            <a:spLocks noChangeShapeType="1"/>
          </p:cNvSpPr>
          <p:nvPr/>
        </p:nvSpPr>
        <p:spPr bwMode="auto">
          <a:xfrm flipV="1">
            <a:off x="5128895" y="2136775"/>
            <a:ext cx="635" cy="340360"/>
          </a:xfrm>
          <a:prstGeom prst="lin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 sz="1350"/>
          </a:p>
        </p:txBody>
      </p:sp>
      <p:pic>
        <p:nvPicPr>
          <p:cNvPr id="20" name="Picture 77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028950" y="795020"/>
            <a:ext cx="4505325" cy="13417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1" name="Line 73"/>
          <p:cNvSpPr>
            <a:spLocks noChangeShapeType="1"/>
          </p:cNvSpPr>
          <p:nvPr/>
        </p:nvSpPr>
        <p:spPr bwMode="auto">
          <a:xfrm flipV="1">
            <a:off x="2068195" y="3607435"/>
            <a:ext cx="960120" cy="635"/>
          </a:xfrm>
          <a:prstGeom prst="lin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22" name="Line 71"/>
          <p:cNvSpPr>
            <a:spLocks noChangeShapeType="1"/>
          </p:cNvSpPr>
          <p:nvPr/>
        </p:nvSpPr>
        <p:spPr bwMode="auto">
          <a:xfrm flipV="1">
            <a:off x="2068195" y="2707005"/>
            <a:ext cx="960755" cy="635"/>
          </a:xfrm>
          <a:prstGeom prst="lin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round/>
            <a:tailEnd type="triangle" w="med" len="med"/>
          </a:ln>
        </p:spPr>
        <p:txBody>
          <a:bodyPr wrap="square">
            <a:spAutoFit/>
          </a:bodyPr>
          <a:lstStyle/>
          <a:p>
            <a:endParaRPr lang="zh-CN" altLang="en-US" sz="1350"/>
          </a:p>
        </p:txBody>
      </p:sp>
      <p:sp>
        <p:nvSpPr>
          <p:cNvPr id="23" name="Text Box 65"/>
          <p:cNvSpPr txBox="1">
            <a:spLocks noChangeArrowheads="1"/>
          </p:cNvSpPr>
          <p:nvPr/>
        </p:nvSpPr>
        <p:spPr bwMode="auto">
          <a:xfrm>
            <a:off x="3015615" y="2477135"/>
            <a:ext cx="3395980" cy="46037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与溶液酸碱性的关系</a:t>
            </a:r>
          </a:p>
        </p:txBody>
      </p:sp>
      <p:sp>
        <p:nvSpPr>
          <p:cNvPr id="35" name="Text Box 69"/>
          <p:cNvSpPr txBox="1">
            <a:spLocks noChangeArrowheads="1"/>
          </p:cNvSpPr>
          <p:nvPr/>
        </p:nvSpPr>
        <p:spPr bwMode="auto">
          <a:xfrm>
            <a:off x="566420" y="2477135"/>
            <a:ext cx="1191260" cy="2489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溶液酸碱度的表示</a:t>
            </a:r>
            <a:r>
              <a:rPr lang="zh-CN" altLang="en-US" sz="2400" b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</a:t>
            </a:r>
            <a:endParaRPr lang="en-US" altLang="zh-CN" sz="2400" b="1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2400" b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400" b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pH</a:t>
            </a:r>
          </a:p>
        </p:txBody>
      </p:sp>
      <p:sp>
        <p:nvSpPr>
          <p:cNvPr id="36" name="Text Box 65"/>
          <p:cNvSpPr txBox="1">
            <a:spLocks noChangeArrowheads="1"/>
          </p:cNvSpPr>
          <p:nvPr/>
        </p:nvSpPr>
        <p:spPr bwMode="auto">
          <a:xfrm>
            <a:off x="3028315" y="3377565"/>
            <a:ext cx="4882515" cy="46037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altLang="en-US" sz="24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测定</a:t>
            </a:r>
            <a:r>
              <a:rPr lang="en-US" altLang="zh-CN" sz="24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——pH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试纸的正确使用</a:t>
            </a:r>
          </a:p>
        </p:txBody>
      </p:sp>
      <p:sp>
        <p:nvSpPr>
          <p:cNvPr id="37" name="Text Box 65"/>
          <p:cNvSpPr txBox="1">
            <a:spLocks noChangeArrowheads="1"/>
          </p:cNvSpPr>
          <p:nvPr/>
        </p:nvSpPr>
        <p:spPr bwMode="auto">
          <a:xfrm>
            <a:off x="3028315" y="4485640"/>
            <a:ext cx="1245870" cy="46037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</a:t>
            </a:r>
          </a:p>
        </p:txBody>
      </p:sp>
      <p:sp>
        <p:nvSpPr>
          <p:cNvPr id="38" name="Line 73"/>
          <p:cNvSpPr>
            <a:spLocks noChangeShapeType="1"/>
          </p:cNvSpPr>
          <p:nvPr/>
        </p:nvSpPr>
        <p:spPr bwMode="auto">
          <a:xfrm flipV="1">
            <a:off x="2068195" y="4718050"/>
            <a:ext cx="960120" cy="41910"/>
          </a:xfrm>
          <a:prstGeom prst="lin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 sz="135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 animBg="1"/>
      <p:bldP spid="23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93358" y="1672600"/>
            <a:ext cx="8364755" cy="30232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．测定</a:t>
            </a:r>
            <a:r>
              <a:rPr lang="en-US" altLang="zh-CN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最简单的方法是使用</a:t>
            </a:r>
            <a:r>
              <a:rPr lang="en-US" altLang="zh-CN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_____________</a:t>
            </a: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。测定时，用</a:t>
            </a:r>
            <a:r>
              <a:rPr lang="en-US" altLang="zh-CN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______________</a:t>
            </a: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蘸取待测液，滴在</a:t>
            </a:r>
            <a:r>
              <a:rPr lang="en-US" altLang="zh-CN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_____________</a:t>
            </a: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上，然后再与</a:t>
            </a:r>
            <a:r>
              <a:rPr lang="en-US" altLang="zh-CN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________________</a:t>
            </a: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对照，得出该溶液的</a:t>
            </a:r>
            <a:r>
              <a:rPr lang="en-US" altLang="zh-CN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5" name="矩形 4"/>
          <p:cNvSpPr/>
          <p:nvPr/>
        </p:nvSpPr>
        <p:spPr>
          <a:xfrm>
            <a:off x="6330954" y="1816586"/>
            <a:ext cx="160020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试纸</a:t>
            </a:r>
          </a:p>
        </p:txBody>
      </p:sp>
      <p:sp>
        <p:nvSpPr>
          <p:cNvPr id="6" name="矩形 5"/>
          <p:cNvSpPr/>
          <p:nvPr/>
        </p:nvSpPr>
        <p:spPr>
          <a:xfrm>
            <a:off x="2846550" y="2600176"/>
            <a:ext cx="14020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玻璃棒</a:t>
            </a:r>
          </a:p>
        </p:txBody>
      </p:sp>
      <p:sp>
        <p:nvSpPr>
          <p:cNvPr id="7" name="矩形 6"/>
          <p:cNvSpPr/>
          <p:nvPr/>
        </p:nvSpPr>
        <p:spPr>
          <a:xfrm>
            <a:off x="5869864" y="3307328"/>
            <a:ext cx="160020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</a:t>
            </a:r>
            <a:r>
              <a:rPr lang="zh-CN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试纸</a:t>
            </a:r>
          </a:p>
        </p:txBody>
      </p:sp>
      <p:sp>
        <p:nvSpPr>
          <p:cNvPr id="8" name="矩形 7"/>
          <p:cNvSpPr/>
          <p:nvPr/>
        </p:nvSpPr>
        <p:spPr>
          <a:xfrm>
            <a:off x="418707" y="3307487"/>
            <a:ext cx="2214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标准比色卡</a:t>
            </a:r>
          </a:p>
        </p:txBody>
      </p:sp>
      <p:pic>
        <p:nvPicPr>
          <p:cNvPr id="77830" name="图片 1"/>
          <p:cNvPicPr>
            <a:picLocks noChangeAspect="1"/>
          </p:cNvPicPr>
          <p:nvPr/>
        </p:nvPicPr>
        <p:blipFill>
          <a:blip r:embed="rId3"/>
          <a:srcRect l="14536" t="50462"/>
          <a:stretch>
            <a:fillRect/>
          </a:stretch>
        </p:blipFill>
        <p:spPr>
          <a:xfrm flipH="1">
            <a:off x="5869623" y="0"/>
            <a:ext cx="3263900" cy="14128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/>
      <p:bldP spid="5" grpId="0"/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ODM4MjkzYmE4MzMyMDcyNjEwMDQ3YmNkMzI1ZDJiOTYifQ=="/>
  <p:tag name="KSO_DOCER_TEMPLATE_OPEN_ONCE_MARK" val="1"/>
  <p:tag name="KSO_WPP_MARK_KEY" val="c8698ce4-afdf-42fd-92f5-9748159bc5e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531,&quot;width&quot;:1631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59"/>
  <p:tag name="KSO_WM_UNIT_ID" val="custom159_28*i*0"/>
  <p:tag name="KSO_WM_UNIT_INDEX" val="0"/>
  <p:tag name="KSO_WM_UNIT_TYPE" val="i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59"/>
  <p:tag name="KSO_WM_UNIT_CLEAR" val="1"/>
  <p:tag name="KSO_WM_UNIT_COMPATIBLE" val="0"/>
  <p:tag name="KSO_WM_UNIT_HIGHLIGHT" val="0"/>
  <p:tag name="KSO_WM_UNIT_ID" val="custom159_28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59"/>
  <p:tag name="KSO_WM_UNIT_CLEAR" val="1"/>
  <p:tag name="KSO_WM_UNIT_COMPATIBLE" val="0"/>
  <p:tag name="KSO_WM_UNIT_HIGHLIGHT" val="0"/>
  <p:tag name="KSO_WM_UNIT_ID" val="custom159_28*f*1"/>
  <p:tag name="KSO_WM_UNIT_INDEX" val="1"/>
  <p:tag name="KSO_WM_UNIT_LAYERLEVEL" val="1"/>
  <p:tag name="KSO_WM_UNIT_PRESET_TEXT_INDEX" val="5"/>
  <p:tag name="KSO_WM_UNIT_PRESET_TEXT_LEN" val="180"/>
  <p:tag name="KSO_WM_UNIT_TYPE" val="f"/>
  <p:tag name="KSO_WM_UNIT_VALUE" val="15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087ea6a-d06f-4668-b2ce-7e6665bcc7a2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403_3"/>
  <p:tag name="KSO_WM_SLIDE_INDEX" val="3"/>
  <p:tag name="KSO_WM_SLIDE_ITEM_CNT" val="2"/>
  <p:tag name="KSO_WM_SLIDE_LAYOUT" val="a_f"/>
  <p:tag name="KSO_WM_SLIDE_LAYOUT_CNT" val="1_2"/>
  <p:tag name="KSO_WM_SLIDE_POSITION" val="66*100"/>
  <p:tag name="KSO_WM_SLIDE_SIZE" val="825*384"/>
  <p:tag name="KSO_WM_SLIDE_TYPE" val="text"/>
  <p:tag name="KSO_WM_SPECIAL_SOURCE" val="bdnull"/>
  <p:tag name="KSO_WM_TAG_VERSION" val="1.0"/>
  <p:tag name="KSO_WM_TEMPLATE_CATEGORY" val="custom"/>
  <p:tag name="KSO_WM_TEMPLATE_INDEX" val="16040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1302</Words>
  <Application>Microsoft Office PowerPoint</Application>
  <PresentationFormat>全屏显示(4:3)</PresentationFormat>
  <Paragraphs>256</Paragraphs>
  <Slides>36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2" baseType="lpstr">
      <vt:lpstr>等线</vt:lpstr>
      <vt:lpstr>黑体</vt:lpstr>
      <vt:lpstr>华文楷体</vt:lpstr>
      <vt:lpstr>华文中宋</vt:lpstr>
      <vt:lpstr>楷体_GB2312</vt:lpstr>
      <vt:lpstr>隶书</vt:lpstr>
      <vt:lpstr>宋体</vt:lpstr>
      <vt:lpstr>微软雅黑</vt:lpstr>
      <vt:lpstr>幼圆</vt:lpstr>
      <vt:lpstr>Arial</vt:lpstr>
      <vt:lpstr>Calibri</vt:lpstr>
      <vt:lpstr>Calibri Light</vt:lpstr>
      <vt:lpstr>Tahoma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学习目标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2023-05-05T03:06:48Z</dcterms:created>
  <dcterms:modified xsi:type="dcterms:W3CDTF">2023-05-05T03:06:52Z</dcterms:modified>
</cp:coreProperties>
</file>