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484" r:id="rId1"/>
    <p:sldMasterId id="2147489521" r:id="rId2"/>
  </p:sldMasterIdLst>
  <p:notesMasterIdLst>
    <p:notesMasterId r:id="rId3"/>
  </p:notesMasterIdLst>
  <p:sldIdLst>
    <p:sldId id="2983" r:id="rId4"/>
    <p:sldId id="2987" r:id="rId5"/>
    <p:sldId id="2992" r:id="rId6"/>
    <p:sldId id="2997" r:id="rId7"/>
    <p:sldId id="3004" r:id="rId9"/>
    <p:sldId id="3007" r:id="rId10"/>
    <p:sldId id="3010" r:id="rId11"/>
    <p:sldId id="3014" r:id="rId12"/>
    <p:sldId id="3021" r:id="rId14"/>
    <p:sldId id="3024" r:id="rId15"/>
    <p:sldId id="3027" r:id="rId16"/>
    <p:sldId id="3031" r:id="rId17"/>
    <p:sldId id="3038" r:id="rId19"/>
    <p:sldId id="3041" r:id="rId20"/>
    <p:sldId id="3044" r:id="rId21"/>
    <p:sldId id="3048" r:id="rId22"/>
    <p:sldId id="3055" r:id="rId24"/>
    <p:sldId id="3058" r:id="rId25"/>
    <p:sldId id="3061" r:id="rId26"/>
    <p:sldId id="3065" r:id="rId27"/>
    <p:sldId id="3072" r:id="rId29"/>
    <p:sldId id="3075" r:id="rId30"/>
    <p:sldId id="3078" r:id="rId31"/>
    <p:sldId id="3081"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485" r:id="rId1"/>
    <p:sldLayoutId id="2147489486" r:id="rId2"/>
    <p:sldLayoutId id="2147489487" r:id="rId3"/>
    <p:sldLayoutId id="2147489488" r:id="rId4"/>
    <p:sldLayoutId id="2147489489" r:id="rId5"/>
    <p:sldLayoutId id="2147489490" r:id="rId6"/>
    <p:sldLayoutId id="2147489491" r:id="rId7"/>
    <p:sldLayoutId id="2147489492" r:id="rId8"/>
    <p:sldLayoutId id="2147489493" r:id="rId9"/>
    <p:sldLayoutId id="2147489494" r:id="rId10"/>
    <p:sldLayoutId id="214748949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9522" r:id="rId1"/>
    <p:sldLayoutId id="2147489523" r:id="rId2"/>
    <p:sldLayoutId id="2147489524" r:id="rId3"/>
    <p:sldLayoutId id="2147489525" r:id="rId4"/>
    <p:sldLayoutId id="2147489526" r:id="rId5"/>
    <p:sldLayoutId id="2147489527" r:id="rId6"/>
    <p:sldLayoutId id="2147489528" r:id="rId7"/>
    <p:sldLayoutId id="2147489529" r:id="rId8"/>
    <p:sldLayoutId id="2147489530" r:id="rId9"/>
    <p:sldLayoutId id="2147489531" r:id="rId10"/>
    <p:sldLayoutId id="214748953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tags" Target="../tags/tag145.xml"/><Relationship Id="rId14" Type="http://schemas.openxmlformats.org/officeDocument/2006/relationships/tags" Target="../tags/tag146.xml"/><Relationship Id="rId15" Type="http://schemas.openxmlformats.org/officeDocument/2006/relationships/tags" Target="../tags/tag147.xml"/><Relationship Id="rId16" Type="http://schemas.openxmlformats.org/officeDocument/2006/relationships/tags" Target="../tags/tag148.xml"/><Relationship Id="rId17" Type="http://schemas.openxmlformats.org/officeDocument/2006/relationships/tags" Target="../tags/tag149.xml"/><Relationship Id="rId18" Type="http://schemas.openxmlformats.org/officeDocument/2006/relationships/tags" Target="../tags/tag150.xml"/><Relationship Id="rId19" Type="http://schemas.openxmlformats.org/officeDocument/2006/relationships/tags" Target="../tags/tag151.xml"/><Relationship Id="rId20" Type="http://schemas.openxmlformats.org/officeDocument/2006/relationships/tags" Target="../tags/tag152.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tags" Target="../tags/tag172.xml"/><Relationship Id="rId14" Type="http://schemas.openxmlformats.org/officeDocument/2006/relationships/tags" Target="../tags/tag173.xml"/><Relationship Id="rId15" Type="http://schemas.openxmlformats.org/officeDocument/2006/relationships/tags" Target="../tags/tag174.xml"/><Relationship Id="rId16" Type="http://schemas.openxmlformats.org/officeDocument/2006/relationships/tags" Target="../tags/tag175.xml"/><Relationship Id="rId17" Type="http://schemas.openxmlformats.org/officeDocument/2006/relationships/tags" Target="../tags/tag176.xml"/><Relationship Id="rId18" Type="http://schemas.openxmlformats.org/officeDocument/2006/relationships/tags" Target="../tags/tag177.xml"/><Relationship Id="rId19" Type="http://schemas.openxmlformats.org/officeDocument/2006/relationships/tags" Target="../tags/tag178.xml"/><Relationship Id="rId20" Type="http://schemas.openxmlformats.org/officeDocument/2006/relationships/tags" Target="../tags/tag179.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tags" Target="../tags/tag192.xml"/><Relationship Id="rId14" Type="http://schemas.openxmlformats.org/officeDocument/2006/relationships/tags" Target="../tags/tag193.xml"/><Relationship Id="rId15" Type="http://schemas.openxmlformats.org/officeDocument/2006/relationships/tags" Target="../tags/tag194.xml"/><Relationship Id="rId16"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tags" Target="../tags/tag214.xml"/><Relationship Id="rId14" Type="http://schemas.openxmlformats.org/officeDocument/2006/relationships/tags" Target="../tags/tag215.xml"/><Relationship Id="rId15" Type="http://schemas.openxmlformats.org/officeDocument/2006/relationships/tags" Target="../tags/tag216.xml"/><Relationship Id="rId16" Type="http://schemas.openxmlformats.org/officeDocument/2006/relationships/tags" Target="../tags/tag217.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tags" Target="../tags/tag272.xml"/><Relationship Id="rId14" Type="http://schemas.openxmlformats.org/officeDocument/2006/relationships/tags" Target="../tags/tag273.xml"/><Relationship Id="rId15" Type="http://schemas.openxmlformats.org/officeDocument/2006/relationships/tags" Target="../tags/tag274.xml"/><Relationship Id="rId16" Type="http://schemas.openxmlformats.org/officeDocument/2006/relationships/tags" Target="../tags/tag275.xml"/><Relationship Id="rId17" Type="http://schemas.openxmlformats.org/officeDocument/2006/relationships/tags" Target="../tags/tag276.xml"/><Relationship Id="rId18" Type="http://schemas.openxmlformats.org/officeDocument/2006/relationships/tags" Target="../tags/tag277.xml"/><Relationship Id="rId1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p>
            <a:r>
              <a:rPr altLang="en-US" dirty="0" lang="zh-CN">
                <a:solidFill>
                  <a:schemeClr val="lt1">
                    <a:lumMod val="100000"/>
                  </a:schemeClr>
                </a:solidFill>
              </a:rPr>
              <a:t>企业管理与企业战略的关系</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1700" lang="zh-CN" spc="300">
                <a:solidFill>
                  <a:schemeClr val="tx1">
                    <a:lumMod val="75000"/>
                    <a:lumOff val="25000"/>
                  </a:schemeClr>
                </a:solidFill>
                <a:latin typeface="+mj-ea"/>
                <a:ea typeface="+mj-ea"/>
              </a:rPr>
              <a:t>添加标题</a:t>
            </a:r>
            <a:endParaRPr altLang="en-US" b="1" dirty="0" sz="17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a:bodyPr>
          <a:p>
            <a:pPr>
              <a:lnSpc>
                <a:spcPct val="100000"/>
              </a:lnSpc>
            </a:pPr>
            <a:r>
              <a:rPr altLang="en-US" b="1" dirty="0" sz="1700" lang="zh-CN" spc="300">
                <a:solidFill>
                  <a:schemeClr val="lt1">
                    <a:lumMod val="100000"/>
                  </a:schemeClr>
                </a:solidFill>
                <a:latin typeface="+mj-ea"/>
                <a:ea typeface="+mj-ea"/>
              </a:rPr>
              <a:t>企业管理的重要性</a:t>
            </a:r>
            <a:endParaRPr altLang="en-US" b="1" dirty="0" sz="17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a:bodyPr>
          <a:p>
            <a:pPr>
              <a:lnSpc>
                <a:spcPct val="100000"/>
              </a:lnSpc>
            </a:pPr>
            <a:r>
              <a:rPr altLang="en-US" b="1" dirty="0" sz="1700" lang="zh-CN" spc="300">
                <a:solidFill>
                  <a:schemeClr val="tx1">
                    <a:lumMod val="75000"/>
                    <a:lumOff val="25000"/>
                  </a:schemeClr>
                </a:solidFill>
                <a:latin typeface="+mj-ea"/>
                <a:ea typeface="+mj-ea"/>
              </a:rPr>
              <a:t>企业战略的制定与实施</a:t>
            </a:r>
            <a:endParaRPr altLang="en-US" b="1" dirty="0" sz="17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a:bodyPr>
          <a:p>
            <a:pPr>
              <a:lnSpc>
                <a:spcPct val="100000"/>
              </a:lnSpc>
            </a:pPr>
            <a:r>
              <a:rPr altLang="en-US" b="1" dirty="0" sz="1700" lang="zh-CN" spc="300">
                <a:solidFill>
                  <a:schemeClr val="lt1">
                    <a:lumMod val="100000"/>
                  </a:schemeClr>
                </a:solidFill>
                <a:latin typeface="+mj-ea"/>
                <a:ea typeface="+mj-ea"/>
              </a:rPr>
              <a:t>企业管理与企业战略的协同作用</a:t>
            </a:r>
            <a:endParaRPr altLang="en-US" b="1" dirty="0" sz="17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a:bodyPr>
          <a:p>
            <a:pPr>
              <a:lnSpc>
                <a:spcPct val="100000"/>
              </a:lnSpc>
            </a:pPr>
            <a:r>
              <a:rPr altLang="en-US" b="1" dirty="0" sz="1700" lang="zh-CN" spc="300">
                <a:solidFill>
                  <a:schemeClr val="tx1">
                    <a:lumMod val="75000"/>
                    <a:lumOff val="25000"/>
                  </a:schemeClr>
                </a:solidFill>
                <a:latin typeface="+mj-ea"/>
                <a:ea typeface="+mj-ea"/>
              </a:rPr>
              <a:t>企业管理与企业战略的挑战与应对</a:t>
            </a:r>
            <a:endParaRPr altLang="en-US" b="1" dirty="0" sz="17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fontScale="70000"/>
          </a:bodyPr>
          <a:p>
            <a:pPr>
              <a:lnSpc>
                <a:spcPct val="100000"/>
              </a:lnSpc>
            </a:pPr>
            <a:r>
              <a:rPr altLang="en-US" b="1" dirty="0" sz="2400" lang="zh-CN" spc="300">
                <a:solidFill>
                  <a:schemeClr val="lt1">
                    <a:lumMod val="100000"/>
                  </a:schemeClr>
                </a:solidFill>
                <a:latin typeface="+mj-ea"/>
                <a:ea typeface="+mj-ea"/>
              </a:rPr>
              <a:t>企业管理与企业战略的未来发展趋势</a:t>
            </a:r>
            <a:endParaRPr altLang="en-US" b="1" dirty="0" sz="2400" lang="zh-CN" spc="300">
              <a:solidFill>
                <a:schemeClr val="lt1">
                  <a:lumMod val="100000"/>
                </a:schemeClr>
              </a:solidFill>
              <a:latin typeface="+mj-ea"/>
              <a:ea typeface="+mj-ea"/>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单击添加章节标题内容</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p:cNvSpPr>
            <a:spLocks noGrp="1"/>
          </p:cNvSpPr>
          <p:nvPr>
            <p:ph type="title"/>
            <p:custDataLst>
              <p:tags r:id="rId1"/>
            </p:custDataLst>
          </p:nvPr>
        </p:nvSpPr>
        <p:spPr>
          <a:xfrm>
            <a:off x="939798" y="-1"/>
            <a:ext cx="10414002" cy="2114171"/>
          </a:xfrm>
        </p:spPr>
        <p:txBody>
          <a:bodyPr anchor="b">
            <a:normAutofit/>
          </a:bodyPr>
          <a:p>
            <a:r>
              <a:rPr altLang="en-US" dirty="0" lang="zh-CN"/>
              <a:t>企业管理的重要性</a:t>
            </a:r>
            <a:endParaRPr altLang="en-US" dirty="0" lang="zh-CN"/>
          </a:p>
        </p:txBody>
      </p:sp>
      <p:sp>
        <p:nvSpPr>
          <p:cNvPr id="104892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企业管理定义</a:t>
            </a:r>
            <a:endParaRPr altLang="en-US" lang="zh-CN"/>
          </a:p>
        </p:txBody>
      </p:sp>
      <p:sp>
        <p:nvSpPr>
          <p:cNvPr id="104899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企业管理是对企业生产经营活动进行计划、组织、指挥、协调和控制等一系列活动的总称</a:t>
            </a:r>
            <a:endParaRPr altLang="en-US" dirty="0" sz="1200" lang="zh-CN" spc="150">
              <a:solidFill>
                <a:schemeClr val="tx1">
                  <a:lumMod val="65000"/>
                  <a:lumOff val="35000"/>
                </a:schemeClr>
              </a:solidFill>
              <a:latin typeface="+mn-ea"/>
              <a:sym typeface="+mn-ea"/>
            </a:endParaRPr>
          </a:p>
        </p:txBody>
      </p:sp>
      <p:sp>
        <p:nvSpPr>
          <p:cNvPr id="104900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企业管理是社会化大生产的客观要求</a:t>
            </a:r>
            <a:endParaRPr altLang="en-US" dirty="0" sz="1200" lang="zh-CN" spc="150">
              <a:solidFill>
                <a:schemeClr val="tx1">
                  <a:lumMod val="65000"/>
                  <a:lumOff val="35000"/>
                </a:schemeClr>
              </a:solidFill>
              <a:latin typeface="+mn-ea"/>
              <a:sym typeface="+mn-ea"/>
            </a:endParaRPr>
          </a:p>
        </p:txBody>
      </p:sp>
      <p:sp>
        <p:nvSpPr>
          <p:cNvPr id="104900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企业管理是市场经济运行的必然要求</a:t>
            </a:r>
            <a:endParaRPr altLang="en-US" dirty="0" sz="1200" lang="zh-CN" spc="150">
              <a:solidFill>
                <a:schemeClr val="tx1">
                  <a:lumMod val="65000"/>
                  <a:lumOff val="35000"/>
                </a:schemeClr>
              </a:solidFill>
              <a:latin typeface="+mn-ea"/>
              <a:sym typeface="+mn-ea"/>
            </a:endParaRPr>
          </a:p>
        </p:txBody>
      </p:sp>
      <p:sp>
        <p:nvSpPr>
          <p:cNvPr id="104900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企业管理是实现企业目标的重要手段</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8" name="标题 1"/>
          <p:cNvSpPr>
            <a:spLocks noGrp="1"/>
          </p:cNvSpPr>
          <p:nvPr>
            <p:ph type="title"/>
          </p:nvPr>
        </p:nvSpPr>
        <p:spPr/>
        <p:txBody>
          <a:bodyPr/>
          <a:p>
            <a:r>
              <a:rPr altLang="en-US" lang="zh-CN"/>
              <a:t>企业管理对企业发展的作用</a:t>
            </a:r>
            <a:endParaRPr altLang="en-US" lang="zh-CN"/>
          </a:p>
        </p:txBody>
      </p:sp>
      <p:sp>
        <p:nvSpPr>
          <p:cNvPr id="104904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提升企业竞争力：有效的企业管理能够提高企业的运营效率，降低成本，增强企业的市场竞争力。</a:t>
            </a:r>
            <a:endParaRPr altLang="en-US" dirty="0" lang="zh-CN" spc="150">
              <a:solidFill>
                <a:schemeClr val="tx1">
                  <a:lumMod val="75000"/>
                  <a:lumOff val="25000"/>
                </a:schemeClr>
              </a:solidFill>
              <a:latin typeface="+mn-ea"/>
              <a:sym typeface="+mn-ea"/>
            </a:endParaRPr>
          </a:p>
        </p:txBody>
      </p:sp>
      <p:sp>
        <p:nvSpPr>
          <p:cNvPr id="104904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4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促进企业创新：企业管理能够激发员工的创新精神，推动企业不断进行技术、产品和服务的创新，适应市场的变化。</a:t>
            </a:r>
            <a:endParaRPr altLang="en-US" dirty="0" sz="2000" lang="zh-CN" spc="150">
              <a:solidFill>
                <a:schemeClr val="tx1">
                  <a:lumMod val="75000"/>
                  <a:lumOff val="25000"/>
                </a:schemeClr>
              </a:solidFill>
              <a:latin typeface="+mn-ea"/>
              <a:sym typeface="+mn-ea"/>
            </a:endParaRPr>
          </a:p>
        </p:txBody>
      </p:sp>
      <p:sp>
        <p:nvSpPr>
          <p:cNvPr id="104905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5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增强企业凝聚力：良好的企业管理能够营造积极向上的工作氛围，增强员工的归属感和凝聚力，提高企业的整体绩效。</a:t>
            </a:r>
            <a:endParaRPr altLang="en-US" dirty="0" sz="2000" lang="zh-CN" spc="150">
              <a:solidFill>
                <a:schemeClr val="tx1">
                  <a:lumMod val="75000"/>
                  <a:lumOff val="25000"/>
                </a:schemeClr>
              </a:solidFill>
              <a:latin typeface="+mn-ea"/>
              <a:sym typeface="+mn-ea"/>
            </a:endParaRPr>
          </a:p>
        </p:txBody>
      </p:sp>
      <p:sp>
        <p:nvSpPr>
          <p:cNvPr id="104905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5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推动企业发展：企业管理是企业发展的基础，能够为企业提供稳定、可持续的发展动力，实现企业的长期目标。</a:t>
            </a:r>
            <a:endParaRPr altLang="en-US" dirty="0" lang="zh-CN" spc="150">
              <a:solidFill>
                <a:schemeClr val="tx1">
                  <a:lumMod val="75000"/>
                  <a:lumOff val="25000"/>
                </a:schemeClr>
              </a:solidFill>
              <a:latin typeface="+mn-ea"/>
              <a:sym typeface="+mn-ea"/>
            </a:endParaRPr>
          </a:p>
        </p:txBody>
      </p:sp>
      <p:sp>
        <p:nvSpPr>
          <p:cNvPr id="104906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6" name="标题 1"/>
          <p:cNvSpPr>
            <a:spLocks noGrp="1"/>
          </p:cNvSpPr>
          <p:nvPr>
            <p:ph type="title"/>
          </p:nvPr>
        </p:nvSpPr>
        <p:spPr/>
        <p:txBody>
          <a:bodyPr/>
          <a:p>
            <a:r>
              <a:rPr altLang="en-US" lang="zh-CN"/>
              <a:t>企业管理与战略的关系</a:t>
            </a:r>
            <a:endParaRPr altLang="en-US" lang="zh-CN"/>
          </a:p>
        </p:txBody>
      </p:sp>
      <p:sp>
        <p:nvSpPr>
          <p:cNvPr id="104909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企业管理是实现企业战略目标的基础</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企业管理能够促进企业的可持续发展</a:t>
            </a:r>
            <a:endParaRPr dirty="0" sz="2000" err="1">
              <a:solidFill>
                <a:schemeClr val="tx1">
                  <a:lumMod val="75000"/>
                  <a:lumOff val="25000"/>
                </a:schemeClr>
              </a:solidFill>
              <a:latin typeface="+mn-ea"/>
              <a:ea typeface="+mn-ea"/>
              <a:cs typeface="+mn-ea"/>
              <a:sym typeface="+mn-lt"/>
            </a:endParaRPr>
          </a:p>
        </p:txBody>
      </p:sp>
      <p:sp>
        <p:nvSpPr>
          <p:cNvPr id="104911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2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企业管理能够增强企业的市场竞争力</a:t>
            </a:r>
            <a:endParaRPr dirty="0" sz="2000" err="1">
              <a:solidFill>
                <a:schemeClr val="tx1">
                  <a:lumMod val="75000"/>
                  <a:lumOff val="25000"/>
                </a:schemeClr>
              </a:solidFill>
              <a:latin typeface="+mn-ea"/>
              <a:ea typeface="+mn-ea"/>
              <a:cs typeface="+mn-ea"/>
              <a:sym typeface="+mn-lt"/>
            </a:endParaRPr>
          </a:p>
        </p:txBody>
      </p:sp>
      <p:sp>
        <p:nvSpPr>
          <p:cNvPr id="10491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企业管理能够提高企业的核心竞争力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0" name="标题"/>
          <p:cNvSpPr>
            <a:spLocks noGrp="1"/>
          </p:cNvSpPr>
          <p:nvPr>
            <p:ph type="title"/>
            <p:custDataLst>
              <p:tags r:id="rId1"/>
            </p:custDataLst>
          </p:nvPr>
        </p:nvSpPr>
        <p:spPr>
          <a:xfrm>
            <a:off x="939798" y="-1"/>
            <a:ext cx="10414002" cy="2114171"/>
          </a:xfrm>
        </p:spPr>
        <p:txBody>
          <a:bodyPr anchor="b">
            <a:normAutofit/>
          </a:bodyPr>
          <a:p>
            <a:r>
              <a:rPr altLang="en-US" dirty="0" lang="zh-CN"/>
              <a:t>企业战略的制定与实施</a:t>
            </a:r>
            <a:endParaRPr altLang="en-US" dirty="0" lang="zh-CN"/>
          </a:p>
        </p:txBody>
      </p:sp>
      <p:sp>
        <p:nvSpPr>
          <p:cNvPr id="104917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42" name="标题 1"/>
          <p:cNvSpPr>
            <a:spLocks noGrp="1"/>
          </p:cNvSpPr>
          <p:nvPr>
            <p:ph type="title"/>
          </p:nvPr>
        </p:nvSpPr>
        <p:spPr/>
        <p:txBody>
          <a:bodyPr/>
          <a:p>
            <a:r>
              <a:rPr altLang="en-US" lang="zh-CN"/>
              <a:t>企业战略的定义</a:t>
            </a:r>
            <a:endParaRPr altLang="en-US" lang="zh-CN"/>
          </a:p>
        </p:txBody>
      </p:sp>
      <p:sp>
        <p:nvSpPr>
          <p:cNvPr id="104924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企业战略是企业为实现长期目标而制定的行动计划和资源配置方案</a:t>
            </a:r>
            <a:endParaRPr altLang="en-US" dirty="0" sz="1200" lang="zh-CN" spc="150">
              <a:solidFill>
                <a:schemeClr val="tx1">
                  <a:lumMod val="65000"/>
                  <a:lumOff val="35000"/>
                </a:schemeClr>
              </a:solidFill>
              <a:latin typeface="+mn-ea"/>
              <a:sym typeface="+mn-ea"/>
            </a:endParaRPr>
          </a:p>
        </p:txBody>
      </p:sp>
      <p:sp>
        <p:nvSpPr>
          <p:cNvPr id="104924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企业战略是企业为了适应外部环境变化而制定的竞争策略和业务模式</a:t>
            </a:r>
            <a:endParaRPr altLang="en-US" dirty="0" sz="1200" lang="zh-CN" spc="150">
              <a:solidFill>
                <a:schemeClr val="tx1">
                  <a:lumMod val="65000"/>
                  <a:lumOff val="35000"/>
                </a:schemeClr>
              </a:solidFill>
              <a:latin typeface="+mn-ea"/>
              <a:sym typeface="+mn-ea"/>
            </a:endParaRPr>
          </a:p>
        </p:txBody>
      </p:sp>
      <p:sp>
        <p:nvSpPr>
          <p:cNvPr id="104924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企业战略是企业为了实现内部资源优化配置而制定的规划和管理方案</a:t>
            </a:r>
            <a:endParaRPr altLang="en-US" dirty="0" sz="1200" lang="zh-CN" spc="150">
              <a:solidFill>
                <a:schemeClr val="tx1">
                  <a:lumMod val="65000"/>
                  <a:lumOff val="35000"/>
                </a:schemeClr>
              </a:solidFill>
              <a:latin typeface="+mn-ea"/>
              <a:sym typeface="+mn-ea"/>
            </a:endParaRPr>
          </a:p>
        </p:txBody>
      </p:sp>
      <p:sp>
        <p:nvSpPr>
          <p:cNvPr id="104925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企业战略是企业为了实现可持续发展而制定的长期发展计划和目标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4" name="标题 1"/>
          <p:cNvSpPr>
            <a:spLocks noGrp="1"/>
          </p:cNvSpPr>
          <p:nvPr>
            <p:ph type="title"/>
          </p:nvPr>
        </p:nvSpPr>
        <p:spPr/>
        <p:txBody>
          <a:bodyPr/>
          <a:p>
            <a:r>
              <a:rPr altLang="en-US" lang="zh-CN"/>
              <a:t>企业战略的制定过程</a:t>
            </a:r>
            <a:endParaRPr altLang="en-US" lang="zh-CN"/>
          </a:p>
        </p:txBody>
      </p:sp>
      <p:sp>
        <p:nvSpPr>
          <p:cNvPr id="1049286" name="对角圆角矩形 15"/>
          <p:cNvSpPr/>
          <p:nvPr>
            <p:custDataLst>
              <p:tags r:id="rId1"/>
            </p:custDataLst>
          </p:nvPr>
        </p:nvSpPr>
        <p:spPr>
          <a:xfrm>
            <a:off x="1372017" y="3481849"/>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8" name="对角圆角矩形 16"/>
          <p:cNvSpPr/>
          <p:nvPr>
            <p:custDataLst>
              <p:tags r:id="rId2"/>
            </p:custDataLst>
          </p:nvPr>
        </p:nvSpPr>
        <p:spPr>
          <a:xfrm>
            <a:off x="1372017" y="3352838"/>
            <a:ext cx="511207" cy="48780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0" name="直角三角形 17"/>
          <p:cNvSpPr/>
          <p:nvPr>
            <p:custDataLst>
              <p:tags r:id="rId3"/>
            </p:custDataLst>
          </p:nvPr>
        </p:nvSpPr>
        <p:spPr>
          <a:xfrm>
            <a:off x="1883567" y="3353479"/>
            <a:ext cx="77021" cy="12836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2" name="文本框 27"/>
          <p:cNvSpPr txBox="1"/>
          <p:nvPr>
            <p:custDataLst>
              <p:tags r:id="rId4"/>
            </p:custDataLst>
          </p:nvPr>
        </p:nvSpPr>
        <p:spPr>
          <a:xfrm>
            <a:off x="1916943" y="3491476"/>
            <a:ext cx="8656571" cy="69576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制定战略目标和战略方案</a:t>
            </a:r>
            <a:endParaRPr altLang="zh-CN" dirty="0" lang="en-US">
              <a:solidFill>
                <a:schemeClr val="dk1">
                  <a:lumMod val="80000"/>
                  <a:lumOff val="20000"/>
                </a:schemeClr>
              </a:solidFill>
              <a:latin typeface="+mn-ea"/>
              <a:sym typeface="+mn-ea"/>
            </a:endParaRPr>
          </a:p>
        </p:txBody>
      </p:sp>
      <p:sp>
        <p:nvSpPr>
          <p:cNvPr id="1049294" name="对角圆角矩形 52"/>
          <p:cNvSpPr/>
          <p:nvPr>
            <p:custDataLst>
              <p:tags r:id="rId5"/>
            </p:custDataLst>
          </p:nvPr>
        </p:nvSpPr>
        <p:spPr>
          <a:xfrm>
            <a:off x="1372017" y="1493411"/>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对角圆角矩形 53"/>
          <p:cNvSpPr/>
          <p:nvPr>
            <p:custDataLst>
              <p:tags r:id="rId6"/>
            </p:custDataLst>
          </p:nvPr>
        </p:nvSpPr>
        <p:spPr>
          <a:xfrm>
            <a:off x="1372017" y="1364400"/>
            <a:ext cx="511207" cy="48780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直角三角形 54"/>
          <p:cNvSpPr/>
          <p:nvPr>
            <p:custDataLst>
              <p:tags r:id="rId7"/>
            </p:custDataLst>
          </p:nvPr>
        </p:nvSpPr>
        <p:spPr>
          <a:xfrm>
            <a:off x="1883567" y="1365042"/>
            <a:ext cx="77021" cy="12836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文本框 56"/>
          <p:cNvSpPr txBox="1"/>
          <p:nvPr>
            <p:custDataLst>
              <p:tags r:id="rId8"/>
            </p:custDataLst>
          </p:nvPr>
        </p:nvSpPr>
        <p:spPr>
          <a:xfrm>
            <a:off x="1916943" y="1496620"/>
            <a:ext cx="8656571" cy="69576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确定企业愿景和使命</a:t>
            </a:r>
            <a:endParaRPr altLang="en-US" dirty="0" lang="zh-CN">
              <a:solidFill>
                <a:schemeClr val="dk1">
                  <a:lumMod val="80000"/>
                  <a:lumOff val="20000"/>
                </a:schemeClr>
              </a:solidFill>
              <a:latin typeface="+mn-ea"/>
              <a:sym typeface="+mn-ea"/>
            </a:endParaRPr>
          </a:p>
        </p:txBody>
      </p:sp>
      <p:sp>
        <p:nvSpPr>
          <p:cNvPr id="1049302" name="对角圆角矩形 5"/>
          <p:cNvSpPr/>
          <p:nvPr>
            <p:custDataLst>
              <p:tags r:id="rId9"/>
            </p:custDataLst>
          </p:nvPr>
        </p:nvSpPr>
        <p:spPr>
          <a:xfrm>
            <a:off x="1372017" y="2487630"/>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对角圆角矩形 6"/>
          <p:cNvSpPr/>
          <p:nvPr>
            <p:custDataLst>
              <p:tags r:id="rId10"/>
            </p:custDataLst>
          </p:nvPr>
        </p:nvSpPr>
        <p:spPr>
          <a:xfrm>
            <a:off x="1372017" y="2358619"/>
            <a:ext cx="511207" cy="48780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直角三角形 7"/>
          <p:cNvSpPr/>
          <p:nvPr>
            <p:custDataLst>
              <p:tags r:id="rId11"/>
            </p:custDataLst>
          </p:nvPr>
        </p:nvSpPr>
        <p:spPr>
          <a:xfrm>
            <a:off x="1883567" y="2359261"/>
            <a:ext cx="77021" cy="12836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文本框 8"/>
          <p:cNvSpPr txBox="1"/>
          <p:nvPr>
            <p:custDataLst>
              <p:tags r:id="rId12"/>
            </p:custDataLst>
          </p:nvPr>
        </p:nvSpPr>
        <p:spPr>
          <a:xfrm>
            <a:off x="1916943" y="2497257"/>
            <a:ext cx="8656571" cy="69576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分析外部环境和内部资源</a:t>
            </a:r>
            <a:endParaRPr altLang="en-US" dirty="0" lang="zh-CN">
              <a:solidFill>
                <a:schemeClr val="dk1">
                  <a:lumMod val="80000"/>
                  <a:lumOff val="20000"/>
                </a:schemeClr>
              </a:solidFill>
              <a:latin typeface="+mn-ea"/>
              <a:sym typeface="+mn-ea"/>
            </a:endParaRPr>
          </a:p>
        </p:txBody>
      </p:sp>
      <p:sp>
        <p:nvSpPr>
          <p:cNvPr id="1049310" name="对角圆角矩形 9"/>
          <p:cNvSpPr/>
          <p:nvPr>
            <p:custDataLst>
              <p:tags r:id="rId13"/>
            </p:custDataLst>
          </p:nvPr>
        </p:nvSpPr>
        <p:spPr>
          <a:xfrm>
            <a:off x="1372017" y="4476067"/>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对角圆角矩形 10"/>
          <p:cNvSpPr/>
          <p:nvPr>
            <p:custDataLst>
              <p:tags r:id="rId14"/>
            </p:custDataLst>
          </p:nvPr>
        </p:nvSpPr>
        <p:spPr>
          <a:xfrm>
            <a:off x="1372017" y="4347056"/>
            <a:ext cx="511207" cy="48780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直角三角形 11"/>
          <p:cNvSpPr/>
          <p:nvPr>
            <p:custDataLst>
              <p:tags r:id="rId15"/>
            </p:custDataLst>
          </p:nvPr>
        </p:nvSpPr>
        <p:spPr>
          <a:xfrm>
            <a:off x="1883567" y="4347698"/>
            <a:ext cx="77021" cy="12836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文本框 12"/>
          <p:cNvSpPr txBox="1"/>
          <p:nvPr>
            <p:custDataLst>
              <p:tags r:id="rId16"/>
            </p:custDataLst>
          </p:nvPr>
        </p:nvSpPr>
        <p:spPr>
          <a:xfrm>
            <a:off x="1916943" y="4485695"/>
            <a:ext cx="8656571" cy="69576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评估战略方案并做出决策</a:t>
            </a:r>
            <a:endParaRPr altLang="zh-CN" dirty="0" lang="en-US">
              <a:solidFill>
                <a:schemeClr val="dk1">
                  <a:lumMod val="80000"/>
                  <a:lumOff val="20000"/>
                </a:schemeClr>
              </a:solidFill>
              <a:latin typeface="+mn-ea"/>
              <a:sym typeface="+mn-ea"/>
            </a:endParaRPr>
          </a:p>
        </p:txBody>
      </p:sp>
      <p:sp>
        <p:nvSpPr>
          <p:cNvPr id="1049318" name="对角圆角矩形 14"/>
          <p:cNvSpPr/>
          <p:nvPr>
            <p:custDataLst>
              <p:tags r:id="rId17"/>
            </p:custDataLst>
          </p:nvPr>
        </p:nvSpPr>
        <p:spPr>
          <a:xfrm>
            <a:off x="1372017" y="5470286"/>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对角圆角矩形 18"/>
          <p:cNvSpPr/>
          <p:nvPr>
            <p:custDataLst>
              <p:tags r:id="rId18"/>
            </p:custDataLst>
          </p:nvPr>
        </p:nvSpPr>
        <p:spPr>
          <a:xfrm>
            <a:off x="1372017" y="5341275"/>
            <a:ext cx="511207" cy="487803"/>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直角三角形 19"/>
          <p:cNvSpPr/>
          <p:nvPr>
            <p:custDataLst>
              <p:tags r:id="rId19"/>
            </p:custDataLst>
          </p:nvPr>
        </p:nvSpPr>
        <p:spPr>
          <a:xfrm>
            <a:off x="1883567" y="5341917"/>
            <a:ext cx="77021" cy="12836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文本框 20"/>
          <p:cNvSpPr txBox="1"/>
          <p:nvPr>
            <p:custDataLst>
              <p:tags r:id="rId20"/>
            </p:custDataLst>
          </p:nvPr>
        </p:nvSpPr>
        <p:spPr>
          <a:xfrm>
            <a:off x="1916943" y="5479914"/>
            <a:ext cx="8656571" cy="69576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实施战略并监控执行情况</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8" name="标题 1"/>
          <p:cNvSpPr>
            <a:spLocks noGrp="1"/>
          </p:cNvSpPr>
          <p:nvPr>
            <p:ph type="title"/>
          </p:nvPr>
        </p:nvSpPr>
        <p:spPr/>
        <p:txBody>
          <a:bodyPr/>
          <a:p>
            <a:r>
              <a:rPr altLang="en-US" lang="zh-CN"/>
              <a:t>企业战略的实施与调整</a:t>
            </a:r>
            <a:endParaRPr altLang="en-US" lang="zh-CN"/>
          </a:p>
        </p:txBody>
      </p:sp>
      <p:sp>
        <p:nvSpPr>
          <p:cNvPr id="1049360" name="任意多边形: 形状 2"/>
          <p:cNvSpPr/>
          <p:nvPr>
            <p:custDataLst>
              <p:tags r:id="rId1"/>
            </p:custDataLst>
          </p:nvPr>
        </p:nvSpPr>
        <p:spPr>
          <a:xfrm rot="10800000">
            <a:off x="2702202" y="3901273"/>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62" name="矩形 4"/>
          <p:cNvSpPr/>
          <p:nvPr>
            <p:custDataLst>
              <p:tags r:id="rId2"/>
            </p:custDataLst>
          </p:nvPr>
        </p:nvSpPr>
        <p:spPr>
          <a:xfrm>
            <a:off x="2616368" y="4246436"/>
            <a:ext cx="171469" cy="17278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4" name="文本框 5"/>
          <p:cNvSpPr txBox="1"/>
          <p:nvPr>
            <p:custDataLst>
              <p:tags r:id="rId3"/>
            </p:custDataLst>
          </p:nvPr>
        </p:nvSpPr>
        <p:spPr>
          <a:xfrm>
            <a:off x="2902482" y="4204432"/>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rPr>
              <a:t>领导力与执行力：确保高层领导和员工对战略的认同和支持</a:t>
            </a:r>
            <a:endPar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366" name="任意多边形: 形状 56"/>
          <p:cNvSpPr/>
          <p:nvPr>
            <p:custDataLst>
              <p:tags r:id="rId4"/>
            </p:custDataLst>
          </p:nvPr>
        </p:nvSpPr>
        <p:spPr>
          <a:xfrm rot="10800000">
            <a:off x="6259755" y="3901273"/>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68" name="矩形 57"/>
          <p:cNvSpPr/>
          <p:nvPr>
            <p:custDataLst>
              <p:tags r:id="rId5"/>
            </p:custDataLst>
          </p:nvPr>
        </p:nvSpPr>
        <p:spPr>
          <a:xfrm>
            <a:off x="6173920" y="4246436"/>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0" name="文本框 58"/>
          <p:cNvSpPr txBox="1"/>
          <p:nvPr>
            <p:custDataLst>
              <p:tags r:id="rId6"/>
            </p:custDataLst>
          </p:nvPr>
        </p:nvSpPr>
        <p:spPr>
          <a:xfrm>
            <a:off x="6460034" y="4204432"/>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pitchFamily="34" charset="-122"/>
                <a:sym typeface="+mn-ea"/>
              </a:rPr>
              <a:t>监控与评估：对战略实施过程进行监控和评估，及时调整战略方向</a:t>
            </a:r>
            <a:endParaRPr altLang="en-US" dirty="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372" name="任意多边形: 形状 64"/>
          <p:cNvSpPr/>
          <p:nvPr>
            <p:custDataLst>
              <p:tags r:id="rId7"/>
            </p:custDataLst>
          </p:nvPr>
        </p:nvSpPr>
        <p:spPr>
          <a:xfrm rot="10800000">
            <a:off x="923425"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74" name="矩形 65"/>
          <p:cNvSpPr/>
          <p:nvPr>
            <p:custDataLst>
              <p:tags r:id="rId8"/>
            </p:custDataLst>
          </p:nvPr>
        </p:nvSpPr>
        <p:spPr>
          <a:xfrm>
            <a:off x="838200" y="1846123"/>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6" name="文本框 66"/>
          <p:cNvSpPr txBox="1"/>
          <p:nvPr>
            <p:custDataLst>
              <p:tags r:id="rId9"/>
            </p:custDataLst>
          </p:nvPr>
        </p:nvSpPr>
        <p:spPr>
          <a:xfrm>
            <a:off x="1124314" y="1804119"/>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pitchFamily="34" charset="-122"/>
                <a:sym typeface="+mn-ea"/>
              </a:rPr>
              <a:t>制定实施计划：明确战略目标、任务和时间表</a:t>
            </a:r>
            <a:endParaRPr altLang="en-US" dirty="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378" name="任意多边形: 形状 68"/>
          <p:cNvSpPr/>
          <p:nvPr>
            <p:custDataLst>
              <p:tags r:id="rId10"/>
            </p:custDataLst>
          </p:nvPr>
        </p:nvSpPr>
        <p:spPr>
          <a:xfrm rot="10800000">
            <a:off x="4480978"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80" name="矩形 69"/>
          <p:cNvSpPr/>
          <p:nvPr>
            <p:custDataLst>
              <p:tags r:id="rId11"/>
            </p:custDataLst>
          </p:nvPr>
        </p:nvSpPr>
        <p:spPr>
          <a:xfrm>
            <a:off x="4395144" y="1846123"/>
            <a:ext cx="171469" cy="17278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文本框 70"/>
          <p:cNvSpPr txBox="1"/>
          <p:nvPr>
            <p:custDataLst>
              <p:tags r:id="rId12"/>
            </p:custDataLst>
          </p:nvPr>
        </p:nvSpPr>
        <p:spPr>
          <a:xfrm>
            <a:off x="4681258" y="1804119"/>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rPr>
              <a:t>资源配置：合理分配人力、物力、财力等资源</a:t>
            </a:r>
            <a:endPar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384" name="任意多边形: 形状 72"/>
          <p:cNvSpPr/>
          <p:nvPr>
            <p:custDataLst>
              <p:tags r:id="rId13"/>
            </p:custDataLst>
          </p:nvPr>
        </p:nvSpPr>
        <p:spPr>
          <a:xfrm rot="10800000">
            <a:off x="8038531"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86" name="文本框 74"/>
          <p:cNvSpPr txBox="1"/>
          <p:nvPr>
            <p:custDataLst>
              <p:tags r:id="rId14"/>
            </p:custDataLst>
          </p:nvPr>
        </p:nvSpPr>
        <p:spPr>
          <a:xfrm>
            <a:off x="8238811" y="1804119"/>
            <a:ext cx="2914426" cy="1209828"/>
          </a:xfrm>
          <a:prstGeom prst="rect"/>
          <a:noFill/>
        </p:spPr>
        <p:txBody>
          <a:bodyPr anchor="t" anchorCtr="0" bIns="46800" lIns="90000" rIns="90000" rtlCol="0" tIns="46800" vert="horz" wrap="square">
            <a:normAutofit lnSpcReduction="20000"/>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pitchFamily="34" charset="-122"/>
                <a:sym typeface="+mn-ea"/>
              </a:rPr>
              <a:t>组织变革：调整组织结构、流程和制度以适应战略需求</a:t>
            </a:r>
            <a:endParaRPr altLang="en-US" dirty="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388" name="矩形 73"/>
          <p:cNvSpPr/>
          <p:nvPr>
            <p:custDataLst>
              <p:tags r:id="rId15"/>
            </p:custDataLst>
          </p:nvPr>
        </p:nvSpPr>
        <p:spPr>
          <a:xfrm>
            <a:off x="7952697" y="1846123"/>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2" name="标题"/>
          <p:cNvSpPr>
            <a:spLocks noGrp="1"/>
          </p:cNvSpPr>
          <p:nvPr>
            <p:ph type="title"/>
            <p:custDataLst>
              <p:tags r:id="rId1"/>
            </p:custDataLst>
          </p:nvPr>
        </p:nvSpPr>
        <p:spPr>
          <a:xfrm>
            <a:off x="939798" y="-1"/>
            <a:ext cx="10414002" cy="2114171"/>
          </a:xfrm>
        </p:spPr>
        <p:txBody>
          <a:bodyPr anchor="b">
            <a:normAutofit/>
          </a:bodyPr>
          <a:p>
            <a:r>
              <a:rPr altLang="en-US" dirty="0" lang="zh-CN"/>
              <a:t>企业管理与企业战略的协同作用</a:t>
            </a:r>
            <a:endParaRPr altLang="en-US" dirty="0" lang="zh-CN"/>
          </a:p>
        </p:txBody>
      </p:sp>
      <p:sp>
        <p:nvSpPr>
          <p:cNvPr id="104942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94" name="标题 1"/>
          <p:cNvSpPr>
            <a:spLocks noGrp="1"/>
          </p:cNvSpPr>
          <p:nvPr>
            <p:ph type="title"/>
          </p:nvPr>
        </p:nvSpPr>
        <p:spPr/>
        <p:txBody>
          <a:bodyPr/>
          <a:p>
            <a:r>
              <a:rPr altLang="en-US" lang="zh-CN"/>
              <a:t>企业管理对企业战略的支撑作用</a:t>
            </a:r>
            <a:endParaRPr altLang="en-US" lang="zh-CN"/>
          </a:p>
        </p:txBody>
      </p:sp>
      <p:sp>
        <p:nvSpPr>
          <p:cNvPr id="10494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企业管理是企业战略实施的基础</a:t>
            </a:r>
            <a:endParaRPr altLang="en-US" dirty="0" sz="1200" lang="zh-CN" spc="150">
              <a:solidFill>
                <a:schemeClr val="tx1">
                  <a:lumMod val="65000"/>
                  <a:lumOff val="35000"/>
                </a:schemeClr>
              </a:solidFill>
              <a:latin typeface="+mn-ea"/>
              <a:sym typeface="+mn-ea"/>
            </a:endParaRPr>
          </a:p>
        </p:txBody>
      </p:sp>
      <p:sp>
        <p:nvSpPr>
          <p:cNvPr id="10494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企业管理能够提高企业战略的执行力和落地性</a:t>
            </a:r>
            <a:endParaRPr altLang="en-US" dirty="0" sz="1200" lang="zh-CN" spc="150">
              <a:solidFill>
                <a:schemeClr val="tx1">
                  <a:lumMod val="65000"/>
                  <a:lumOff val="35000"/>
                </a:schemeClr>
              </a:solidFill>
              <a:latin typeface="+mn-ea"/>
              <a:sym typeface="+mn-ea"/>
            </a:endParaRPr>
          </a:p>
        </p:txBody>
      </p:sp>
      <p:sp>
        <p:nvSpPr>
          <p:cNvPr id="10495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企业管理能够为企业战略提供数据支持和决策依据</a:t>
            </a:r>
            <a:endParaRPr altLang="en-US" dirty="0" sz="1200" lang="zh-CN" spc="150">
              <a:solidFill>
                <a:schemeClr val="tx1">
                  <a:lumMod val="65000"/>
                  <a:lumOff val="35000"/>
                </a:schemeClr>
              </a:solidFill>
              <a:latin typeface="+mn-ea"/>
              <a:sym typeface="+mn-ea"/>
            </a:endParaRPr>
          </a:p>
        </p:txBody>
      </p:sp>
      <p:sp>
        <p:nvSpPr>
          <p:cNvPr id="10495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企业管理能够促进企业文化的形成和发展，为企业战略提供文化支撑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36" name="标题 1"/>
          <p:cNvSpPr>
            <a:spLocks noGrp="1"/>
          </p:cNvSpPr>
          <p:nvPr>
            <p:ph type="title"/>
          </p:nvPr>
        </p:nvSpPr>
        <p:spPr/>
        <p:txBody>
          <a:bodyPr/>
          <a:p>
            <a:r>
              <a:rPr altLang="en-US" lang="zh-CN"/>
              <a:t>企业战略对企业管理的指导作用</a:t>
            </a:r>
            <a:endParaRPr altLang="en-US" lang="zh-CN"/>
          </a:p>
        </p:txBody>
      </p:sp>
      <p:sp>
        <p:nvSpPr>
          <p:cNvPr id="104953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提升企业核心竞争力：企业战略关注企业的核心竞争力，指导企业管理层通过创新、品牌建设、人才培养等方式提升核心竞争力，增强企业的市场竞争力。</a:t>
            </a:r>
            <a:endParaRPr altLang="zh-CN" dirty="0" lang="en-US">
              <a:solidFill>
                <a:schemeClr val="dk1">
                  <a:lumMod val="80000"/>
                  <a:lumOff val="20000"/>
                </a:schemeClr>
              </a:solidFill>
              <a:latin typeface="+mn-ea"/>
              <a:sym typeface="+mn-ea"/>
            </a:endParaRPr>
          </a:p>
        </p:txBody>
      </p:sp>
      <p:sp>
        <p:nvSpPr>
          <p:cNvPr id="104954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明确企业发展方向：企业战略为企业发展提供明确的方向和目标，指导企业管理层制定合理的管理计划和决策。</a:t>
            </a:r>
            <a:endParaRPr altLang="en-US" dirty="0" lang="zh-CN">
              <a:solidFill>
                <a:schemeClr val="dk1">
                  <a:lumMod val="80000"/>
                  <a:lumOff val="20000"/>
                </a:schemeClr>
              </a:solidFill>
              <a:latin typeface="+mn-ea"/>
              <a:sym typeface="+mn-ea"/>
            </a:endParaRPr>
          </a:p>
        </p:txBody>
      </p:sp>
      <p:sp>
        <p:nvSpPr>
          <p:cNvPr id="104955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优化资源配置：企业战略指导企业管理层合理配置资源，包括人力、物力、财力等，确保企业各项业务能够高效运行。</a:t>
            </a:r>
            <a:endParaRPr altLang="en-US" dirty="0" lang="zh-CN">
              <a:solidFill>
                <a:schemeClr val="dk1">
                  <a:lumMod val="80000"/>
                  <a:lumOff val="20000"/>
                </a:schemeClr>
              </a:solidFill>
              <a:latin typeface="+mn-ea"/>
              <a:sym typeface="+mn-ea"/>
            </a:endParaRPr>
          </a:p>
        </p:txBody>
      </p:sp>
      <p:sp>
        <p:nvSpPr>
          <p:cNvPr id="104956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促进企业可持续发展：企业战略关注企业的长期发展，指导企业管理层制定可持续发展战略，确保企业在未来发展中保持竞争优势。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02" name="标题 1"/>
          <p:cNvSpPr>
            <a:spLocks noGrp="1"/>
          </p:cNvSpPr>
          <p:nvPr>
            <p:ph type="title"/>
          </p:nvPr>
        </p:nvSpPr>
        <p:spPr/>
        <p:txBody>
          <a:bodyPr/>
          <a:p>
            <a:r>
              <a:rPr altLang="en-US" lang="zh-CN"/>
              <a:t>企业管理与企业战略的协同效应</a:t>
            </a:r>
            <a:endParaRPr altLang="en-US" lang="zh-CN"/>
          </a:p>
        </p:txBody>
      </p:sp>
      <p:sp>
        <p:nvSpPr>
          <p:cNvPr id="104960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协同作用定义：企业管理与企业战略相互配合，共同实现企业目标的过程</a:t>
            </a:r>
            <a:endParaRPr altLang="en-US" dirty="0" sz="2000" lang="zh-CN" spc="150">
              <a:solidFill>
                <a:schemeClr val="tx1">
                  <a:lumMod val="75000"/>
                  <a:lumOff val="25000"/>
                </a:schemeClr>
              </a:solidFill>
              <a:latin typeface="+mn-ea"/>
              <a:sym typeface="+mn-ea"/>
            </a:endParaRPr>
          </a:p>
        </p:txBody>
      </p:sp>
      <p:sp>
        <p:nvSpPr>
          <p:cNvPr id="104960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1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协同效应表现：提高企业运营效率、增强企业竞争力、促进企业可持续发展</a:t>
            </a:r>
            <a:endParaRPr altLang="en-US" dirty="0" sz="2000" lang="zh-CN" spc="150">
              <a:solidFill>
                <a:schemeClr val="tx1">
                  <a:lumMod val="75000"/>
                  <a:lumOff val="25000"/>
                </a:schemeClr>
              </a:solidFill>
              <a:latin typeface="+mn-ea"/>
              <a:sym typeface="+mn-ea"/>
            </a:endParaRPr>
          </a:p>
        </p:txBody>
      </p:sp>
      <p:sp>
        <p:nvSpPr>
          <p:cNvPr id="104961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1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协同作用实现方式：制定统一的企业战略、优化企业管理流程、加强企业内部沟通</a:t>
            </a:r>
            <a:endParaRPr altLang="en-US" dirty="0" sz="2000" lang="zh-CN" spc="150">
              <a:solidFill>
                <a:schemeClr val="tx1">
                  <a:lumMod val="75000"/>
                  <a:lumOff val="25000"/>
                </a:schemeClr>
              </a:solidFill>
              <a:latin typeface="+mn-ea"/>
              <a:sym typeface="+mn-ea"/>
            </a:endParaRPr>
          </a:p>
        </p:txBody>
      </p:sp>
      <p:sp>
        <p:nvSpPr>
          <p:cNvPr id="104962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协同效应对企业发展的重要性：确保企业战略的有效实施、提高企业管理水平、增强企业的核心竞争力</a:t>
            </a:r>
            <a:endParaRPr altLang="en-US" dirty="0" sz="2000" lang="zh-CN" spc="150">
              <a:solidFill>
                <a:schemeClr val="tx1">
                  <a:lumMod val="75000"/>
                  <a:lumOff val="25000"/>
                </a:schemeClr>
              </a:solidFill>
              <a:latin typeface="+mn-ea"/>
              <a:sym typeface="+mn-ea"/>
            </a:endParaRPr>
          </a:p>
        </p:txBody>
      </p:sp>
      <p:sp>
        <p:nvSpPr>
          <p:cNvPr id="104962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0" name="标题"/>
          <p:cNvSpPr>
            <a:spLocks noGrp="1"/>
          </p:cNvSpPr>
          <p:nvPr>
            <p:ph type="title"/>
            <p:custDataLst>
              <p:tags r:id="rId1"/>
            </p:custDataLst>
          </p:nvPr>
        </p:nvSpPr>
        <p:spPr>
          <a:xfrm>
            <a:off x="939798" y="-1"/>
            <a:ext cx="10414002" cy="2114171"/>
          </a:xfrm>
        </p:spPr>
        <p:txBody>
          <a:bodyPr anchor="b">
            <a:normAutofit/>
          </a:bodyPr>
          <a:p>
            <a:r>
              <a:rPr altLang="en-US" dirty="0" lang="zh-CN"/>
              <a:t>企业管理与企业战略的挑战与应对</a:t>
            </a:r>
            <a:endParaRPr altLang="en-US" dirty="0" lang="zh-CN"/>
          </a:p>
        </p:txBody>
      </p:sp>
      <p:sp>
        <p:nvSpPr>
          <p:cNvPr id="104966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32" name="标题 1"/>
          <p:cNvSpPr>
            <a:spLocks noGrp="1"/>
          </p:cNvSpPr>
          <p:nvPr>
            <p:ph type="title"/>
          </p:nvPr>
        </p:nvSpPr>
        <p:spPr/>
        <p:txBody>
          <a:bodyPr/>
          <a:p>
            <a:r>
              <a:rPr altLang="en-US" lang="zh-CN"/>
              <a:t>企业管理面临的挑战</a:t>
            </a:r>
            <a:endParaRPr altLang="en-US" lang="zh-CN"/>
          </a:p>
        </p:txBody>
      </p:sp>
      <p:sp>
        <p:nvSpPr>
          <p:cNvPr id="104973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市场竞争激烈：企业需要不断提高自身竞争力，以应对市场竞争</a:t>
            </a:r>
            <a:endParaRPr altLang="en-US" dirty="0" sz="1200" lang="zh-CN" spc="150">
              <a:solidFill>
                <a:schemeClr val="tx1">
                  <a:lumMod val="65000"/>
                  <a:lumOff val="35000"/>
                </a:schemeClr>
              </a:solidFill>
              <a:latin typeface="+mn-ea"/>
              <a:sym typeface="+mn-ea"/>
            </a:endParaRPr>
          </a:p>
        </p:txBody>
      </p:sp>
      <p:sp>
        <p:nvSpPr>
          <p:cNvPr id="104973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人才流失严重：企业需要建立完善的人才激励机制，以防止人才流失</a:t>
            </a:r>
            <a:endParaRPr altLang="en-US" dirty="0" sz="1200" lang="zh-CN" spc="150">
              <a:solidFill>
                <a:schemeClr val="tx1">
                  <a:lumMod val="65000"/>
                  <a:lumOff val="35000"/>
                </a:schemeClr>
              </a:solidFill>
              <a:latin typeface="+mn-ea"/>
              <a:sym typeface="+mn-ea"/>
            </a:endParaRPr>
          </a:p>
        </p:txBody>
      </p:sp>
      <p:sp>
        <p:nvSpPr>
          <p:cNvPr id="104973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信息化水平低：企业需要加强信息化建设，提高管理效率</a:t>
            </a:r>
            <a:endParaRPr altLang="en-US" dirty="0" sz="1200" lang="zh-CN" spc="150">
              <a:solidFill>
                <a:schemeClr val="tx1">
                  <a:lumMod val="65000"/>
                  <a:lumOff val="35000"/>
                </a:schemeClr>
              </a:solidFill>
              <a:latin typeface="+mn-ea"/>
              <a:sym typeface="+mn-ea"/>
            </a:endParaRPr>
          </a:p>
        </p:txBody>
      </p:sp>
      <p:sp>
        <p:nvSpPr>
          <p:cNvPr id="104974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创新能力不足：企业需要加强创新能力，以适应不断变化的市场需求</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74" name="标题 1"/>
          <p:cNvSpPr>
            <a:spLocks noGrp="1"/>
          </p:cNvSpPr>
          <p:nvPr>
            <p:ph type="title"/>
          </p:nvPr>
        </p:nvSpPr>
        <p:spPr/>
        <p:txBody>
          <a:bodyPr/>
          <a:p>
            <a:r>
              <a:rPr altLang="en-US" lang="zh-CN"/>
              <a:t>企业战略面临的挑战</a:t>
            </a:r>
            <a:endParaRPr altLang="en-US" lang="zh-CN"/>
          </a:p>
        </p:txBody>
      </p:sp>
      <p:sp>
        <p:nvSpPr>
          <p:cNvPr id="1049776" name="内容占位符 2"/>
          <p:cNvSpPr>
            <a:spLocks noGrp="1"/>
          </p:cNvSpPr>
          <p:nvPr>
            <p:ph idx="1"/>
          </p:nvPr>
        </p:nvSpPr>
        <p:spPr/>
        <p:txBody>
          <a:bodyPr>
            <a:normAutofit fontScale="50000"/>
          </a:bodyPr>
          <a:p>
            <a:r>
              <a:rPr altLang="en-US" lang="zh-CN"/>
              <a:t>市场环境变化：市场竞争激烈，客户需求多样化</a:t>
            </a:r>
            <a:endParaRPr altLang="en-US" lang="zh-CN"/>
          </a:p>
          <a:p>
            <a:r>
              <a:rPr altLang="en-US" lang="zh-CN"/>
              <a:t>技术创新：技术更新迅速，需要不断跟进和创新</a:t>
            </a:r>
            <a:endParaRPr altLang="en-US" lang="zh-CN"/>
          </a:p>
          <a:p>
            <a:r>
              <a:rPr altLang="en-US" lang="zh-CN"/>
              <a:t>全球化趋势：跨国企业竞争，需要拓展国际市场</a:t>
            </a:r>
            <a:endParaRPr altLang="en-US" lang="zh-CN"/>
          </a:p>
          <a:p>
            <a:r>
              <a:rPr altLang="en-US" lang="zh-CN"/>
              <a:t>人力资源：人才流失、招聘困难，需要加强人才培养和激励  企业战略面临的挑战</a:t>
            </a:r>
            <a:endParaRPr altLang="en-US" lang="zh-CN"/>
          </a:p>
          <a:p>
            <a:pPr lvl="1"/>
            <a:r>
              <a:rPr altLang="en-US" lang="zh-CN"/>
              <a:t>企业战略面临的挑战</a:t>
            </a:r>
            <a:endParaRPr altLang="en-US" lang="zh-CN"/>
          </a:p>
          <a:p>
            <a:r>
              <a:rPr altLang="en-US" lang="zh-CN"/>
              <a:t>法律法规限制：需要遵守各种法律法规，避免违规行为</a:t>
            </a:r>
            <a:endParaRPr altLang="en-US" lang="zh-CN"/>
          </a:p>
          <a:p>
            <a:r>
              <a:rPr altLang="en-US" lang="zh-CN"/>
              <a:t>社会责任：需要关注环保、公益等方面，树立良好企业形象</a:t>
            </a:r>
            <a:endParaRPr altLang="en-US" lang="zh-CN"/>
          </a:p>
          <a:p>
            <a:r>
              <a:rPr altLang="en-US" lang="zh-CN"/>
              <a:t>风险管理：需要应对各种风险，如市场风险、财务风险等</a:t>
            </a:r>
            <a:endParaRPr altLang="en-US" lang="zh-CN"/>
          </a:p>
          <a:p>
            <a:r>
              <a:rPr altLang="en-US" lang="zh-CN"/>
              <a:t>组织变革：需要不断调整组织结构，适应市场变化和企业战略需求  以下是用户提供的信息和标题： 我正在写一份主题为“企业管理与企业战略的关系”的PPT,现在准备介绍“企业管理与企业战略的挑战与应对”,请帮我生成“应对策略”为标题的内容 应对策略</a:t>
            </a:r>
            <a:endParaRPr altLang="en-US" lang="zh-CN"/>
          </a:p>
          <a:p>
            <a:pPr lvl="1"/>
            <a:r>
              <a:rPr altLang="en-US" lang="zh-CN"/>
              <a:t>以下是用户提供的信息和标题：</a:t>
            </a:r>
            <a:endParaRPr altLang="en-US" lang="zh-CN"/>
          </a:p>
          <a:p>
            <a:pPr lvl="1"/>
            <a:r>
              <a:rPr altLang="en-US" lang="zh-CN"/>
              <a:t>我正在写一份主题为“企业管理与企业战略的关系”的PPT,现在准备介绍“企业管理与企业战略的挑战与应对”,请帮我生成“应对策略”为标题的内容</a:t>
            </a:r>
            <a:endParaRPr altLang="en-US" lang="zh-CN"/>
          </a:p>
          <a:p>
            <a:pPr lvl="1"/>
            <a:r>
              <a:rPr altLang="en-US" lang="zh-CN"/>
              <a:t>应对策略</a:t>
            </a:r>
            <a:endParaRPr altLang="en-US" lang="zh-CN"/>
          </a:p>
          <a:p>
            <a:r>
              <a:rPr altLang="en-US" lang="zh-CN"/>
              <a:t>制定科学合理的发展战略：根据市场环境、技术趋势等因素制定符合企业实际的发展战略</a:t>
            </a:r>
            <a:endParaRPr altLang="en-US" lang="zh-CN"/>
          </a:p>
          <a:p>
            <a:r>
              <a:rPr altLang="en-US" lang="zh-CN"/>
              <a:t>加强人才培养和引进：通过培训、招聘等方式提高员工素质和能力，为企业发展提供人才保障</a:t>
            </a:r>
            <a:endParaRPr altLang="en-US" lang="zh-CN"/>
          </a:p>
          <a:p>
            <a:r>
              <a:rPr altLang="en-US" lang="zh-CN"/>
              <a:t>推进组织变革：根据市场变化和企业战略需求，不断调整组织结构，提高企业效率和竞争力</a:t>
            </a:r>
            <a:endParaRPr altLang="en-US" lang="zh-CN"/>
          </a:p>
          <a:p>
            <a:r>
              <a:rPr altLang="en-US" lang="zh-CN"/>
              <a:t>加强风险管理和应对能力：建立健全风险管理体系，提高企业对风险的应对能力和防范意识</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10" name="标题 1"/>
          <p:cNvSpPr>
            <a:spLocks noGrp="1"/>
          </p:cNvSpPr>
          <p:nvPr>
            <p:ph type="title"/>
          </p:nvPr>
        </p:nvSpPr>
        <p:spPr/>
        <p:txBody>
          <a:bodyPr/>
          <a:p>
            <a:r>
              <a:rPr altLang="en-US" lang="zh-CN"/>
              <a:t>应对挑战的方法与策略</a:t>
            </a:r>
            <a:endParaRPr altLang="en-US" lang="zh-CN"/>
          </a:p>
        </p:txBody>
      </p:sp>
      <p:sp>
        <p:nvSpPr>
          <p:cNvPr id="104981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优化企业管理流程：通过改进企业管理流程，提高企业的运营效率和响应速度，以更好地应对外部环境的挑战。</a:t>
            </a:r>
            <a:endParaRPr altLang="en-US" sz="1400" lang="zh-CN" spc="150">
              <a:solidFill>
                <a:schemeClr val="tx1"/>
              </a:solidFill>
              <a:effectLst/>
              <a:latin typeface="+mn-ea"/>
              <a:sym typeface="+mn-ea"/>
            </a:endParaRPr>
          </a:p>
        </p:txBody>
      </p:sp>
      <p:sp>
        <p:nvSpPr>
          <p:cNvPr id="104982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明确企业战略目标：制定清晰、具体的企业战略目标，确保所有员工都了解并认同这些目标。</a:t>
            </a:r>
            <a:endParaRPr altLang="en-US" dirty="0" sz="1400" lang="zh-CN" spc="150">
              <a:solidFill>
                <a:schemeClr val="tx1"/>
              </a:solidFill>
              <a:effectLst/>
              <a:latin typeface="+mn-ea"/>
              <a:sym typeface="+mn-ea"/>
            </a:endParaRPr>
          </a:p>
        </p:txBody>
      </p:sp>
      <p:sp>
        <p:nvSpPr>
          <p:cNvPr id="104982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培养企业核心竞争力：通过技术创新、品牌建设、人才培养等方面，培养企业的核心竞争力，以增强企业的竞争优势。</a:t>
            </a:r>
            <a:endParaRPr altLang="en-US" sz="1400" lang="zh-CN" spc="150">
              <a:solidFill>
                <a:schemeClr val="tx1"/>
              </a:solidFill>
              <a:effectLst/>
              <a:latin typeface="+mn-ea"/>
              <a:sym typeface="+mn-ea"/>
            </a:endParaRPr>
          </a:p>
        </p:txBody>
      </p:sp>
      <p:sp>
        <p:nvSpPr>
          <p:cNvPr id="104982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建立快速响应机制：建立快速响应机制，及时发现并解决企业面临的问题和挑战，确保企业能够迅速适应市场变化。</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60" name="标题"/>
          <p:cNvSpPr>
            <a:spLocks noGrp="1"/>
          </p:cNvSpPr>
          <p:nvPr>
            <p:ph type="title"/>
            <p:custDataLst>
              <p:tags r:id="rId1"/>
            </p:custDataLst>
          </p:nvPr>
        </p:nvSpPr>
        <p:spPr>
          <a:xfrm>
            <a:off x="939798" y="-1"/>
            <a:ext cx="10414002" cy="2114171"/>
          </a:xfrm>
        </p:spPr>
        <p:txBody>
          <a:bodyPr anchor="b">
            <a:normAutofit/>
          </a:bodyPr>
          <a:p>
            <a:r>
              <a:rPr altLang="en-US" dirty="0" lang="zh-CN"/>
              <a:t>企业管理与企业战略的未来发展趋势</a:t>
            </a:r>
            <a:endParaRPr altLang="en-US" dirty="0" lang="zh-CN"/>
          </a:p>
        </p:txBody>
      </p:sp>
      <p:sp>
        <p:nvSpPr>
          <p:cNvPr id="104986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32" name="标题 1"/>
          <p:cNvSpPr>
            <a:spLocks noGrp="1"/>
          </p:cNvSpPr>
          <p:nvPr>
            <p:ph type="title"/>
          </p:nvPr>
        </p:nvSpPr>
        <p:spPr/>
        <p:txBody>
          <a:bodyPr/>
          <a:p>
            <a:r>
              <a:rPr altLang="en-US" lang="zh-CN"/>
              <a:t>企业管理的发展趋势</a:t>
            </a:r>
            <a:endParaRPr altLang="en-US" lang="zh-CN"/>
          </a:p>
        </p:txBody>
      </p:sp>
      <p:sp>
        <p:nvSpPr>
          <p:cNvPr id="104993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3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3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4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4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4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4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4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5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人才管理：重视人才培养和激励，提高员工素质和满意度</a:t>
            </a:r>
            <a:endParaRPr altLang="en-US" dirty="0" sz="2400" lang="zh-CN">
              <a:latin typeface="+mn-ea"/>
              <a:ea typeface="+mn-ea"/>
            </a:endParaRPr>
          </a:p>
        </p:txBody>
      </p:sp>
      <p:sp>
        <p:nvSpPr>
          <p:cNvPr id="104995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创新驱动：鼓励企业创新，提高企业核心竞争力</a:t>
            </a:r>
            <a:endParaRPr altLang="en-US" dirty="0" sz="2400" lang="zh-CN">
              <a:latin typeface="+mn-ea"/>
              <a:ea typeface="+mn-ea"/>
            </a:endParaRPr>
          </a:p>
        </p:txBody>
      </p:sp>
      <p:sp>
        <p:nvSpPr>
          <p:cNvPr id="104995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数字化转型：利用大数据、人工智能等技术提高企业管理效率</a:t>
            </a:r>
            <a:endParaRPr altLang="en-US" dirty="0" sz="2400" lang="zh-CN">
              <a:latin typeface="+mn-ea"/>
              <a:ea typeface="+mn-ea"/>
            </a:endParaRPr>
          </a:p>
        </p:txBody>
      </p:sp>
      <p:sp>
        <p:nvSpPr>
          <p:cNvPr id="104995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敏捷组织：构建灵活、快速响应市场变化的企业组织结构</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90" name="标题 1"/>
          <p:cNvSpPr>
            <a:spLocks noGrp="1"/>
          </p:cNvSpPr>
          <p:nvPr>
            <p:ph type="title"/>
          </p:nvPr>
        </p:nvSpPr>
        <p:spPr/>
        <p:txBody>
          <a:bodyPr/>
          <a:p>
            <a:r>
              <a:rPr altLang="en-US" lang="zh-CN"/>
              <a:t>企业战略的发展趋势</a:t>
            </a:r>
            <a:endParaRPr altLang="en-US" lang="zh-CN"/>
          </a:p>
        </p:txBody>
      </p:sp>
      <p:sp>
        <p:nvSpPr>
          <p:cNvPr id="1049992" name="矩形 15"/>
          <p:cNvSpPr/>
          <p:nvPr>
            <p:custDataLst>
              <p:tags r:id="rId1"/>
            </p:custDataLst>
          </p:nvPr>
        </p:nvSpPr>
        <p:spPr>
          <a:xfrm>
            <a:off x="3001898" y="1426337"/>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数字化转型：利用大数据、人工智能等技术提升企业竞争力</a:t>
            </a:r>
            <a:endParaRPr altLang="en-US" dirty="0" sz="1200" lang="zh-CN" spc="150">
              <a:solidFill>
                <a:schemeClr val="tx1">
                  <a:lumMod val="85000"/>
                  <a:lumOff val="15000"/>
                </a:schemeClr>
              </a:solidFill>
              <a:latin typeface="+mn-ea"/>
              <a:sym typeface="+mn-ea"/>
            </a:endParaRPr>
          </a:p>
        </p:txBody>
      </p:sp>
      <p:sp>
        <p:nvSpPr>
          <p:cNvPr id="1049994" name="任意多边形 17"/>
          <p:cNvSpPr/>
          <p:nvPr>
            <p:custDataLst>
              <p:tags r:id="rId2"/>
            </p:custDataLst>
          </p:nvPr>
        </p:nvSpPr>
        <p:spPr>
          <a:xfrm flipV="1">
            <a:off x="2935832" y="1364400"/>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6" name="任意多边形 18"/>
          <p:cNvSpPr/>
          <p:nvPr>
            <p:custDataLst>
              <p:tags r:id="rId3"/>
            </p:custDataLst>
          </p:nvPr>
        </p:nvSpPr>
        <p:spPr>
          <a:xfrm flipH="1">
            <a:off x="8149559" y="1713312"/>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8" name="矩形 27"/>
          <p:cNvSpPr/>
          <p:nvPr>
            <p:custDataLst>
              <p:tags r:id="rId4"/>
            </p:custDataLst>
          </p:nvPr>
        </p:nvSpPr>
        <p:spPr>
          <a:xfrm>
            <a:off x="3001898" y="2277628"/>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可持续发展：关注环境、社会和公司治理标准，实现长期发展</a:t>
            </a:r>
            <a:endParaRPr altLang="en-US" dirty="0" sz="1200" lang="zh-CN" spc="150">
              <a:solidFill>
                <a:schemeClr val="tx1">
                  <a:lumMod val="85000"/>
                  <a:lumOff val="15000"/>
                </a:schemeClr>
              </a:solidFill>
              <a:latin typeface="+mn-ea"/>
              <a:sym typeface="+mn-ea"/>
            </a:endParaRPr>
          </a:p>
        </p:txBody>
      </p:sp>
      <p:sp>
        <p:nvSpPr>
          <p:cNvPr id="1050000" name="任意多边形 29"/>
          <p:cNvSpPr/>
          <p:nvPr>
            <p:custDataLst>
              <p:tags r:id="rId5"/>
            </p:custDataLst>
          </p:nvPr>
        </p:nvSpPr>
        <p:spPr>
          <a:xfrm flipV="1">
            <a:off x="2935832" y="2215691"/>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2" name="任意多边形 30"/>
          <p:cNvSpPr/>
          <p:nvPr>
            <p:custDataLst>
              <p:tags r:id="rId6"/>
            </p:custDataLst>
          </p:nvPr>
        </p:nvSpPr>
        <p:spPr>
          <a:xfrm flipH="1">
            <a:off x="8149559" y="2564603"/>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4" name="矩形 5"/>
          <p:cNvSpPr/>
          <p:nvPr>
            <p:custDataLst>
              <p:tags r:id="rId7"/>
            </p:custDataLst>
          </p:nvPr>
        </p:nvSpPr>
        <p:spPr>
          <a:xfrm>
            <a:off x="3001898" y="3128919"/>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敏捷组织：构建灵活的组织结构，快速响应市场变化</a:t>
            </a:r>
            <a:endParaRPr altLang="en-US" dirty="0" sz="1200" lang="zh-CN" spc="150">
              <a:solidFill>
                <a:schemeClr val="tx1">
                  <a:lumMod val="85000"/>
                  <a:lumOff val="15000"/>
                </a:schemeClr>
              </a:solidFill>
              <a:latin typeface="+mn-ea"/>
              <a:sym typeface="+mn-ea"/>
            </a:endParaRPr>
          </a:p>
        </p:txBody>
      </p:sp>
      <p:sp>
        <p:nvSpPr>
          <p:cNvPr id="1050006" name="任意多边形 7"/>
          <p:cNvSpPr/>
          <p:nvPr>
            <p:custDataLst>
              <p:tags r:id="rId8"/>
            </p:custDataLst>
          </p:nvPr>
        </p:nvSpPr>
        <p:spPr>
          <a:xfrm flipV="1">
            <a:off x="2935832" y="3066982"/>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8" name="任意多边形 8"/>
          <p:cNvSpPr/>
          <p:nvPr>
            <p:custDataLst>
              <p:tags r:id="rId9"/>
            </p:custDataLst>
          </p:nvPr>
        </p:nvSpPr>
        <p:spPr>
          <a:xfrm flipH="1">
            <a:off x="8149559" y="3415894"/>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0" name="矩形 10"/>
          <p:cNvSpPr/>
          <p:nvPr>
            <p:custDataLst>
              <p:tags r:id="rId10"/>
            </p:custDataLst>
          </p:nvPr>
        </p:nvSpPr>
        <p:spPr>
          <a:xfrm>
            <a:off x="3001898" y="3980210"/>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人才发展：重视人才培养和激励，提升员工素质和满意度</a:t>
            </a:r>
            <a:endParaRPr altLang="en-US" dirty="0" sz="1200" lang="zh-CN" spc="150">
              <a:solidFill>
                <a:schemeClr val="tx1">
                  <a:lumMod val="85000"/>
                  <a:lumOff val="15000"/>
                </a:schemeClr>
              </a:solidFill>
              <a:latin typeface="+mn-ea"/>
              <a:sym typeface="+mn-ea"/>
            </a:endParaRPr>
          </a:p>
        </p:txBody>
      </p:sp>
      <p:sp>
        <p:nvSpPr>
          <p:cNvPr id="1050012" name="任意多边形 12"/>
          <p:cNvSpPr/>
          <p:nvPr>
            <p:custDataLst>
              <p:tags r:id="rId11"/>
            </p:custDataLst>
          </p:nvPr>
        </p:nvSpPr>
        <p:spPr>
          <a:xfrm flipV="1">
            <a:off x="2935832" y="3918273"/>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4" name="任意多边形 13"/>
          <p:cNvSpPr/>
          <p:nvPr>
            <p:custDataLst>
              <p:tags r:id="rId12"/>
            </p:custDataLst>
          </p:nvPr>
        </p:nvSpPr>
        <p:spPr>
          <a:xfrm flipH="1">
            <a:off x="8149559" y="4267185"/>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6" name="矩形 19"/>
          <p:cNvSpPr/>
          <p:nvPr>
            <p:custDataLst>
              <p:tags r:id="rId13"/>
            </p:custDataLst>
          </p:nvPr>
        </p:nvSpPr>
        <p:spPr>
          <a:xfrm>
            <a:off x="3001898" y="4831501"/>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跨界合作：与其他行业、企业展开合作，拓展业务领域和市场空间</a:t>
            </a:r>
            <a:endParaRPr altLang="en-US" dirty="0" sz="1200" lang="zh-CN" spc="150">
              <a:solidFill>
                <a:schemeClr val="tx1">
                  <a:lumMod val="85000"/>
                  <a:lumOff val="15000"/>
                </a:schemeClr>
              </a:solidFill>
              <a:latin typeface="+mn-ea"/>
              <a:sym typeface="+mn-ea"/>
            </a:endParaRPr>
          </a:p>
        </p:txBody>
      </p:sp>
      <p:sp>
        <p:nvSpPr>
          <p:cNvPr id="1050018" name="任意多边形 21"/>
          <p:cNvSpPr/>
          <p:nvPr>
            <p:custDataLst>
              <p:tags r:id="rId14"/>
            </p:custDataLst>
          </p:nvPr>
        </p:nvSpPr>
        <p:spPr>
          <a:xfrm flipV="1">
            <a:off x="2935832" y="4769563"/>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0" name="任意多边形 22"/>
          <p:cNvSpPr/>
          <p:nvPr>
            <p:custDataLst>
              <p:tags r:id="rId15"/>
            </p:custDataLst>
          </p:nvPr>
        </p:nvSpPr>
        <p:spPr>
          <a:xfrm flipH="1">
            <a:off x="8149559" y="5118476"/>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2" name="矩形 38"/>
          <p:cNvSpPr/>
          <p:nvPr>
            <p:custDataLst>
              <p:tags r:id="rId16"/>
            </p:custDataLst>
          </p:nvPr>
        </p:nvSpPr>
        <p:spPr>
          <a:xfrm>
            <a:off x="3001898" y="5682791"/>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创新驱动：加大研发投入，推动产品、服务、技术等创新</a:t>
            </a:r>
            <a:endParaRPr altLang="en-US" dirty="0" sz="1200" lang="zh-CN" spc="150">
              <a:solidFill>
                <a:schemeClr val="tx1">
                  <a:lumMod val="85000"/>
                  <a:lumOff val="15000"/>
                </a:schemeClr>
              </a:solidFill>
              <a:latin typeface="+mn-ea"/>
              <a:sym typeface="+mn-ea"/>
            </a:endParaRPr>
          </a:p>
        </p:txBody>
      </p:sp>
      <p:sp>
        <p:nvSpPr>
          <p:cNvPr id="1050024" name="任意多边形 40"/>
          <p:cNvSpPr/>
          <p:nvPr>
            <p:custDataLst>
              <p:tags r:id="rId17"/>
            </p:custDataLst>
          </p:nvPr>
        </p:nvSpPr>
        <p:spPr>
          <a:xfrm flipV="1">
            <a:off x="2935832" y="5620854"/>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6" name="任意多边形 41"/>
          <p:cNvSpPr/>
          <p:nvPr>
            <p:custDataLst>
              <p:tags r:id="rId18"/>
            </p:custDataLst>
          </p:nvPr>
        </p:nvSpPr>
        <p:spPr>
          <a:xfrm flipH="1">
            <a:off x="8149559" y="5969767"/>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60" name="标题 1"/>
          <p:cNvSpPr>
            <a:spLocks noGrp="1"/>
          </p:cNvSpPr>
          <p:nvPr>
            <p:ph type="title"/>
          </p:nvPr>
        </p:nvSpPr>
        <p:spPr/>
        <p:txBody>
          <a:bodyPr/>
          <a:p>
            <a:r>
              <a:rPr altLang="en-US" lang="zh-CN"/>
              <a:t>未来发展趋势对企业管理的启示</a:t>
            </a:r>
            <a:endParaRPr altLang="en-US" lang="zh-CN"/>
          </a:p>
        </p:txBody>
      </p:sp>
      <p:sp>
        <p:nvSpPr>
          <p:cNvPr id="105006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数字化转型：利用大数据、人工智能等技术提升企业管理效率</a:t>
            </a:r>
            <a:endParaRPr altLang="en-US" dirty="0" sz="2000" lang="zh-CN" spc="150">
              <a:solidFill>
                <a:schemeClr val="tx1">
                  <a:lumMod val="85000"/>
                  <a:lumOff val="15000"/>
                </a:schemeClr>
              </a:solidFill>
              <a:latin typeface="+mn-ea"/>
              <a:sym typeface="+mn-ea"/>
            </a:endParaRPr>
          </a:p>
        </p:txBody>
      </p:sp>
      <p:sp>
        <p:nvSpPr>
          <p:cNvPr id="105006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敏捷组织：构建快速响应市场变化的组织结构，提高企业竞争力</a:t>
            </a:r>
            <a:endParaRPr altLang="en-US" dirty="0" sz="2000" lang="zh-CN" spc="150">
              <a:solidFill>
                <a:schemeClr val="tx1">
                  <a:lumMod val="85000"/>
                  <a:lumOff val="15000"/>
                </a:schemeClr>
              </a:solidFill>
              <a:latin typeface="+mn-ea"/>
              <a:sym typeface="+mn-ea"/>
            </a:endParaRPr>
          </a:p>
        </p:txBody>
      </p:sp>
      <p:sp>
        <p:nvSpPr>
          <p:cNvPr id="105007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人才发展：重视人才培养和激励，激发员工创新精神</a:t>
            </a:r>
            <a:endParaRPr altLang="en-US" dirty="0" sz="2000" lang="zh-CN" spc="150">
              <a:solidFill>
                <a:schemeClr val="tx1">
                  <a:lumMod val="85000"/>
                  <a:lumOff val="15000"/>
                </a:schemeClr>
              </a:solidFill>
              <a:latin typeface="+mn-ea"/>
              <a:sym typeface="+mn-ea"/>
            </a:endParaRPr>
          </a:p>
        </p:txBody>
      </p:sp>
      <p:sp>
        <p:nvSpPr>
          <p:cNvPr id="105008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社会责任：关注企业社会责任，实现可持续发展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18"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120"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122"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124"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55.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97.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32.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4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47.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5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5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5_2"/>
  <p:tag name="KSO_WM_TEMPLATE_CATEGORY" val="diagram"/>
  <p:tag name="KSO_WM_TEMPLATE_INDEX" val="20231099"/>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6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6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6_2"/>
  <p:tag name="KSO_WM_TEMPLATE_CATEGORY" val="diagram"/>
  <p:tag name="KSO_WM_TEMPLATE_INDEX" val="20231099"/>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294.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2023-12-19T07:00:47Z</dcterms:created>
  <dcterms:modified xsi:type="dcterms:W3CDTF">2023-12-19T07:00:47Z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d4a61987c94446f2bbe563c8165df740_21</vt:lpwstr>
  </property>
</Properties>
</file>