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61" r:id="rId4"/>
    <p:sldId id="265" r:id="rId6"/>
    <p:sldId id="15717695" r:id="rId7"/>
    <p:sldId id="15717697" r:id="rId8"/>
    <p:sldId id="15717696" r:id="rId9"/>
    <p:sldId id="15717708" r:id="rId10"/>
    <p:sldId id="15717700" r:id="rId11"/>
    <p:sldId id="15717688" r:id="rId12"/>
    <p:sldId id="15717715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6587"/>
    <a:srgbClr val="203864"/>
    <a:srgbClr val="2F6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6578" autoAdjust="0"/>
  </p:normalViewPr>
  <p:slideViewPr>
    <p:cSldViewPr snapToGrid="0" showGuides="1">
      <p:cViewPr>
        <p:scale>
          <a:sx n="90" d="100"/>
          <a:sy n="90" d="100"/>
        </p:scale>
        <p:origin x="-600" y="-660"/>
      </p:cViewPr>
      <p:guideLst>
        <p:guide orient="horz" pos="218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50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35CEC-B10B-4D65-A5C8-9A96ADCA04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0D5A9-774B-4D3E-AD47-0275D9A497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D5A9-774B-4D3E-AD47-0275D9A497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13040, 13077, 13064, 13065, 12991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D5A9-774B-4D3E-AD47-0275D9A497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98272" y="-9951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90C43-44E2-4CD1-8424-5A1A2C18FA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AF24-162C-4BF9-BDC2-9400672B4C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image" Target="../media/image6.jpeg"/><Relationship Id="rId6" Type="http://schemas.openxmlformats.org/officeDocument/2006/relationships/tags" Target="../tags/tag17.xml"/><Relationship Id="rId5" Type="http://schemas.openxmlformats.org/officeDocument/2006/relationships/image" Target="../media/image5.jpeg"/><Relationship Id="rId4" Type="http://schemas.openxmlformats.org/officeDocument/2006/relationships/tags" Target="../tags/tag16.xml"/><Relationship Id="rId3" Type="http://schemas.openxmlformats.org/officeDocument/2006/relationships/image" Target="../media/image4.jpeg"/><Relationship Id="rId2" Type="http://schemas.openxmlformats.org/officeDocument/2006/relationships/tags" Target="../tags/tag15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9.jpeg"/><Relationship Id="rId12" Type="http://schemas.openxmlformats.org/officeDocument/2006/relationships/image" Target="../media/image8.jpeg"/><Relationship Id="rId11" Type="http://schemas.openxmlformats.org/officeDocument/2006/relationships/image" Target="../media/image7.jpeg"/><Relationship Id="rId10" Type="http://schemas.openxmlformats.org/officeDocument/2006/relationships/tags" Target="../tags/tag20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image" Target="../media/image10.jpe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5094" y="2336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41974" y="2210518"/>
            <a:ext cx="830805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200" spc="600" dirty="0"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YN27C内燃凿岩机</a:t>
            </a:r>
            <a:endParaRPr lang="zh-CN" altLang="en-US" sz="7200" spc="600" dirty="0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60620" y="6435323"/>
            <a:ext cx="2270760" cy="1383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771786" y="4193208"/>
            <a:ext cx="648429" cy="0"/>
          </a:xfrm>
          <a:prstGeom prst="line">
            <a:avLst/>
          </a:prstGeom>
          <a:ln w="57150" cap="rnd">
            <a:solidFill>
              <a:srgbClr val="2B65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4857256" y="390907"/>
            <a:ext cx="25341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4800" b="1" spc="600" dirty="0" smtClean="0">
                <a:solidFill>
                  <a:srgbClr val="2B6587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sym typeface="字魂35号-经典雅黑" panose="00000500000000000000" pitchFamily="2" charset="-122"/>
              </a:rPr>
              <a:t>2024</a:t>
            </a:r>
            <a:endParaRPr lang="zh-CN" altLang="en-US" sz="4800" b="1" spc="600" dirty="0">
              <a:solidFill>
                <a:srgbClr val="2B6587"/>
              </a:solidFill>
              <a:latin typeface="字魂95号-手刻宋" panose="00000500000000000000" pitchFamily="2" charset="-122"/>
              <a:ea typeface="字魂95号-手刻宋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7" name="文本框 6"/>
          <p:cNvSpPr txBox="1"/>
          <p:nvPr/>
        </p:nvSpPr>
        <p:spPr>
          <a:xfrm>
            <a:off x="5353685" y="4515485"/>
            <a:ext cx="1483995" cy="252730"/>
          </a:xfrm>
          <a:prstGeom prst="roundRect">
            <a:avLst>
              <a:gd name="adj" fmla="val 0"/>
            </a:avLst>
          </a:prstGeom>
          <a:solidFill>
            <a:srgbClr val="2B6587"/>
          </a:solidFill>
          <a:ln>
            <a:solidFill>
              <a:srgbClr val="2B6587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汇报人</a:t>
            </a:r>
            <a:r>
              <a:rPr lang="zh-CN" alt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：</a:t>
            </a:r>
            <a:r>
              <a:rPr 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Kuangan001</a:t>
            </a: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1" grpId="0" animBg="1"/>
      <p:bldP spid="22" grpId="0" animBg="1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5094" y="2336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60032" y="1143317"/>
            <a:ext cx="2940685" cy="304800"/>
            <a:chOff x="285750" y="741680"/>
            <a:chExt cx="5601970" cy="304800"/>
          </a:xfrm>
        </p:grpSpPr>
        <p:sp>
          <p:nvSpPr>
            <p:cNvPr id="13" name="矩形 12"/>
            <p:cNvSpPr/>
            <p:nvPr/>
          </p:nvSpPr>
          <p:spPr>
            <a:xfrm flipH="1">
              <a:off x="285750" y="741680"/>
              <a:ext cx="5029835" cy="304800"/>
            </a:xfrm>
            <a:prstGeom prst="rect">
              <a:avLst/>
            </a:prstGeom>
            <a:solidFill>
              <a:srgbClr val="2B6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flipH="1">
              <a:off x="5315585" y="741680"/>
              <a:ext cx="572135" cy="30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335693" y="804485"/>
            <a:ext cx="304282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F6E95"/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rPr>
              <a:t>C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rPr>
              <a:t>ONTENTS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字魂95号-手刻宋" panose="00000500000000000000" pitchFamily="2" charset="-122"/>
              <a:ea typeface="字魂95号-手刻宋" panose="00000500000000000000" pitchFamily="2" charset="-122"/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>
            <p:custDataLst>
              <p:tags r:id="rId2"/>
            </p:custDataLst>
          </p:nvPr>
        </p:nvGrpSpPr>
        <p:grpSpPr>
          <a:xfrm>
            <a:off x="869632" y="2862262"/>
            <a:ext cx="10287000" cy="2425065"/>
            <a:chOff x="869632" y="2862262"/>
            <a:chExt cx="10287000" cy="2425065"/>
          </a:xfrm>
        </p:grpSpPr>
        <p:sp>
          <p:nvSpPr>
            <p:cNvPr id="17" name="图形"/>
            <p:cNvSpPr/>
            <p:nvPr>
              <p:custDataLst>
                <p:tags r:id="rId3"/>
              </p:custDataLst>
            </p:nvPr>
          </p:nvSpPr>
          <p:spPr>
            <a:xfrm>
              <a:off x="1060767" y="3965892"/>
              <a:ext cx="10095865" cy="154940"/>
            </a:xfrm>
            <a:prstGeom prst="rect">
              <a:avLst/>
            </a:prstGeom>
            <a:solidFill>
              <a:schemeClr val="bg1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图形"/>
            <p:cNvSpPr txBox="1"/>
            <p:nvPr>
              <p:custDataLst>
                <p:tags r:id="rId4"/>
              </p:custDataLst>
            </p:nvPr>
          </p:nvSpPr>
          <p:spPr>
            <a:xfrm>
              <a:off x="869632" y="4334192"/>
              <a:ext cx="247205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cs typeface="+mn-ea"/>
                  <a:sym typeface="+mn-lt"/>
                </a:rPr>
                <a:t>YN27C内燃凿岩机介绍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9" name="图形"/>
            <p:cNvSpPr txBox="1"/>
            <p:nvPr>
              <p:custDataLst>
                <p:tags r:id="rId5"/>
              </p:custDataLst>
            </p:nvPr>
          </p:nvSpPr>
          <p:spPr>
            <a:xfrm>
              <a:off x="3464242" y="4334192"/>
              <a:ext cx="248221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cs typeface="+mn-ea"/>
                  <a:sym typeface="+mn-lt"/>
                </a:rPr>
                <a:t>YN27C内燃凿岩机的参数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0" name="图形"/>
            <p:cNvSpPr txBox="1"/>
            <p:nvPr>
              <p:custDataLst>
                <p:tags r:id="rId6"/>
              </p:custDataLst>
            </p:nvPr>
          </p:nvSpPr>
          <p:spPr>
            <a:xfrm>
              <a:off x="6220142" y="4334192"/>
              <a:ext cx="233108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cs typeface="+mn-ea"/>
                  <a:sym typeface="+mn-lt"/>
                </a:rPr>
                <a:t>YN27C内燃凿岩机的特点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1" name="图形"/>
            <p:cNvSpPr txBox="1"/>
            <p:nvPr>
              <p:custDataLst>
                <p:tags r:id="rId7"/>
              </p:custDataLst>
            </p:nvPr>
          </p:nvSpPr>
          <p:spPr>
            <a:xfrm>
              <a:off x="8824912" y="4334192"/>
              <a:ext cx="233108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cs typeface="+mn-ea"/>
                  <a:sym typeface="+mn-lt"/>
                </a:rPr>
                <a:t>YN27C内燃凿岩机的用途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2" name="图形"/>
            <p:cNvSpPr/>
            <p:nvPr>
              <p:custDataLst>
                <p:tags r:id="rId8"/>
              </p:custDataLst>
            </p:nvPr>
          </p:nvSpPr>
          <p:spPr>
            <a:xfrm>
              <a:off x="1060767" y="2862262"/>
              <a:ext cx="2146300" cy="482600"/>
            </a:xfrm>
            <a:prstGeom prst="rect">
              <a:avLst/>
            </a:prstGeom>
            <a:solidFill>
              <a:srgbClr val="2F6E9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PART ONE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3" name="图形"/>
            <p:cNvSpPr/>
            <p:nvPr>
              <p:custDataLst>
                <p:tags r:id="rId9"/>
              </p:custDataLst>
            </p:nvPr>
          </p:nvSpPr>
          <p:spPr>
            <a:xfrm>
              <a:off x="3710622" y="2862262"/>
              <a:ext cx="2146300" cy="482600"/>
            </a:xfrm>
            <a:prstGeom prst="rect">
              <a:avLst/>
            </a:prstGeom>
            <a:solidFill>
              <a:srgbClr val="2F6E9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PART TWO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4" name="图形"/>
            <p:cNvSpPr/>
            <p:nvPr>
              <p:custDataLst>
                <p:tags r:id="rId10"/>
              </p:custDataLst>
            </p:nvPr>
          </p:nvSpPr>
          <p:spPr>
            <a:xfrm>
              <a:off x="9010332" y="2862262"/>
              <a:ext cx="2146300" cy="482600"/>
            </a:xfrm>
            <a:prstGeom prst="rect">
              <a:avLst/>
            </a:prstGeom>
            <a:solidFill>
              <a:srgbClr val="2F6E9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PART FOUR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5" name="图形"/>
            <p:cNvSpPr/>
            <p:nvPr>
              <p:custDataLst>
                <p:tags r:id="rId11"/>
              </p:custDataLst>
            </p:nvPr>
          </p:nvSpPr>
          <p:spPr>
            <a:xfrm>
              <a:off x="6360477" y="2862262"/>
              <a:ext cx="2146300" cy="482600"/>
            </a:xfrm>
            <a:prstGeom prst="rect">
              <a:avLst/>
            </a:prstGeom>
            <a:solidFill>
              <a:srgbClr val="2F6E9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PART THREE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4" name="图形"/>
            <p:cNvSpPr txBox="1"/>
            <p:nvPr>
              <p:custDataLst>
                <p:tags r:id="rId12"/>
              </p:custDataLst>
            </p:nvPr>
          </p:nvSpPr>
          <p:spPr>
            <a:xfrm>
              <a:off x="1723072" y="3562667"/>
              <a:ext cx="77025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01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5" name="图形"/>
            <p:cNvSpPr txBox="1"/>
            <p:nvPr>
              <p:custDataLst>
                <p:tags r:id="rId13"/>
              </p:custDataLst>
            </p:nvPr>
          </p:nvSpPr>
          <p:spPr>
            <a:xfrm>
              <a:off x="4318952" y="3562667"/>
              <a:ext cx="88773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02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6" name="图形"/>
            <p:cNvSpPr txBox="1"/>
            <p:nvPr>
              <p:custDataLst>
                <p:tags r:id="rId14"/>
              </p:custDataLst>
            </p:nvPr>
          </p:nvSpPr>
          <p:spPr>
            <a:xfrm>
              <a:off x="6918007" y="3562667"/>
              <a:ext cx="88773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03</a:t>
              </a:r>
              <a:endPara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7" name="图形"/>
            <p:cNvSpPr txBox="1"/>
            <p:nvPr>
              <p:custDataLst>
                <p:tags r:id="rId15"/>
              </p:custDataLst>
            </p:nvPr>
          </p:nvSpPr>
          <p:spPr>
            <a:xfrm>
              <a:off x="9631362" y="3562667"/>
              <a:ext cx="88773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  <a:cs typeface="+mn-ea"/>
                  <a:sym typeface="+mn-lt"/>
                </a:rPr>
                <a:t>04</a:t>
              </a:r>
              <a:endPara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9"/>
          <p:cNvSpPr txBox="1"/>
          <p:nvPr/>
        </p:nvSpPr>
        <p:spPr>
          <a:xfrm>
            <a:off x="0" y="-10694"/>
            <a:ext cx="453651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96699" y="2463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pic>
        <p:nvPicPr>
          <p:cNvPr id="21" name="图片占位符 36"/>
          <p:cNvPicPr>
            <a:picLocks noGrp="1"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657418" y="2569394"/>
            <a:ext cx="2657475" cy="177089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pic>
        <p:nvPicPr>
          <p:cNvPr id="4" name="图片占位符 36"/>
          <p:cNvPicPr>
            <a:picLocks noGrp="1" noChangeAspect="1"/>
          </p:cNvPicPr>
          <p:nvPr>
            <p:custDataLst>
              <p:tags r:id="rId4"/>
            </p:custDataLst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4767044" y="2543175"/>
            <a:ext cx="2657475" cy="1771650"/>
          </a:xfrm>
          <a:prstGeom prst="rect">
            <a:avLst/>
          </a:prstGeom>
        </p:spPr>
      </p:pic>
      <p:pic>
        <p:nvPicPr>
          <p:cNvPr id="5" name="图片占位符 37"/>
          <p:cNvPicPr>
            <a:picLocks noGrp="1" noChangeAspect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>
          <a:xfrm>
            <a:off x="7893737" y="2543175"/>
            <a:ext cx="2655226" cy="1771650"/>
          </a:xfrm>
          <a:prstGeom prst="rect">
            <a:avLst/>
          </a:prstGeom>
        </p:spPr>
      </p:pic>
      <p:sp>
        <p:nvSpPr>
          <p:cNvPr id="11" name="Rectangle 23"/>
          <p:cNvSpPr/>
          <p:nvPr>
            <p:custDataLst>
              <p:tags r:id="rId8"/>
            </p:custDataLst>
          </p:nvPr>
        </p:nvSpPr>
        <p:spPr>
          <a:xfrm>
            <a:off x="2761661" y="3033506"/>
            <a:ext cx="4171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Calibri" panose="020F0502020204030204"/>
                <a:sym typeface="字魂35号-经典雅黑" panose="00000500000000000000" pitchFamily="2" charset="-122"/>
              </a:rPr>
              <a:t>01</a:t>
            </a:r>
            <a:endParaRPr lang="id-ID" sz="1600" i="1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3" name="Rectangle 27"/>
          <p:cNvSpPr/>
          <p:nvPr>
            <p:custDataLst>
              <p:tags r:id="rId9"/>
            </p:custDataLst>
          </p:nvPr>
        </p:nvSpPr>
        <p:spPr>
          <a:xfrm>
            <a:off x="5843148" y="3033506"/>
            <a:ext cx="5052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Calibri" panose="020F0502020204030204"/>
                <a:sym typeface="字魂35号-经典雅黑" panose="00000500000000000000" pitchFamily="2" charset="-122"/>
              </a:rPr>
              <a:t>02</a:t>
            </a:r>
            <a:endParaRPr lang="id-ID" sz="1600" i="1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5" name="Rectangle 30"/>
          <p:cNvSpPr/>
          <p:nvPr>
            <p:custDataLst>
              <p:tags r:id="rId10"/>
            </p:custDataLst>
          </p:nvPr>
        </p:nvSpPr>
        <p:spPr>
          <a:xfrm>
            <a:off x="8969375" y="3033506"/>
            <a:ext cx="5052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Calibri" panose="020F0502020204030204"/>
                <a:sym typeface="字魂35号-经典雅黑" panose="00000500000000000000" pitchFamily="2" charset="-122"/>
              </a:rPr>
              <a:t>03</a:t>
            </a:r>
            <a:endParaRPr lang="id-ID" sz="1600" i="1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4549775" y="520903"/>
            <a:ext cx="3092450" cy="5835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  <p:pic>
        <p:nvPicPr>
          <p:cNvPr id="2" name="图片 1" descr="内燃凿岩机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2895" y="2157095"/>
            <a:ext cx="2595245" cy="2595245"/>
          </a:xfrm>
          <a:prstGeom prst="rect">
            <a:avLst/>
          </a:prstGeom>
        </p:spPr>
      </p:pic>
      <p:pic>
        <p:nvPicPr>
          <p:cNvPr id="23" name="图片 22" descr="内燃凿岩机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3860" y="2157095"/>
            <a:ext cx="2595245" cy="2595245"/>
          </a:xfrm>
          <a:prstGeom prst="rect">
            <a:avLst/>
          </a:prstGeom>
        </p:spPr>
      </p:pic>
      <p:pic>
        <p:nvPicPr>
          <p:cNvPr id="24" name="图片 23" descr="内燃凿岩机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95520" y="2157095"/>
            <a:ext cx="2595245" cy="2595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animBg="1"/>
      <p:bldP spid="11" grpId="0"/>
      <p:bldP spid="13" grpId="0"/>
      <p:bldP spid="15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5094" y="2463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132306" y="2033428"/>
            <a:ext cx="7079592" cy="1694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YN27C内燃凿岩机具有凿孔、劈裂、破碎、捣实、铲凿等功能，在岩石上凿孔，可垂直向下、水平向上小于45垂直向下zui深钻孔达六米。YN27C内燃凿岩机广泛用于矿山、筑路、采石、国防工程等。YN27C内燃凿岩机携带方便，适用于高山、无电源、无风压设备的地区和流动性较大的临时性工程尤为适合，具有广泛的适应性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917818" y="2342018"/>
            <a:ext cx="45719" cy="76019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anose="020B0400000000000000" pitchFamily="34" charset="-122"/>
              <a:ea typeface="宋体" panose="02010600030101010101" pitchFamily="2" charset="-122"/>
              <a:sym typeface="思源黑体 CN Light" panose="020B0300000000000000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917818" y="3851275"/>
            <a:ext cx="7126442" cy="0"/>
          </a:xfrm>
          <a:prstGeom prst="line">
            <a:avLst/>
          </a:prstGeom>
          <a:ln>
            <a:solidFill>
              <a:srgbClr val="91BBE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964935" y="1806012"/>
            <a:ext cx="2377817" cy="3785338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>
            <p:custDataLst>
              <p:tags r:id="rId3"/>
            </p:custDataLst>
          </p:nvPr>
        </p:nvGrpSpPr>
        <p:grpSpPr>
          <a:xfrm>
            <a:off x="2439342" y="4181390"/>
            <a:ext cx="8604918" cy="1609572"/>
            <a:chOff x="2439342" y="4181390"/>
            <a:chExt cx="8604918" cy="1609572"/>
          </a:xfrm>
        </p:grpSpPr>
        <p:cxnSp>
          <p:nvCxnSpPr>
            <p:cNvPr id="2" name="肘形连接符 77"/>
            <p:cNvCxnSpPr/>
            <p:nvPr>
              <p:custDataLst>
                <p:tags r:id="rId4"/>
              </p:custDataLst>
            </p:nvPr>
          </p:nvCxnSpPr>
          <p:spPr>
            <a:xfrm flipV="1">
              <a:off x="2439342" y="4498497"/>
              <a:ext cx="8604918" cy="1229504"/>
            </a:xfrm>
            <a:prstGeom prst="bentConnector3">
              <a:avLst>
                <a:gd name="adj1" fmla="val 53837"/>
              </a:avLst>
            </a:prstGeom>
            <a:ln w="12700">
              <a:solidFill>
                <a:srgbClr val="2038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3516125" y="4181390"/>
              <a:ext cx="5885251" cy="1609572"/>
              <a:chOff x="3516125" y="4181390"/>
              <a:chExt cx="5885251" cy="1609572"/>
            </a:xfrm>
          </p:grpSpPr>
          <p:sp>
            <p:nvSpPr>
              <p:cNvPr id="27" name="文本框 2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516125" y="4402217"/>
                <a:ext cx="3485515" cy="1388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2000"/>
                  </a:lnSpc>
                </a:pPr>
                <a:r>
                  <a:rPr lang="zh-CN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字魂35号-经典雅黑" panose="00000500000000000000" pitchFamily="2" charset="-122"/>
                    <a:ea typeface="字魂35号-经典雅黑" panose="00000500000000000000" pitchFamily="2" charset="-122"/>
                    <a:sym typeface="思源黑体 CN Light" panose="020B0300000000000000" pitchFamily="34" charset="-122"/>
                  </a:rPr>
                  <a:t>YN27C内燃凿岩机使用该机操作方便效率高等，肆零零捌捌陆零伍叁柒，达到同类产品一流水平，并能和国际同类产品零件完全互换。</a:t>
                </a:r>
                <a:endPara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思源黑体 CN Light" panose="020B0300000000000000" pitchFamily="34" charset="-122"/>
                </a:endParaRPr>
              </a:p>
            </p:txBody>
          </p:sp>
          <p:sp>
            <p:nvSpPr>
              <p:cNvPr id="36" name="任意多边形: 形状 35"/>
              <p:cNvSpPr/>
              <p:nvPr>
                <p:custDataLst>
                  <p:tags r:id="rId6"/>
                </p:custDataLst>
              </p:nvPr>
            </p:nvSpPr>
            <p:spPr>
              <a:xfrm>
                <a:off x="9045496" y="4181390"/>
                <a:ext cx="355880" cy="312059"/>
              </a:xfrm>
              <a:custGeom>
                <a:avLst/>
                <a:gdLst>
                  <a:gd name="connsiteX0" fmla="*/ 403341 w 487758"/>
                  <a:gd name="connsiteY0" fmla="*/ 427231 h 427501"/>
                  <a:gd name="connsiteX1" fmla="*/ 419125 w 487758"/>
                  <a:gd name="connsiteY1" fmla="*/ 411448 h 427501"/>
                  <a:gd name="connsiteX2" fmla="*/ 419125 w 487758"/>
                  <a:gd name="connsiteY2" fmla="*/ 242582 h 427501"/>
                  <a:gd name="connsiteX3" fmla="*/ 460480 w 487758"/>
                  <a:gd name="connsiteY3" fmla="*/ 242582 h 427501"/>
                  <a:gd name="connsiteX4" fmla="*/ 487705 w 487758"/>
                  <a:gd name="connsiteY4" fmla="*/ 214675 h 427501"/>
                  <a:gd name="connsiteX5" fmla="*/ 477642 w 487758"/>
                  <a:gd name="connsiteY5" fmla="*/ 193715 h 427501"/>
                  <a:gd name="connsiteX6" fmla="*/ 423949 w 487758"/>
                  <a:gd name="connsiteY6" fmla="*/ 147191 h 427501"/>
                  <a:gd name="connsiteX7" fmla="*/ 423949 w 487758"/>
                  <a:gd name="connsiteY7" fmla="*/ 69719 h 427501"/>
                  <a:gd name="connsiteX8" fmla="*/ 407614 w 487758"/>
                  <a:gd name="connsiteY8" fmla="*/ 53315 h 427501"/>
                  <a:gd name="connsiteX9" fmla="*/ 373634 w 487758"/>
                  <a:gd name="connsiteY9" fmla="*/ 53315 h 427501"/>
                  <a:gd name="connsiteX10" fmla="*/ 357230 w 487758"/>
                  <a:gd name="connsiteY10" fmla="*/ 69719 h 427501"/>
                  <a:gd name="connsiteX11" fmla="*/ 357230 w 487758"/>
                  <a:gd name="connsiteY11" fmla="*/ 89294 h 427501"/>
                  <a:gd name="connsiteX12" fmla="*/ 261838 w 487758"/>
                  <a:gd name="connsiteY12" fmla="*/ 6584 h 427501"/>
                  <a:gd name="connsiteX13" fmla="*/ 225929 w 487758"/>
                  <a:gd name="connsiteY13" fmla="*/ 6584 h 427501"/>
                  <a:gd name="connsiteX14" fmla="*/ 9298 w 487758"/>
                  <a:gd name="connsiteY14" fmla="*/ 194542 h 427501"/>
                  <a:gd name="connsiteX15" fmla="*/ 6886 w 487758"/>
                  <a:gd name="connsiteY15" fmla="*/ 233457 h 427501"/>
                  <a:gd name="connsiteX16" fmla="*/ 27288 w 487758"/>
                  <a:gd name="connsiteY16" fmla="*/ 242789 h 427501"/>
                  <a:gd name="connsiteX17" fmla="*/ 68642 w 487758"/>
                  <a:gd name="connsiteY17" fmla="*/ 242789 h 427501"/>
                  <a:gd name="connsiteX18" fmla="*/ 68642 w 487758"/>
                  <a:gd name="connsiteY18" fmla="*/ 411654 h 427501"/>
                  <a:gd name="connsiteX19" fmla="*/ 84289 w 487758"/>
                  <a:gd name="connsiteY19" fmla="*/ 427438 h 427501"/>
                  <a:gd name="connsiteX20" fmla="*/ 84426 w 487758"/>
                  <a:gd name="connsiteY20" fmla="*/ 427438 h 427501"/>
                  <a:gd name="connsiteX21" fmla="*/ 177751 w 487758"/>
                  <a:gd name="connsiteY21" fmla="*/ 427438 h 427501"/>
                  <a:gd name="connsiteX22" fmla="*/ 177751 w 487758"/>
                  <a:gd name="connsiteY22" fmla="*/ 304477 h 427501"/>
                  <a:gd name="connsiteX23" fmla="*/ 209111 w 487758"/>
                  <a:gd name="connsiteY23" fmla="*/ 273047 h 427501"/>
                  <a:gd name="connsiteX24" fmla="*/ 278036 w 487758"/>
                  <a:gd name="connsiteY24" fmla="*/ 273047 h 427501"/>
                  <a:gd name="connsiteX25" fmla="*/ 309466 w 487758"/>
                  <a:gd name="connsiteY25" fmla="*/ 304477 h 427501"/>
                  <a:gd name="connsiteX26" fmla="*/ 309466 w 487758"/>
                  <a:gd name="connsiteY26" fmla="*/ 427231 h 4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87758" h="427501">
                    <a:moveTo>
                      <a:pt x="403341" y="427231"/>
                    </a:moveTo>
                    <a:cubicBezTo>
                      <a:pt x="412025" y="427231"/>
                      <a:pt x="419125" y="420166"/>
                      <a:pt x="419125" y="411448"/>
                    </a:cubicBezTo>
                    <a:lnTo>
                      <a:pt x="419125" y="242582"/>
                    </a:lnTo>
                    <a:lnTo>
                      <a:pt x="460480" y="242582"/>
                    </a:lnTo>
                    <a:cubicBezTo>
                      <a:pt x="475712" y="242396"/>
                      <a:pt x="487912" y="229900"/>
                      <a:pt x="487705" y="214675"/>
                    </a:cubicBezTo>
                    <a:cubicBezTo>
                      <a:pt x="487636" y="206542"/>
                      <a:pt x="483913" y="198877"/>
                      <a:pt x="477642" y="193715"/>
                    </a:cubicBezTo>
                    <a:lnTo>
                      <a:pt x="423949" y="147191"/>
                    </a:lnTo>
                    <a:lnTo>
                      <a:pt x="423949" y="69719"/>
                    </a:lnTo>
                    <a:cubicBezTo>
                      <a:pt x="423949" y="60683"/>
                      <a:pt x="416643" y="53350"/>
                      <a:pt x="407614" y="53315"/>
                    </a:cubicBezTo>
                    <a:lnTo>
                      <a:pt x="373634" y="53315"/>
                    </a:lnTo>
                    <a:cubicBezTo>
                      <a:pt x="364605" y="53350"/>
                      <a:pt x="357299" y="60676"/>
                      <a:pt x="357230" y="69719"/>
                    </a:cubicBezTo>
                    <a:lnTo>
                      <a:pt x="357230" y="89294"/>
                    </a:lnTo>
                    <a:lnTo>
                      <a:pt x="261838" y="6584"/>
                    </a:lnTo>
                    <a:cubicBezTo>
                      <a:pt x="251500" y="-2279"/>
                      <a:pt x="236268" y="-2279"/>
                      <a:pt x="225929" y="6584"/>
                    </a:cubicBezTo>
                    <a:lnTo>
                      <a:pt x="9298" y="194542"/>
                    </a:lnTo>
                    <a:cubicBezTo>
                      <a:pt x="-2142" y="204612"/>
                      <a:pt x="-3245" y="222036"/>
                      <a:pt x="6886" y="233457"/>
                    </a:cubicBezTo>
                    <a:cubicBezTo>
                      <a:pt x="12056" y="239329"/>
                      <a:pt x="19431" y="242720"/>
                      <a:pt x="27288" y="242789"/>
                    </a:cubicBezTo>
                    <a:lnTo>
                      <a:pt x="68642" y="242789"/>
                    </a:lnTo>
                    <a:lnTo>
                      <a:pt x="68642" y="411654"/>
                    </a:lnTo>
                    <a:cubicBezTo>
                      <a:pt x="68573" y="420332"/>
                      <a:pt x="75604" y="427397"/>
                      <a:pt x="84289" y="427438"/>
                    </a:cubicBezTo>
                    <a:cubicBezTo>
                      <a:pt x="84358" y="427438"/>
                      <a:pt x="84358" y="427438"/>
                      <a:pt x="84426" y="427438"/>
                    </a:cubicBezTo>
                    <a:lnTo>
                      <a:pt x="177751" y="427438"/>
                    </a:lnTo>
                    <a:lnTo>
                      <a:pt x="177751" y="304477"/>
                    </a:lnTo>
                    <a:cubicBezTo>
                      <a:pt x="177751" y="287142"/>
                      <a:pt x="191811" y="273088"/>
                      <a:pt x="209111" y="273047"/>
                    </a:cubicBezTo>
                    <a:lnTo>
                      <a:pt x="278036" y="273047"/>
                    </a:lnTo>
                    <a:cubicBezTo>
                      <a:pt x="295405" y="273047"/>
                      <a:pt x="309466" y="287121"/>
                      <a:pt x="309466" y="304477"/>
                    </a:cubicBezTo>
                    <a:lnTo>
                      <a:pt x="309466" y="427231"/>
                    </a:lnTo>
                    <a:close/>
                  </a:path>
                </a:pathLst>
              </a:custGeom>
              <a:solidFill>
                <a:schemeClr val="bg1"/>
              </a:solidFill>
              <a:ln w="6890" cap="flat">
                <a:noFill/>
                <a:prstDash val="solid"/>
                <a:miter/>
              </a:ln>
              <a:effectLst/>
            </p:spPr>
            <p:txBody>
              <a:bodyPr lIns="93269" tIns="46634" rIns="93269" bIns="46634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35"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 rot="0">
                <a:off x="4994874" y="5367484"/>
                <a:ext cx="347351" cy="301050"/>
                <a:chOff x="7808482" y="3444861"/>
                <a:chExt cx="534300" cy="462873"/>
              </a:xfrm>
            </p:grpSpPr>
            <p:sp>
              <p:nvSpPr>
                <p:cNvPr id="41" name="任意多边形: 形状 40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8247240" y="3444861"/>
                  <a:ext cx="7030" cy="7030"/>
                </a:xfrm>
                <a:custGeom>
                  <a:avLst/>
                  <a:gdLst>
                    <a:gd name="connsiteX0" fmla="*/ 0 w 6892"/>
                    <a:gd name="connsiteY0" fmla="*/ 0 h 6892"/>
                    <a:gd name="connsiteX1" fmla="*/ 0 w 6892"/>
                    <a:gd name="connsiteY1" fmla="*/ 0 h 6892"/>
                    <a:gd name="connsiteX2" fmla="*/ 0 w 6892"/>
                    <a:gd name="connsiteY2" fmla="*/ 0 h 6892"/>
                    <a:gd name="connsiteX3" fmla="*/ 0 w 6892"/>
                    <a:gd name="connsiteY3" fmla="*/ 0 h 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2" h="689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2" name="任意多边形: 形状 41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8079220" y="3596153"/>
                  <a:ext cx="251751" cy="311581"/>
                </a:xfrm>
                <a:custGeom>
                  <a:avLst/>
                  <a:gdLst>
                    <a:gd name="connsiteX0" fmla="*/ 0 w 246818"/>
                    <a:gd name="connsiteY0" fmla="*/ 305474 h 305473"/>
                    <a:gd name="connsiteX1" fmla="*/ 224212 w 246818"/>
                    <a:gd name="connsiteY1" fmla="*/ 27983 h 305473"/>
                    <a:gd name="connsiteX2" fmla="*/ 246819 w 246818"/>
                    <a:gd name="connsiteY2" fmla="*/ 0 h 305473"/>
                    <a:gd name="connsiteX3" fmla="*/ 101250 w 246818"/>
                    <a:gd name="connsiteY3" fmla="*/ 0 h 305473"/>
                    <a:gd name="connsiteX4" fmla="*/ 0 w 246818"/>
                    <a:gd name="connsiteY4" fmla="*/ 305474 h 305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18" h="305473">
                      <a:moveTo>
                        <a:pt x="0" y="305474"/>
                      </a:moveTo>
                      <a:lnTo>
                        <a:pt x="224212" y="27983"/>
                      </a:lnTo>
                      <a:lnTo>
                        <a:pt x="246819" y="0"/>
                      </a:lnTo>
                      <a:lnTo>
                        <a:pt x="101250" y="0"/>
                      </a:lnTo>
                      <a:lnTo>
                        <a:pt x="0" y="30547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3" name="任意多边形: 形状 42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8335752" y="3590316"/>
                  <a:ext cx="7030" cy="7030"/>
                </a:xfrm>
                <a:custGeom>
                  <a:avLst/>
                  <a:gdLst>
                    <a:gd name="connsiteX0" fmla="*/ 0 w 6892"/>
                    <a:gd name="connsiteY0" fmla="*/ 0 h 6892"/>
                    <a:gd name="connsiteX1" fmla="*/ 0 w 6892"/>
                    <a:gd name="connsiteY1" fmla="*/ 0 h 6892"/>
                    <a:gd name="connsiteX2" fmla="*/ 0 w 6892"/>
                    <a:gd name="connsiteY2" fmla="*/ 0 h 6892"/>
                    <a:gd name="connsiteX3" fmla="*/ 0 w 6892"/>
                    <a:gd name="connsiteY3" fmla="*/ 0 h 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2" h="689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4" name="任意多边形: 形状 43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8076892" y="3444861"/>
                  <a:ext cx="164716" cy="135474"/>
                </a:xfrm>
                <a:custGeom>
                  <a:avLst/>
                  <a:gdLst>
                    <a:gd name="connsiteX0" fmla="*/ 161490 w 161489"/>
                    <a:gd name="connsiteY0" fmla="*/ 0 h 132817"/>
                    <a:gd name="connsiteX1" fmla="*/ 0 w 161489"/>
                    <a:gd name="connsiteY1" fmla="*/ 0 h 132817"/>
                    <a:gd name="connsiteX2" fmla="*/ 99389 w 161489"/>
                    <a:gd name="connsiteY2" fmla="*/ 132818 h 132817"/>
                    <a:gd name="connsiteX3" fmla="*/ 161490 w 161489"/>
                    <a:gd name="connsiteY3" fmla="*/ 0 h 132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489" h="132817">
                      <a:moveTo>
                        <a:pt x="161490" y="0"/>
                      </a:moveTo>
                      <a:lnTo>
                        <a:pt x="0" y="0"/>
                      </a:lnTo>
                      <a:lnTo>
                        <a:pt x="99389" y="132818"/>
                      </a:lnTo>
                      <a:lnTo>
                        <a:pt x="16149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5" name="任意多边形: 形状 44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7808482" y="3449923"/>
                  <a:ext cx="153328" cy="134559"/>
                </a:xfrm>
                <a:custGeom>
                  <a:avLst/>
                  <a:gdLst>
                    <a:gd name="connsiteX0" fmla="*/ 80297 w 150324"/>
                    <a:gd name="connsiteY0" fmla="*/ 0 h 131921"/>
                    <a:gd name="connsiteX1" fmla="*/ 0 w 150324"/>
                    <a:gd name="connsiteY1" fmla="*/ 131922 h 131921"/>
                    <a:gd name="connsiteX2" fmla="*/ 150324 w 150324"/>
                    <a:gd name="connsiteY2" fmla="*/ 131922 h 131921"/>
                    <a:gd name="connsiteX3" fmla="*/ 80297 w 150324"/>
                    <a:gd name="connsiteY3" fmla="*/ 0 h 131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324" h="131921">
                      <a:moveTo>
                        <a:pt x="80297" y="0"/>
                      </a:moveTo>
                      <a:lnTo>
                        <a:pt x="0" y="131922"/>
                      </a:lnTo>
                      <a:lnTo>
                        <a:pt x="150324" y="131922"/>
                      </a:lnTo>
                      <a:lnTo>
                        <a:pt x="8029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6" name="任意多边形: 形状 45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8187481" y="3449991"/>
                  <a:ext cx="144681" cy="134489"/>
                </a:xfrm>
                <a:custGeom>
                  <a:avLst/>
                  <a:gdLst>
                    <a:gd name="connsiteX0" fmla="*/ 141847 w 141846"/>
                    <a:gd name="connsiteY0" fmla="*/ 131853 h 131852"/>
                    <a:gd name="connsiteX1" fmla="*/ 61618 w 141846"/>
                    <a:gd name="connsiteY1" fmla="*/ 0 h 131852"/>
                    <a:gd name="connsiteX2" fmla="*/ 0 w 141846"/>
                    <a:gd name="connsiteY2" fmla="*/ 131853 h 131852"/>
                    <a:gd name="connsiteX3" fmla="*/ 141847 w 141846"/>
                    <a:gd name="connsiteY3" fmla="*/ 131853 h 131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1846" h="131852">
                      <a:moveTo>
                        <a:pt x="141847" y="131853"/>
                      </a:moveTo>
                      <a:lnTo>
                        <a:pt x="61618" y="0"/>
                      </a:lnTo>
                      <a:lnTo>
                        <a:pt x="0" y="131853"/>
                      </a:lnTo>
                      <a:lnTo>
                        <a:pt x="141847" y="1318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  <p:sp>
              <p:nvSpPr>
                <p:cNvPr id="47" name="任意多边形: 形状 46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8335747" y="3590316"/>
                  <a:ext cx="7030" cy="7030"/>
                </a:xfrm>
                <a:custGeom>
                  <a:avLst/>
                  <a:gdLst>
                    <a:gd name="connsiteX0" fmla="*/ 0 w 6892"/>
                    <a:gd name="connsiteY0" fmla="*/ 0 h 6892"/>
                    <a:gd name="connsiteX1" fmla="*/ 0 w 6892"/>
                    <a:gd name="connsiteY1" fmla="*/ 0 h 6892"/>
                    <a:gd name="connsiteX2" fmla="*/ 0 w 6892"/>
                    <a:gd name="connsiteY2" fmla="*/ 0 h 6892"/>
                    <a:gd name="connsiteX3" fmla="*/ 0 w 6892"/>
                    <a:gd name="connsiteY3" fmla="*/ 0 h 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2" h="689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890" cap="flat">
                  <a:noFill/>
                  <a:prstDash val="solid"/>
                  <a:miter/>
                </a:ln>
                <a:effectLst/>
              </p:spPr>
              <p:txBody>
                <a:bodyPr lIns="93269" tIns="46634" rIns="93269" bIns="46634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835"/>
                </a:p>
              </p:txBody>
            </p:sp>
          </p:grpSp>
        </p:grpSp>
      </p:grpSp>
      <p:sp>
        <p:nvSpPr>
          <p:cNvPr id="52" name="TextBox 7"/>
          <p:cNvSpPr txBox="1"/>
          <p:nvPr/>
        </p:nvSpPr>
        <p:spPr>
          <a:xfrm>
            <a:off x="4055110" y="517525"/>
            <a:ext cx="4212590" cy="57975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dist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YN27C内燃凿岩机介绍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  <a:p>
            <a:pPr algn="dist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9" grpId="0"/>
      <p:bldP spid="31" grpId="0" animBg="1"/>
      <p:bldP spid="33" grpId="0" animBg="1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09094" y="2590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44449" y="1819168"/>
            <a:ext cx="6096000" cy="2044572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4549775" y="517728"/>
            <a:ext cx="3092450" cy="5835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  <p:pic>
        <p:nvPicPr>
          <p:cNvPr id="15" name="图片 14" descr="内燃凿岩机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580" y="3963670"/>
            <a:ext cx="2211705" cy="2211705"/>
          </a:xfrm>
          <a:prstGeom prst="rect">
            <a:avLst/>
          </a:prstGeom>
        </p:spPr>
      </p:pic>
      <p:pic>
        <p:nvPicPr>
          <p:cNvPr id="16" name="图片 15" descr="内燃凿岩机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260" y="3963670"/>
            <a:ext cx="2211705" cy="2211705"/>
          </a:xfrm>
          <a:prstGeom prst="rect">
            <a:avLst/>
          </a:prstGeom>
        </p:spPr>
      </p:pic>
      <p:pic>
        <p:nvPicPr>
          <p:cNvPr id="17" name="图片 16" descr="内燃凿岩机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075" y="2009140"/>
            <a:ext cx="3797935" cy="3797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1" grpId="0" animBg="1"/>
      <p:bldP spid="9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5094" y="2463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48" name="组合 47"/>
          <p:cNvGrpSpPr/>
          <p:nvPr>
            <p:custDataLst>
              <p:tags r:id="rId2"/>
            </p:custDataLst>
          </p:nvPr>
        </p:nvGrpSpPr>
        <p:grpSpPr>
          <a:xfrm>
            <a:off x="779687" y="3936767"/>
            <a:ext cx="5219700" cy="1714733"/>
            <a:chOff x="779687" y="3936767"/>
            <a:chExt cx="5219700" cy="1714733"/>
          </a:xfrm>
        </p:grpSpPr>
        <p:sp>
          <p:nvSpPr>
            <p:cNvPr id="17" name="文本框 20"/>
            <p:cNvSpPr txBox="1"/>
            <p:nvPr>
              <p:custDataLst>
                <p:tags r:id="rId3"/>
              </p:custDataLst>
            </p:nvPr>
          </p:nvSpPr>
          <p:spPr>
            <a:xfrm>
              <a:off x="1192437" y="4032017"/>
              <a:ext cx="4246245" cy="150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zui深凿孔深度       ≥6 m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油箱容积       ≥1.14 L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凿孔速度       ≥250mm/min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汽油与润滑油混合比例（按容积）    9:1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火花塞电极间隙    0.5～0.7 mm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</p:txBody>
        </p:sp>
        <p:sp>
          <p:nvSpPr>
            <p:cNvPr id="23" name="图文框 22"/>
            <p:cNvSpPr/>
            <p:nvPr>
              <p:custDataLst>
                <p:tags r:id="rId4"/>
              </p:custDataLst>
            </p:nvPr>
          </p:nvSpPr>
          <p:spPr>
            <a:xfrm>
              <a:off x="779687" y="3936767"/>
              <a:ext cx="5219700" cy="1714733"/>
            </a:xfrm>
            <a:prstGeom prst="frame">
              <a:avLst>
                <a:gd name="adj1" fmla="val 1481"/>
              </a:avLst>
            </a:prstGeom>
            <a:solidFill>
              <a:srgbClr val="2B6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5"/>
            </p:custDataLst>
          </p:nvPr>
        </p:nvGrpSpPr>
        <p:grpSpPr>
          <a:xfrm>
            <a:off x="779687" y="1752600"/>
            <a:ext cx="5219700" cy="1714733"/>
            <a:chOff x="779687" y="1752600"/>
            <a:chExt cx="5219700" cy="1714733"/>
          </a:xfrm>
        </p:grpSpPr>
        <p:sp>
          <p:nvSpPr>
            <p:cNvPr id="8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1584232" y="1927225"/>
              <a:ext cx="4043045" cy="150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型 号    YN27C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产品别名       内燃凿岩机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主机重量      27 kg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发动机式       单缸风冷二冲程汽油机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化油器式       无浮子式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</p:txBody>
        </p:sp>
        <p:sp>
          <p:nvSpPr>
            <p:cNvPr id="22" name="图文框 21"/>
            <p:cNvSpPr/>
            <p:nvPr>
              <p:custDataLst>
                <p:tags r:id="rId7"/>
              </p:custDataLst>
            </p:nvPr>
          </p:nvSpPr>
          <p:spPr>
            <a:xfrm>
              <a:off x="779687" y="1752600"/>
              <a:ext cx="5219700" cy="1714733"/>
            </a:xfrm>
            <a:prstGeom prst="frame">
              <a:avLst>
                <a:gd name="adj1" fmla="val 1481"/>
              </a:avLst>
            </a:prstGeom>
            <a:solidFill>
              <a:srgbClr val="2B6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>
            <p:custDataLst>
              <p:tags r:id="rId8"/>
            </p:custDataLst>
          </p:nvPr>
        </p:nvGrpSpPr>
        <p:grpSpPr>
          <a:xfrm>
            <a:off x="6192614" y="3936767"/>
            <a:ext cx="5219700" cy="1714733"/>
            <a:chOff x="6192614" y="3936767"/>
            <a:chExt cx="5219700" cy="1714733"/>
          </a:xfrm>
        </p:grpSpPr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6984459" y="4184417"/>
              <a:ext cx="3782060" cy="1219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耗油率（在凿五孔时测定）≤0.12L/M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冲击能    ≥20J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凿孔直径      26-46（mm）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凿孔深度       ≥6（m）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</p:txBody>
        </p:sp>
        <p:sp>
          <p:nvSpPr>
            <p:cNvPr id="25" name="图文框 24"/>
            <p:cNvSpPr/>
            <p:nvPr>
              <p:custDataLst>
                <p:tags r:id="rId10"/>
              </p:custDataLst>
            </p:nvPr>
          </p:nvSpPr>
          <p:spPr>
            <a:xfrm>
              <a:off x="6192614" y="3936767"/>
              <a:ext cx="5219700" cy="1714733"/>
            </a:xfrm>
            <a:prstGeom prst="frame">
              <a:avLst>
                <a:gd name="adj1" fmla="val 1481"/>
              </a:avLst>
            </a:prstGeom>
            <a:solidFill>
              <a:srgbClr val="2B6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37" name="Group 23"/>
            <p:cNvGrpSpPr/>
            <p:nvPr/>
          </p:nvGrpSpPr>
          <p:grpSpPr>
            <a:xfrm>
              <a:off x="6764060" y="4506121"/>
              <a:ext cx="467320" cy="419109"/>
              <a:chOff x="5159473" y="2453350"/>
              <a:chExt cx="684000" cy="613776"/>
            </a:xfrm>
            <a:solidFill>
              <a:schemeClr val="bg1"/>
            </a:solidFill>
          </p:grpSpPr>
          <p:sp>
            <p:nvSpPr>
              <p:cNvPr id="38" name="Freeform 42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5208144" y="2657709"/>
                <a:ext cx="117461" cy="315257"/>
              </a:xfrm>
              <a:custGeom>
                <a:avLst/>
                <a:gdLst>
                  <a:gd name="T0" fmla="*/ 151 w 725"/>
                  <a:gd name="T1" fmla="*/ 0 h 1806"/>
                  <a:gd name="T2" fmla="*/ 574 w 725"/>
                  <a:gd name="T3" fmla="*/ 0 h 1806"/>
                  <a:gd name="T4" fmla="*/ 608 w 725"/>
                  <a:gd name="T5" fmla="*/ 3 h 1806"/>
                  <a:gd name="T6" fmla="*/ 640 w 725"/>
                  <a:gd name="T7" fmla="*/ 15 h 1806"/>
                  <a:gd name="T8" fmla="*/ 668 w 725"/>
                  <a:gd name="T9" fmla="*/ 33 h 1806"/>
                  <a:gd name="T10" fmla="*/ 691 w 725"/>
                  <a:gd name="T11" fmla="*/ 56 h 1806"/>
                  <a:gd name="T12" fmla="*/ 709 w 725"/>
                  <a:gd name="T13" fmla="*/ 84 h 1806"/>
                  <a:gd name="T14" fmla="*/ 721 w 725"/>
                  <a:gd name="T15" fmla="*/ 116 h 1806"/>
                  <a:gd name="T16" fmla="*/ 725 w 725"/>
                  <a:gd name="T17" fmla="*/ 150 h 1806"/>
                  <a:gd name="T18" fmla="*/ 725 w 725"/>
                  <a:gd name="T19" fmla="*/ 1656 h 1806"/>
                  <a:gd name="T20" fmla="*/ 721 w 725"/>
                  <a:gd name="T21" fmla="*/ 1691 h 1806"/>
                  <a:gd name="T22" fmla="*/ 709 w 725"/>
                  <a:gd name="T23" fmla="*/ 1723 h 1806"/>
                  <a:gd name="T24" fmla="*/ 691 w 725"/>
                  <a:gd name="T25" fmla="*/ 1750 h 1806"/>
                  <a:gd name="T26" fmla="*/ 668 w 725"/>
                  <a:gd name="T27" fmla="*/ 1774 h 1806"/>
                  <a:gd name="T28" fmla="*/ 640 w 725"/>
                  <a:gd name="T29" fmla="*/ 1792 h 1806"/>
                  <a:gd name="T30" fmla="*/ 608 w 725"/>
                  <a:gd name="T31" fmla="*/ 1802 h 1806"/>
                  <a:gd name="T32" fmla="*/ 574 w 725"/>
                  <a:gd name="T33" fmla="*/ 1806 h 1806"/>
                  <a:gd name="T34" fmla="*/ 151 w 725"/>
                  <a:gd name="T35" fmla="*/ 1806 h 1806"/>
                  <a:gd name="T36" fmla="*/ 116 w 725"/>
                  <a:gd name="T37" fmla="*/ 1802 h 1806"/>
                  <a:gd name="T38" fmla="*/ 85 w 725"/>
                  <a:gd name="T39" fmla="*/ 1792 h 1806"/>
                  <a:gd name="T40" fmla="*/ 56 w 725"/>
                  <a:gd name="T41" fmla="*/ 1774 h 1806"/>
                  <a:gd name="T42" fmla="*/ 33 w 725"/>
                  <a:gd name="T43" fmla="*/ 1750 h 1806"/>
                  <a:gd name="T44" fmla="*/ 16 w 725"/>
                  <a:gd name="T45" fmla="*/ 1723 h 1806"/>
                  <a:gd name="T46" fmla="*/ 4 w 725"/>
                  <a:gd name="T47" fmla="*/ 1691 h 1806"/>
                  <a:gd name="T48" fmla="*/ 0 w 725"/>
                  <a:gd name="T49" fmla="*/ 1656 h 1806"/>
                  <a:gd name="T50" fmla="*/ 0 w 725"/>
                  <a:gd name="T51" fmla="*/ 150 h 1806"/>
                  <a:gd name="T52" fmla="*/ 4 w 725"/>
                  <a:gd name="T53" fmla="*/ 116 h 1806"/>
                  <a:gd name="T54" fmla="*/ 16 w 725"/>
                  <a:gd name="T55" fmla="*/ 84 h 1806"/>
                  <a:gd name="T56" fmla="*/ 33 w 725"/>
                  <a:gd name="T57" fmla="*/ 56 h 1806"/>
                  <a:gd name="T58" fmla="*/ 56 w 725"/>
                  <a:gd name="T59" fmla="*/ 33 h 1806"/>
                  <a:gd name="T60" fmla="*/ 85 w 725"/>
                  <a:gd name="T61" fmla="*/ 15 h 1806"/>
                  <a:gd name="T62" fmla="*/ 116 w 725"/>
                  <a:gd name="T63" fmla="*/ 3 h 1806"/>
                  <a:gd name="T64" fmla="*/ 151 w 725"/>
                  <a:gd name="T65" fmla="*/ 0 h 1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5" h="1806">
                    <a:moveTo>
                      <a:pt x="151" y="0"/>
                    </a:moveTo>
                    <a:lnTo>
                      <a:pt x="574" y="0"/>
                    </a:lnTo>
                    <a:lnTo>
                      <a:pt x="608" y="3"/>
                    </a:lnTo>
                    <a:lnTo>
                      <a:pt x="640" y="15"/>
                    </a:lnTo>
                    <a:lnTo>
                      <a:pt x="668" y="33"/>
                    </a:lnTo>
                    <a:lnTo>
                      <a:pt x="691" y="56"/>
                    </a:lnTo>
                    <a:lnTo>
                      <a:pt x="709" y="84"/>
                    </a:lnTo>
                    <a:lnTo>
                      <a:pt x="721" y="116"/>
                    </a:lnTo>
                    <a:lnTo>
                      <a:pt x="725" y="150"/>
                    </a:lnTo>
                    <a:lnTo>
                      <a:pt x="725" y="1656"/>
                    </a:lnTo>
                    <a:lnTo>
                      <a:pt x="721" y="1691"/>
                    </a:lnTo>
                    <a:lnTo>
                      <a:pt x="709" y="1723"/>
                    </a:lnTo>
                    <a:lnTo>
                      <a:pt x="691" y="1750"/>
                    </a:lnTo>
                    <a:lnTo>
                      <a:pt x="668" y="1774"/>
                    </a:lnTo>
                    <a:lnTo>
                      <a:pt x="640" y="1792"/>
                    </a:lnTo>
                    <a:lnTo>
                      <a:pt x="608" y="1802"/>
                    </a:lnTo>
                    <a:lnTo>
                      <a:pt x="574" y="1806"/>
                    </a:lnTo>
                    <a:lnTo>
                      <a:pt x="151" y="1806"/>
                    </a:lnTo>
                    <a:lnTo>
                      <a:pt x="116" y="1802"/>
                    </a:lnTo>
                    <a:lnTo>
                      <a:pt x="85" y="1792"/>
                    </a:lnTo>
                    <a:lnTo>
                      <a:pt x="56" y="1774"/>
                    </a:lnTo>
                    <a:lnTo>
                      <a:pt x="33" y="1750"/>
                    </a:lnTo>
                    <a:lnTo>
                      <a:pt x="16" y="1723"/>
                    </a:lnTo>
                    <a:lnTo>
                      <a:pt x="4" y="1691"/>
                    </a:lnTo>
                    <a:lnTo>
                      <a:pt x="0" y="1656"/>
                    </a:lnTo>
                    <a:lnTo>
                      <a:pt x="0" y="150"/>
                    </a:lnTo>
                    <a:lnTo>
                      <a:pt x="4" y="116"/>
                    </a:lnTo>
                    <a:lnTo>
                      <a:pt x="16" y="84"/>
                    </a:lnTo>
                    <a:lnTo>
                      <a:pt x="33" y="56"/>
                    </a:lnTo>
                    <a:lnTo>
                      <a:pt x="56" y="33"/>
                    </a:lnTo>
                    <a:lnTo>
                      <a:pt x="85" y="15"/>
                    </a:lnTo>
                    <a:lnTo>
                      <a:pt x="116" y="3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IN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思源宋体" panose="02020400000000000000" charset="-122"/>
                </a:endParaRPr>
              </a:p>
            </p:txBody>
          </p:sp>
          <p:sp>
            <p:nvSpPr>
              <p:cNvPr id="39" name="Freeform 43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5364543" y="2453350"/>
                <a:ext cx="117461" cy="519617"/>
              </a:xfrm>
              <a:custGeom>
                <a:avLst/>
                <a:gdLst>
                  <a:gd name="T0" fmla="*/ 150 w 724"/>
                  <a:gd name="T1" fmla="*/ 0 h 2980"/>
                  <a:gd name="T2" fmla="*/ 574 w 724"/>
                  <a:gd name="T3" fmla="*/ 0 h 2980"/>
                  <a:gd name="T4" fmla="*/ 609 w 724"/>
                  <a:gd name="T5" fmla="*/ 3 h 2980"/>
                  <a:gd name="T6" fmla="*/ 640 w 724"/>
                  <a:gd name="T7" fmla="*/ 15 h 2980"/>
                  <a:gd name="T8" fmla="*/ 668 w 724"/>
                  <a:gd name="T9" fmla="*/ 33 h 2980"/>
                  <a:gd name="T10" fmla="*/ 691 w 724"/>
                  <a:gd name="T11" fmla="*/ 56 h 2980"/>
                  <a:gd name="T12" fmla="*/ 709 w 724"/>
                  <a:gd name="T13" fmla="*/ 84 h 2980"/>
                  <a:gd name="T14" fmla="*/ 720 w 724"/>
                  <a:gd name="T15" fmla="*/ 116 h 2980"/>
                  <a:gd name="T16" fmla="*/ 724 w 724"/>
                  <a:gd name="T17" fmla="*/ 150 h 2980"/>
                  <a:gd name="T18" fmla="*/ 724 w 724"/>
                  <a:gd name="T19" fmla="*/ 2830 h 2980"/>
                  <a:gd name="T20" fmla="*/ 720 w 724"/>
                  <a:gd name="T21" fmla="*/ 2865 h 2980"/>
                  <a:gd name="T22" fmla="*/ 709 w 724"/>
                  <a:gd name="T23" fmla="*/ 2897 h 2980"/>
                  <a:gd name="T24" fmla="*/ 691 w 724"/>
                  <a:gd name="T25" fmla="*/ 2924 h 2980"/>
                  <a:gd name="T26" fmla="*/ 668 w 724"/>
                  <a:gd name="T27" fmla="*/ 2948 h 2980"/>
                  <a:gd name="T28" fmla="*/ 640 w 724"/>
                  <a:gd name="T29" fmla="*/ 2966 h 2980"/>
                  <a:gd name="T30" fmla="*/ 609 w 724"/>
                  <a:gd name="T31" fmla="*/ 2976 h 2980"/>
                  <a:gd name="T32" fmla="*/ 574 w 724"/>
                  <a:gd name="T33" fmla="*/ 2980 h 2980"/>
                  <a:gd name="T34" fmla="*/ 150 w 724"/>
                  <a:gd name="T35" fmla="*/ 2980 h 2980"/>
                  <a:gd name="T36" fmla="*/ 116 w 724"/>
                  <a:gd name="T37" fmla="*/ 2976 h 2980"/>
                  <a:gd name="T38" fmla="*/ 84 w 724"/>
                  <a:gd name="T39" fmla="*/ 2966 h 2980"/>
                  <a:gd name="T40" fmla="*/ 56 w 724"/>
                  <a:gd name="T41" fmla="*/ 2948 h 2980"/>
                  <a:gd name="T42" fmla="*/ 33 w 724"/>
                  <a:gd name="T43" fmla="*/ 2924 h 2980"/>
                  <a:gd name="T44" fmla="*/ 15 w 724"/>
                  <a:gd name="T45" fmla="*/ 2897 h 2980"/>
                  <a:gd name="T46" fmla="*/ 3 w 724"/>
                  <a:gd name="T47" fmla="*/ 2865 h 2980"/>
                  <a:gd name="T48" fmla="*/ 0 w 724"/>
                  <a:gd name="T49" fmla="*/ 2830 h 2980"/>
                  <a:gd name="T50" fmla="*/ 0 w 724"/>
                  <a:gd name="T51" fmla="*/ 150 h 2980"/>
                  <a:gd name="T52" fmla="*/ 3 w 724"/>
                  <a:gd name="T53" fmla="*/ 116 h 2980"/>
                  <a:gd name="T54" fmla="*/ 15 w 724"/>
                  <a:gd name="T55" fmla="*/ 84 h 2980"/>
                  <a:gd name="T56" fmla="*/ 33 w 724"/>
                  <a:gd name="T57" fmla="*/ 56 h 2980"/>
                  <a:gd name="T58" fmla="*/ 56 w 724"/>
                  <a:gd name="T59" fmla="*/ 33 h 2980"/>
                  <a:gd name="T60" fmla="*/ 84 w 724"/>
                  <a:gd name="T61" fmla="*/ 15 h 2980"/>
                  <a:gd name="T62" fmla="*/ 116 w 724"/>
                  <a:gd name="T63" fmla="*/ 3 h 2980"/>
                  <a:gd name="T64" fmla="*/ 150 w 724"/>
                  <a:gd name="T65" fmla="*/ 0 h 2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4" h="2980">
                    <a:moveTo>
                      <a:pt x="150" y="0"/>
                    </a:moveTo>
                    <a:lnTo>
                      <a:pt x="574" y="0"/>
                    </a:lnTo>
                    <a:lnTo>
                      <a:pt x="609" y="3"/>
                    </a:lnTo>
                    <a:lnTo>
                      <a:pt x="640" y="15"/>
                    </a:lnTo>
                    <a:lnTo>
                      <a:pt x="668" y="33"/>
                    </a:lnTo>
                    <a:lnTo>
                      <a:pt x="691" y="56"/>
                    </a:lnTo>
                    <a:lnTo>
                      <a:pt x="709" y="84"/>
                    </a:lnTo>
                    <a:lnTo>
                      <a:pt x="720" y="116"/>
                    </a:lnTo>
                    <a:lnTo>
                      <a:pt x="724" y="150"/>
                    </a:lnTo>
                    <a:lnTo>
                      <a:pt x="724" y="2830"/>
                    </a:lnTo>
                    <a:lnTo>
                      <a:pt x="720" y="2865"/>
                    </a:lnTo>
                    <a:lnTo>
                      <a:pt x="709" y="2897"/>
                    </a:lnTo>
                    <a:lnTo>
                      <a:pt x="691" y="2924"/>
                    </a:lnTo>
                    <a:lnTo>
                      <a:pt x="668" y="2948"/>
                    </a:lnTo>
                    <a:lnTo>
                      <a:pt x="640" y="2966"/>
                    </a:lnTo>
                    <a:lnTo>
                      <a:pt x="609" y="2976"/>
                    </a:lnTo>
                    <a:lnTo>
                      <a:pt x="574" y="2980"/>
                    </a:lnTo>
                    <a:lnTo>
                      <a:pt x="150" y="2980"/>
                    </a:lnTo>
                    <a:lnTo>
                      <a:pt x="116" y="2976"/>
                    </a:lnTo>
                    <a:lnTo>
                      <a:pt x="84" y="2966"/>
                    </a:lnTo>
                    <a:lnTo>
                      <a:pt x="56" y="2948"/>
                    </a:lnTo>
                    <a:lnTo>
                      <a:pt x="33" y="2924"/>
                    </a:lnTo>
                    <a:lnTo>
                      <a:pt x="15" y="2897"/>
                    </a:lnTo>
                    <a:lnTo>
                      <a:pt x="3" y="2865"/>
                    </a:lnTo>
                    <a:lnTo>
                      <a:pt x="0" y="2830"/>
                    </a:lnTo>
                    <a:lnTo>
                      <a:pt x="0" y="150"/>
                    </a:lnTo>
                    <a:lnTo>
                      <a:pt x="3" y="116"/>
                    </a:lnTo>
                    <a:lnTo>
                      <a:pt x="15" y="84"/>
                    </a:lnTo>
                    <a:lnTo>
                      <a:pt x="33" y="56"/>
                    </a:lnTo>
                    <a:lnTo>
                      <a:pt x="56" y="33"/>
                    </a:lnTo>
                    <a:lnTo>
                      <a:pt x="84" y="15"/>
                    </a:lnTo>
                    <a:lnTo>
                      <a:pt x="116" y="3"/>
                    </a:lnTo>
                    <a:lnTo>
                      <a:pt x="1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IN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思源宋体" panose="02020400000000000000" charset="-122"/>
                </a:endParaRPr>
              </a:p>
            </p:txBody>
          </p:sp>
          <p:sp>
            <p:nvSpPr>
              <p:cNvPr id="41" name="Freeform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5679287" y="2757447"/>
                <a:ext cx="117461" cy="215519"/>
              </a:xfrm>
              <a:custGeom>
                <a:avLst/>
                <a:gdLst>
                  <a:gd name="T0" fmla="*/ 151 w 725"/>
                  <a:gd name="T1" fmla="*/ 0 h 1234"/>
                  <a:gd name="T2" fmla="*/ 575 w 725"/>
                  <a:gd name="T3" fmla="*/ 0 h 1234"/>
                  <a:gd name="T4" fmla="*/ 610 w 725"/>
                  <a:gd name="T5" fmla="*/ 4 h 1234"/>
                  <a:gd name="T6" fmla="*/ 641 w 725"/>
                  <a:gd name="T7" fmla="*/ 15 h 1234"/>
                  <a:gd name="T8" fmla="*/ 669 w 725"/>
                  <a:gd name="T9" fmla="*/ 33 h 1234"/>
                  <a:gd name="T10" fmla="*/ 693 w 725"/>
                  <a:gd name="T11" fmla="*/ 56 h 1234"/>
                  <a:gd name="T12" fmla="*/ 709 w 725"/>
                  <a:gd name="T13" fmla="*/ 84 h 1234"/>
                  <a:gd name="T14" fmla="*/ 721 w 725"/>
                  <a:gd name="T15" fmla="*/ 116 h 1234"/>
                  <a:gd name="T16" fmla="*/ 725 w 725"/>
                  <a:gd name="T17" fmla="*/ 151 h 1234"/>
                  <a:gd name="T18" fmla="*/ 725 w 725"/>
                  <a:gd name="T19" fmla="*/ 1084 h 1234"/>
                  <a:gd name="T20" fmla="*/ 721 w 725"/>
                  <a:gd name="T21" fmla="*/ 1119 h 1234"/>
                  <a:gd name="T22" fmla="*/ 709 w 725"/>
                  <a:gd name="T23" fmla="*/ 1151 h 1234"/>
                  <a:gd name="T24" fmla="*/ 693 w 725"/>
                  <a:gd name="T25" fmla="*/ 1178 h 1234"/>
                  <a:gd name="T26" fmla="*/ 669 w 725"/>
                  <a:gd name="T27" fmla="*/ 1202 h 1234"/>
                  <a:gd name="T28" fmla="*/ 641 w 725"/>
                  <a:gd name="T29" fmla="*/ 1220 h 1234"/>
                  <a:gd name="T30" fmla="*/ 610 w 725"/>
                  <a:gd name="T31" fmla="*/ 1230 h 1234"/>
                  <a:gd name="T32" fmla="*/ 575 w 725"/>
                  <a:gd name="T33" fmla="*/ 1234 h 1234"/>
                  <a:gd name="T34" fmla="*/ 151 w 725"/>
                  <a:gd name="T35" fmla="*/ 1234 h 1234"/>
                  <a:gd name="T36" fmla="*/ 117 w 725"/>
                  <a:gd name="T37" fmla="*/ 1230 h 1234"/>
                  <a:gd name="T38" fmla="*/ 85 w 725"/>
                  <a:gd name="T39" fmla="*/ 1220 h 1234"/>
                  <a:gd name="T40" fmla="*/ 58 w 725"/>
                  <a:gd name="T41" fmla="*/ 1202 h 1234"/>
                  <a:gd name="T42" fmla="*/ 34 w 725"/>
                  <a:gd name="T43" fmla="*/ 1178 h 1234"/>
                  <a:gd name="T44" fmla="*/ 16 w 725"/>
                  <a:gd name="T45" fmla="*/ 1151 h 1234"/>
                  <a:gd name="T46" fmla="*/ 6 w 725"/>
                  <a:gd name="T47" fmla="*/ 1119 h 1234"/>
                  <a:gd name="T48" fmla="*/ 0 w 725"/>
                  <a:gd name="T49" fmla="*/ 1084 h 1234"/>
                  <a:gd name="T50" fmla="*/ 0 w 725"/>
                  <a:gd name="T51" fmla="*/ 151 h 1234"/>
                  <a:gd name="T52" fmla="*/ 6 w 725"/>
                  <a:gd name="T53" fmla="*/ 116 h 1234"/>
                  <a:gd name="T54" fmla="*/ 16 w 725"/>
                  <a:gd name="T55" fmla="*/ 84 h 1234"/>
                  <a:gd name="T56" fmla="*/ 34 w 725"/>
                  <a:gd name="T57" fmla="*/ 56 h 1234"/>
                  <a:gd name="T58" fmla="*/ 58 w 725"/>
                  <a:gd name="T59" fmla="*/ 33 h 1234"/>
                  <a:gd name="T60" fmla="*/ 85 w 725"/>
                  <a:gd name="T61" fmla="*/ 15 h 1234"/>
                  <a:gd name="T62" fmla="*/ 117 w 725"/>
                  <a:gd name="T63" fmla="*/ 4 h 1234"/>
                  <a:gd name="T64" fmla="*/ 151 w 725"/>
                  <a:gd name="T65" fmla="*/ 0 h 1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5" h="1234">
                    <a:moveTo>
                      <a:pt x="151" y="0"/>
                    </a:moveTo>
                    <a:lnTo>
                      <a:pt x="575" y="0"/>
                    </a:lnTo>
                    <a:lnTo>
                      <a:pt x="610" y="4"/>
                    </a:lnTo>
                    <a:lnTo>
                      <a:pt x="641" y="15"/>
                    </a:lnTo>
                    <a:lnTo>
                      <a:pt x="669" y="33"/>
                    </a:lnTo>
                    <a:lnTo>
                      <a:pt x="693" y="56"/>
                    </a:lnTo>
                    <a:lnTo>
                      <a:pt x="709" y="84"/>
                    </a:lnTo>
                    <a:lnTo>
                      <a:pt x="721" y="116"/>
                    </a:lnTo>
                    <a:lnTo>
                      <a:pt x="725" y="151"/>
                    </a:lnTo>
                    <a:lnTo>
                      <a:pt x="725" y="1084"/>
                    </a:lnTo>
                    <a:lnTo>
                      <a:pt x="721" y="1119"/>
                    </a:lnTo>
                    <a:lnTo>
                      <a:pt x="709" y="1151"/>
                    </a:lnTo>
                    <a:lnTo>
                      <a:pt x="693" y="1178"/>
                    </a:lnTo>
                    <a:lnTo>
                      <a:pt x="669" y="1202"/>
                    </a:lnTo>
                    <a:lnTo>
                      <a:pt x="641" y="1220"/>
                    </a:lnTo>
                    <a:lnTo>
                      <a:pt x="610" y="1230"/>
                    </a:lnTo>
                    <a:lnTo>
                      <a:pt x="575" y="1234"/>
                    </a:lnTo>
                    <a:lnTo>
                      <a:pt x="151" y="1234"/>
                    </a:lnTo>
                    <a:lnTo>
                      <a:pt x="117" y="1230"/>
                    </a:lnTo>
                    <a:lnTo>
                      <a:pt x="85" y="1220"/>
                    </a:lnTo>
                    <a:lnTo>
                      <a:pt x="58" y="1202"/>
                    </a:lnTo>
                    <a:lnTo>
                      <a:pt x="34" y="1178"/>
                    </a:lnTo>
                    <a:lnTo>
                      <a:pt x="16" y="1151"/>
                    </a:lnTo>
                    <a:lnTo>
                      <a:pt x="6" y="1119"/>
                    </a:lnTo>
                    <a:lnTo>
                      <a:pt x="0" y="1084"/>
                    </a:lnTo>
                    <a:lnTo>
                      <a:pt x="0" y="151"/>
                    </a:lnTo>
                    <a:lnTo>
                      <a:pt x="6" y="116"/>
                    </a:lnTo>
                    <a:lnTo>
                      <a:pt x="16" y="84"/>
                    </a:lnTo>
                    <a:lnTo>
                      <a:pt x="34" y="56"/>
                    </a:lnTo>
                    <a:lnTo>
                      <a:pt x="58" y="33"/>
                    </a:lnTo>
                    <a:lnTo>
                      <a:pt x="85" y="15"/>
                    </a:lnTo>
                    <a:lnTo>
                      <a:pt x="117" y="4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IN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思源宋体" panose="02020400000000000000" charset="-122"/>
                </a:endParaRPr>
              </a:p>
            </p:txBody>
          </p:sp>
          <p:sp>
            <p:nvSpPr>
              <p:cNvPr id="42" name="Freeform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5159473" y="3004353"/>
                <a:ext cx="684000" cy="62773"/>
              </a:xfrm>
              <a:custGeom>
                <a:avLst/>
                <a:gdLst>
                  <a:gd name="T0" fmla="*/ 180 w 4216"/>
                  <a:gd name="T1" fmla="*/ 0 h 362"/>
                  <a:gd name="T2" fmla="*/ 4035 w 4216"/>
                  <a:gd name="T3" fmla="*/ 0 h 362"/>
                  <a:gd name="T4" fmla="*/ 4072 w 4216"/>
                  <a:gd name="T5" fmla="*/ 4 h 362"/>
                  <a:gd name="T6" fmla="*/ 4105 w 4216"/>
                  <a:gd name="T7" fmla="*/ 14 h 362"/>
                  <a:gd name="T8" fmla="*/ 4136 w 4216"/>
                  <a:gd name="T9" fmla="*/ 31 h 362"/>
                  <a:gd name="T10" fmla="*/ 4162 w 4216"/>
                  <a:gd name="T11" fmla="*/ 53 h 362"/>
                  <a:gd name="T12" fmla="*/ 4185 w 4216"/>
                  <a:gd name="T13" fmla="*/ 79 h 362"/>
                  <a:gd name="T14" fmla="*/ 4202 w 4216"/>
                  <a:gd name="T15" fmla="*/ 110 h 362"/>
                  <a:gd name="T16" fmla="*/ 4212 w 4216"/>
                  <a:gd name="T17" fmla="*/ 145 h 362"/>
                  <a:gd name="T18" fmla="*/ 4216 w 4216"/>
                  <a:gd name="T19" fmla="*/ 180 h 362"/>
                  <a:gd name="T20" fmla="*/ 4212 w 4216"/>
                  <a:gd name="T21" fmla="*/ 217 h 362"/>
                  <a:gd name="T22" fmla="*/ 4202 w 4216"/>
                  <a:gd name="T23" fmla="*/ 251 h 362"/>
                  <a:gd name="T24" fmla="*/ 4185 w 4216"/>
                  <a:gd name="T25" fmla="*/ 281 h 362"/>
                  <a:gd name="T26" fmla="*/ 4162 w 4216"/>
                  <a:gd name="T27" fmla="*/ 308 h 362"/>
                  <a:gd name="T28" fmla="*/ 4136 w 4216"/>
                  <a:gd name="T29" fmla="*/ 331 h 362"/>
                  <a:gd name="T30" fmla="*/ 4105 w 4216"/>
                  <a:gd name="T31" fmla="*/ 348 h 362"/>
                  <a:gd name="T32" fmla="*/ 4072 w 4216"/>
                  <a:gd name="T33" fmla="*/ 358 h 362"/>
                  <a:gd name="T34" fmla="*/ 4035 w 4216"/>
                  <a:gd name="T35" fmla="*/ 362 h 362"/>
                  <a:gd name="T36" fmla="*/ 180 w 4216"/>
                  <a:gd name="T37" fmla="*/ 362 h 362"/>
                  <a:gd name="T38" fmla="*/ 144 w 4216"/>
                  <a:gd name="T39" fmla="*/ 358 h 362"/>
                  <a:gd name="T40" fmla="*/ 110 w 4216"/>
                  <a:gd name="T41" fmla="*/ 348 h 362"/>
                  <a:gd name="T42" fmla="*/ 79 w 4216"/>
                  <a:gd name="T43" fmla="*/ 331 h 362"/>
                  <a:gd name="T44" fmla="*/ 52 w 4216"/>
                  <a:gd name="T45" fmla="*/ 308 h 362"/>
                  <a:gd name="T46" fmla="*/ 31 w 4216"/>
                  <a:gd name="T47" fmla="*/ 281 h 362"/>
                  <a:gd name="T48" fmla="*/ 14 w 4216"/>
                  <a:gd name="T49" fmla="*/ 251 h 362"/>
                  <a:gd name="T50" fmla="*/ 4 w 4216"/>
                  <a:gd name="T51" fmla="*/ 217 h 362"/>
                  <a:gd name="T52" fmla="*/ 0 w 4216"/>
                  <a:gd name="T53" fmla="*/ 180 h 362"/>
                  <a:gd name="T54" fmla="*/ 4 w 4216"/>
                  <a:gd name="T55" fmla="*/ 145 h 362"/>
                  <a:gd name="T56" fmla="*/ 14 w 4216"/>
                  <a:gd name="T57" fmla="*/ 110 h 362"/>
                  <a:gd name="T58" fmla="*/ 31 w 4216"/>
                  <a:gd name="T59" fmla="*/ 79 h 362"/>
                  <a:gd name="T60" fmla="*/ 52 w 4216"/>
                  <a:gd name="T61" fmla="*/ 53 h 362"/>
                  <a:gd name="T62" fmla="*/ 79 w 4216"/>
                  <a:gd name="T63" fmla="*/ 31 h 362"/>
                  <a:gd name="T64" fmla="*/ 110 w 4216"/>
                  <a:gd name="T65" fmla="*/ 14 h 362"/>
                  <a:gd name="T66" fmla="*/ 144 w 4216"/>
                  <a:gd name="T67" fmla="*/ 4 h 362"/>
                  <a:gd name="T68" fmla="*/ 180 w 4216"/>
                  <a:gd name="T6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16" h="362">
                    <a:moveTo>
                      <a:pt x="180" y="0"/>
                    </a:moveTo>
                    <a:lnTo>
                      <a:pt x="4035" y="0"/>
                    </a:lnTo>
                    <a:lnTo>
                      <a:pt x="4072" y="4"/>
                    </a:lnTo>
                    <a:lnTo>
                      <a:pt x="4105" y="14"/>
                    </a:lnTo>
                    <a:lnTo>
                      <a:pt x="4136" y="31"/>
                    </a:lnTo>
                    <a:lnTo>
                      <a:pt x="4162" y="53"/>
                    </a:lnTo>
                    <a:lnTo>
                      <a:pt x="4185" y="79"/>
                    </a:lnTo>
                    <a:lnTo>
                      <a:pt x="4202" y="110"/>
                    </a:lnTo>
                    <a:lnTo>
                      <a:pt x="4212" y="145"/>
                    </a:lnTo>
                    <a:lnTo>
                      <a:pt x="4216" y="180"/>
                    </a:lnTo>
                    <a:lnTo>
                      <a:pt x="4212" y="217"/>
                    </a:lnTo>
                    <a:lnTo>
                      <a:pt x="4202" y="251"/>
                    </a:lnTo>
                    <a:lnTo>
                      <a:pt x="4185" y="281"/>
                    </a:lnTo>
                    <a:lnTo>
                      <a:pt x="4162" y="308"/>
                    </a:lnTo>
                    <a:lnTo>
                      <a:pt x="4136" y="331"/>
                    </a:lnTo>
                    <a:lnTo>
                      <a:pt x="4105" y="348"/>
                    </a:lnTo>
                    <a:lnTo>
                      <a:pt x="4072" y="358"/>
                    </a:lnTo>
                    <a:lnTo>
                      <a:pt x="4035" y="362"/>
                    </a:lnTo>
                    <a:lnTo>
                      <a:pt x="180" y="362"/>
                    </a:lnTo>
                    <a:lnTo>
                      <a:pt x="144" y="358"/>
                    </a:lnTo>
                    <a:lnTo>
                      <a:pt x="110" y="348"/>
                    </a:lnTo>
                    <a:lnTo>
                      <a:pt x="79" y="331"/>
                    </a:lnTo>
                    <a:lnTo>
                      <a:pt x="52" y="308"/>
                    </a:lnTo>
                    <a:lnTo>
                      <a:pt x="31" y="281"/>
                    </a:lnTo>
                    <a:lnTo>
                      <a:pt x="14" y="251"/>
                    </a:lnTo>
                    <a:lnTo>
                      <a:pt x="4" y="217"/>
                    </a:lnTo>
                    <a:lnTo>
                      <a:pt x="0" y="180"/>
                    </a:lnTo>
                    <a:lnTo>
                      <a:pt x="4" y="145"/>
                    </a:lnTo>
                    <a:lnTo>
                      <a:pt x="14" y="110"/>
                    </a:lnTo>
                    <a:lnTo>
                      <a:pt x="31" y="79"/>
                    </a:lnTo>
                    <a:lnTo>
                      <a:pt x="52" y="53"/>
                    </a:lnTo>
                    <a:lnTo>
                      <a:pt x="79" y="31"/>
                    </a:lnTo>
                    <a:lnTo>
                      <a:pt x="110" y="14"/>
                    </a:lnTo>
                    <a:lnTo>
                      <a:pt x="144" y="4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IN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思源宋体" panose="02020400000000000000" charset="-122"/>
                </a:endParaRPr>
              </a:p>
            </p:txBody>
          </p:sp>
        </p:grpSp>
      </p:grpSp>
      <p:grpSp>
        <p:nvGrpSpPr>
          <p:cNvPr id="46" name="组合 45"/>
          <p:cNvGrpSpPr/>
          <p:nvPr>
            <p:custDataLst>
              <p:tags r:id="rId15"/>
            </p:custDataLst>
          </p:nvPr>
        </p:nvGrpSpPr>
        <p:grpSpPr>
          <a:xfrm>
            <a:off x="6192614" y="1752600"/>
            <a:ext cx="5219700" cy="1714733"/>
            <a:chOff x="6192614" y="1752600"/>
            <a:chExt cx="5219700" cy="1714733"/>
          </a:xfrm>
        </p:grpSpPr>
        <p:sp>
          <p:nvSpPr>
            <p:cNvPr id="13" name="文本框 18"/>
            <p:cNvSpPr txBox="1"/>
            <p:nvPr>
              <p:custDataLst>
                <p:tags r:id="rId16"/>
              </p:custDataLst>
            </p:nvPr>
          </p:nvSpPr>
          <p:spPr>
            <a:xfrm>
              <a:off x="6353269" y="1815465"/>
              <a:ext cx="4955540" cy="150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点火方式       可控硅无触点系统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发动机排量    185 cm3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发动机负荷转速（在凿五孔时测定）       ≥2450 r/min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钎杆空转转速       ≥200 r/min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  <a:p>
              <a:pPr algn="l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字魂35号-经典雅黑" panose="00000500000000000000" pitchFamily="2" charset="-122"/>
                </a:rPr>
                <a:t>钎柄尺寸钎杆尾部       六角 22x108 mm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endParaRPr>
            </a:p>
          </p:txBody>
        </p:sp>
        <p:sp>
          <p:nvSpPr>
            <p:cNvPr id="24" name="图文框 23"/>
            <p:cNvSpPr/>
            <p:nvPr>
              <p:custDataLst>
                <p:tags r:id="rId17"/>
              </p:custDataLst>
            </p:nvPr>
          </p:nvSpPr>
          <p:spPr>
            <a:xfrm>
              <a:off x="6192614" y="1752600"/>
              <a:ext cx="5219700" cy="1714733"/>
            </a:xfrm>
            <a:prstGeom prst="frame">
              <a:avLst>
                <a:gd name="adj1" fmla="val 1481"/>
              </a:avLst>
            </a:prstGeom>
            <a:solidFill>
              <a:srgbClr val="2B6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7"/>
          <p:cNvSpPr txBox="1"/>
          <p:nvPr/>
        </p:nvSpPr>
        <p:spPr>
          <a:xfrm>
            <a:off x="3509645" y="517525"/>
            <a:ext cx="4940935" cy="5835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YN27C内燃凿岩机的参数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8894" y="231003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7" name="Rectangle 29"/>
          <p:cNvSpPr/>
          <p:nvPr/>
        </p:nvSpPr>
        <p:spPr>
          <a:xfrm>
            <a:off x="7430135" y="2764790"/>
            <a:ext cx="393827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YN27C内燃凿岩机使用该机操作方便效率高等，达到同类产品一流水平，并能和国际同类产品零件完全互换。YN27C内燃凿岩机携带方便，适用于高山、无电源、无风压设备的地区和流动性较大的临时性工程尤为适合，具有广泛的适应性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2" name="Freeform 39"/>
          <p:cNvSpPr>
            <a:spLocks noChangeAspect="1" noChangeArrowheads="1"/>
          </p:cNvSpPr>
          <p:nvPr/>
        </p:nvSpPr>
        <p:spPr bwMode="auto">
          <a:xfrm>
            <a:off x="7282570" y="2566492"/>
            <a:ext cx="349794" cy="418651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rgbClr val="2B6587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3862070" y="2240915"/>
            <a:ext cx="2876550" cy="32004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101600" dist="38100" dir="2700000" algn="tl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801370" y="2240915"/>
            <a:ext cx="2876550" cy="32004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101600" dist="38100" dir="2700000" algn="tl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9" name="TextBox 7"/>
          <p:cNvSpPr txBox="1"/>
          <p:nvPr/>
        </p:nvSpPr>
        <p:spPr>
          <a:xfrm>
            <a:off x="3678555" y="517525"/>
            <a:ext cx="4791075" cy="5835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YN27C内燃凿岩机的特点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  <p:pic>
        <p:nvPicPr>
          <p:cNvPr id="5" name="图片 4" descr="内燃凿岩机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170" y="2576830"/>
            <a:ext cx="2494915" cy="2494915"/>
          </a:xfrm>
          <a:prstGeom prst="rect">
            <a:avLst/>
          </a:prstGeom>
        </p:spPr>
      </p:pic>
      <p:pic>
        <p:nvPicPr>
          <p:cNvPr id="12" name="图片 11" descr="内燃凿岩机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255" y="2576830"/>
            <a:ext cx="2494915" cy="2494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7" grpId="0"/>
      <p:bldP spid="22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5094" y="2463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69160" y="3281045"/>
            <a:ext cx="5154295" cy="15684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YN27C内燃凿岩机广泛用于矿山、筑路、采石、国防工程等。 山东矿安机电有限公司，YN27C内燃凿岩机使用该机操作方便效率高等，达到同类产品一流水平，并能和国际同类产品零件完全互换。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3529965" y="517525"/>
            <a:ext cx="4940300" cy="5835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YN27C内燃凿岩机的用途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Bebas Neue" charset="0"/>
            </a:endParaRPr>
          </a:p>
        </p:txBody>
      </p:sp>
      <p:pic>
        <p:nvPicPr>
          <p:cNvPr id="4" name="图片 3" descr="内燃凿岩机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455" y="2130425"/>
            <a:ext cx="3293745" cy="3293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3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5094" y="233615"/>
            <a:ext cx="11682906" cy="634004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41974" y="2210518"/>
            <a:ext cx="8308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200" spc="600" dirty="0">
                <a:solidFill>
                  <a:srgbClr val="2B6587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感谢</a:t>
            </a:r>
            <a:r>
              <a:rPr lang="zh-CN" altLang="en-US" sz="72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您的欣赏</a:t>
            </a:r>
            <a:endParaRPr lang="zh-CN" altLang="en-US" sz="7200" spc="600" dirty="0">
              <a:solidFill>
                <a:schemeClr val="tx1">
                  <a:lumMod val="85000"/>
                  <a:lumOff val="15000"/>
                </a:schemeClr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60620" y="231003"/>
            <a:ext cx="2270760" cy="289770"/>
          </a:xfrm>
          <a:prstGeom prst="rect">
            <a:avLst/>
          </a:prstGeom>
          <a:solidFill>
            <a:srgbClr val="2B6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60620" y="6435323"/>
            <a:ext cx="2270760" cy="1383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27" name="文本框 6"/>
          <p:cNvSpPr txBox="1"/>
          <p:nvPr/>
        </p:nvSpPr>
        <p:spPr>
          <a:xfrm>
            <a:off x="5288915" y="4515485"/>
            <a:ext cx="1808480" cy="252730"/>
          </a:xfrm>
          <a:prstGeom prst="roundRect">
            <a:avLst>
              <a:gd name="adj" fmla="val 0"/>
            </a:avLst>
          </a:prstGeom>
          <a:solidFill>
            <a:srgbClr val="2B6587"/>
          </a:solidFill>
          <a:ln>
            <a:solidFill>
              <a:srgbClr val="2B6587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汇报人</a:t>
            </a:r>
            <a:r>
              <a:rPr lang="zh-CN" alt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：</a:t>
            </a:r>
            <a:r>
              <a:rPr lang="zh-CN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字魂35号-经典雅黑" panose="00000500000000000000" pitchFamily="2" charset="-122"/>
              </a:rPr>
              <a:t>山东矿安机电</a:t>
            </a:r>
            <a:endParaRPr lang="zh-CN" altLang="en-US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771786" y="4193208"/>
            <a:ext cx="648429" cy="0"/>
          </a:xfrm>
          <a:prstGeom prst="line">
            <a:avLst/>
          </a:prstGeom>
          <a:ln w="57150" cap="rnd">
            <a:solidFill>
              <a:srgbClr val="2B65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4857256" y="390907"/>
            <a:ext cx="25341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4800" b="1" spc="600" dirty="0" smtClean="0">
                <a:solidFill>
                  <a:srgbClr val="2B6587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sym typeface="字魂35号-经典雅黑" panose="00000500000000000000" pitchFamily="2" charset="-122"/>
              </a:rPr>
              <a:t>2024</a:t>
            </a:r>
            <a:endParaRPr lang="zh-CN" altLang="en-US" sz="4800" b="1" spc="600" dirty="0">
              <a:solidFill>
                <a:srgbClr val="2B6587"/>
              </a:solidFill>
              <a:latin typeface="字魂95号-手刻宋" panose="00000500000000000000" pitchFamily="2" charset="-122"/>
              <a:ea typeface="字魂95号-手刻宋" panose="00000500000000000000" pitchFamily="2" charset="-122"/>
              <a:sym typeface="字魂35号-经典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1" grpId="0" animBg="1"/>
      <p:bldP spid="22" grpId="0" animBg="1"/>
      <p:bldP spid="31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2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3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4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5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6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7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8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9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0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1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2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3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4.xml><?xml version="1.0" encoding="utf-8"?>
<p:tagLst xmlns:p="http://schemas.openxmlformats.org/presentationml/2006/main">
  <p:tag name="KSO_WM_DIAGRAM_VIRTUALLY_FRAME" val="{&quot;height&quot;:216.80842519685044,&quot;left&quot;:68.47496062992123,&quot;top&quot;:225.37496062992128,&quot;width&quot;:810}"/>
</p:tagLst>
</file>

<file path=ppt/tags/tag15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16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17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18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19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20.xml><?xml version="1.0" encoding="utf-8"?>
<p:tagLst xmlns:p="http://schemas.openxmlformats.org/presentationml/2006/main">
  <p:tag name="KSO_WM_DIAGRAM_VIRTUALLY_FRAME" val="{&quot;height&quot;:168.57299212598429,&quot;left&quot;:130.50535433070866,&quot;top&quot;:186.56960629921258,&quot;width&quot;:700.121653543307}"/>
</p:tagLst>
</file>

<file path=ppt/tags/tag21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2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3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4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5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6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7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8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29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30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31.xml><?xml version="1.0" encoding="utf-8"?>
<p:tagLst xmlns:p="http://schemas.openxmlformats.org/presentationml/2006/main">
  <p:tag name="KSO_WM_DIAGRAM_VIRTUALLY_FRAME" val="{&quot;height&quot;:157.84999999999997,&quot;left&quot;:192.07417322834644,&quot;top&quot;:321.7312598425197,&quot;width&quot;:677.5525984251968}"/>
</p:tagLst>
</file>

<file path=ppt/tags/tag32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3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4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5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6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7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8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39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0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1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2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3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4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5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6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7.xml><?xml version="1.0" encoding="utf-8"?>
<p:tagLst xmlns:p="http://schemas.openxmlformats.org/presentationml/2006/main">
  <p:tag name="KSO_WM_DIAGRAM_VIRTUALLY_FRAME" val="{&quot;height&quot;:345.9681102362204,&quot;left&quot;:61.39267716535433,&quot;top&quot;:138,&quot;width&quot;:837.2147244094489}"/>
</p:tagLst>
</file>

<file path=ppt/tags/tag48.xml><?xml version="1.0" encoding="utf-8"?>
<p:tagLst xmlns:p="http://schemas.openxmlformats.org/presentationml/2006/main">
  <p:tag name="KSO_WM_DIAGRAM_VIRTUALLY_FRAME" val="{&quot;height&quot;:252,&quot;left&quot;:63.1,&quot;top&quot;:176.45,&quot;width&quot;:467.5}"/>
</p:tagLst>
</file>

<file path=ppt/tags/tag49.xml><?xml version="1.0" encoding="utf-8"?>
<p:tagLst xmlns:p="http://schemas.openxmlformats.org/presentationml/2006/main">
  <p:tag name="KSO_WM_DIAGRAM_VIRTUALLY_FRAME" val="{&quot;height&quot;:252,&quot;left&quot;:63.1,&quot;top&quot;:176.45,&quot;width&quot;:467.5}"/>
</p:tagLst>
</file>

<file path=ppt/tags/tag50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1039</Words>
  <Application>WPS 演示</Application>
  <PresentationFormat>自定义</PresentationFormat>
  <Paragraphs>90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字魂35号-经典雅黑</vt:lpstr>
      <vt:lpstr>黑体</vt:lpstr>
      <vt:lpstr>字魂95号-手刻宋</vt:lpstr>
      <vt:lpstr>Playfair Display</vt:lpstr>
      <vt:lpstr>Bebas Neue</vt:lpstr>
      <vt:lpstr>SF UI Display Thin</vt:lpstr>
      <vt:lpstr>HelveticaNeue LT 43 LightEx</vt:lpstr>
      <vt:lpstr>Open Sans Semibold</vt:lpstr>
      <vt:lpstr>Open Sans</vt:lpstr>
      <vt:lpstr>思源黑体 CN Normal</vt:lpstr>
      <vt:lpstr>思源黑体 CN Medium</vt:lpstr>
      <vt:lpstr>思源黑体 CN Light</vt:lpstr>
      <vt:lpstr>Arial Unicode MS</vt:lpstr>
      <vt:lpstr>等线 Light</vt:lpstr>
      <vt:lpstr>等线</vt:lpstr>
      <vt:lpstr>Source Han Serif SC</vt:lpstr>
      <vt:lpstr>Calibri</vt:lpstr>
      <vt:lpstr>思源宋体</vt:lpstr>
      <vt:lpstr>华文仿宋</vt:lpstr>
      <vt:lpstr>Calibri</vt:lpstr>
      <vt:lpstr>Cinzel</vt:lpstr>
      <vt:lpstr>汉仪中圆简</vt:lpstr>
      <vt:lpstr>Arial</vt:lpstr>
      <vt:lpstr>仿宋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</dc:title>
  <dc:creator>第一PPT，www.1ppt.com</dc:creator>
  <cp:keywords>www.1ppt.com</cp:keywords>
  <dc:description>第一PPT</dc:description>
  <cp:lastModifiedBy>Administrator</cp:lastModifiedBy>
  <cp:revision>40</cp:revision>
  <dcterms:created xsi:type="dcterms:W3CDTF">2022-09-03T04:45:00Z</dcterms:created>
  <dcterms:modified xsi:type="dcterms:W3CDTF">2024-05-31T07:09:24Z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DCDCDEB666F047B4A94932ECCB782989_13</vt:lpwstr>
  </property>
  <property fmtid="{D5CDD505-2E9C-101B-9397-08002B2CF9AE}" pid="3" name="KSOProductBuildVer">
    <vt:lpwstr>2052-12.1.0.16929</vt:lpwstr>
  </property>
</Properties>
</file>