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55" r:id="rId1"/>
    <p:sldMasterId id="2147494492" r:id="rId2"/>
  </p:sldMasterIdLst>
  <p:notesMasterIdLst>
    <p:notesMasterId r:id="rId3"/>
  </p:notesMasterIdLst>
  <p:sldIdLst>
    <p:sldId id="5503" r:id="rId4"/>
    <p:sldId id="5506" r:id="rId5"/>
    <p:sldId id="5509" r:id="rId6"/>
    <p:sldId id="5512" r:id="rId7"/>
    <p:sldId id="5518" r:id="rId9"/>
    <p:sldId id="5521" r:id="rId10"/>
    <p:sldId id="5524" r:id="rId11"/>
    <p:sldId id="5527" r:id="rId12"/>
    <p:sldId id="5530" r:id="rId13"/>
    <p:sldId id="5536" r:id="rId15"/>
    <p:sldId id="5539" r:id="rId16"/>
    <p:sldId id="5542" r:id="rId17"/>
    <p:sldId id="5545" r:id="rId18"/>
    <p:sldId id="5548" r:id="rId19"/>
    <p:sldId id="5554" r:id="rId21"/>
    <p:sldId id="5557" r:id="rId22"/>
    <p:sldId id="5560" r:id="rId23"/>
    <p:sldId id="5563" r:id="rId24"/>
    <p:sldId id="5566" r:id="rId25"/>
    <p:sldId id="5572" r:id="rId27"/>
    <p:sldId id="5575" r:id="rId28"/>
    <p:sldId id="5578" r:id="rId29"/>
    <p:sldId id="5581" r:id="rId30"/>
    <p:sldId id="5584" r:id="rId31"/>
    <p:sldId id="5590" r:id="rId33"/>
    <p:sldId id="5593" r:id="rId34"/>
    <p:sldId id="5596" r:id="rId35"/>
    <p:sldId id="5599" r:id="rId36"/>
    <p:sldId id="5602" r:id="rId37"/>
    <p:sldId id="5608" r:id="rId39"/>
    <p:sldId id="5611" r:id="rId40"/>
    <p:sldId id="5614" r:id="rId41"/>
    <p:sldId id="5617" r:id="rId42"/>
    <p:sldId id="5620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56" r:id="rId1"/>
    <p:sldLayoutId id="2147494457" r:id="rId2"/>
    <p:sldLayoutId id="2147494458" r:id="rId3"/>
    <p:sldLayoutId id="2147494459" r:id="rId4"/>
    <p:sldLayoutId id="2147494460" r:id="rId5"/>
    <p:sldLayoutId id="2147494461" r:id="rId6"/>
    <p:sldLayoutId id="2147494462" r:id="rId7"/>
    <p:sldLayoutId id="2147494463" r:id="rId8"/>
    <p:sldLayoutId id="2147494464" r:id="rId9"/>
    <p:sldLayoutId id="2147494465" r:id="rId10"/>
    <p:sldLayoutId id="21474944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493" r:id="rId1"/>
    <p:sldLayoutId id="2147494494" r:id="rId2"/>
    <p:sldLayoutId id="2147494495" r:id="rId3"/>
    <p:sldLayoutId id="2147494496" r:id="rId4"/>
    <p:sldLayoutId id="2147494497" r:id="rId5"/>
    <p:sldLayoutId id="2147494498" r:id="rId6"/>
    <p:sldLayoutId id="2147494499" r:id="rId7"/>
    <p:sldLayoutId id="2147494500" r:id="rId8"/>
    <p:sldLayoutId id="2147494501" r:id="rId9"/>
    <p:sldLayoutId id="2147494502" r:id="rId10"/>
    <p:sldLayoutId id="21474945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企业管理中的市场调研与消费者洞察案例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市场调研的重要性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消费者洞察的作用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6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案例分析：某电商公司的市场调研与消费者洞察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6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案例分析：某汽车公司的市场调研与消费者洞察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6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案例分析：某快消品公司的市场调研与消费者洞察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市场调研的重要性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了解市场需求和趋势</a:t>
            </a:r>
            <a:endParaRPr altLang="en-US" lang="zh-CN"/>
          </a:p>
        </p:txBody>
      </p:sp>
      <p:sp>
        <p:nvSpPr>
          <p:cNvPr id="10489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确定目标市场和潜在客户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收集和分析市场数据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预测未来市场趋势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制定相应的营销策略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确定目标市场和潜在客户</a:t>
            </a:r>
            <a:endParaRPr altLang="en-US" lang="zh-CN"/>
          </a:p>
        </p:txBody>
      </p:sp>
      <p:sp>
        <p:nvSpPr>
          <p:cNvPr id="10490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识别潜在客户的需求和购买行为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评估潜在客户的价值和吸引力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了解目标市场的需求、偏好和购买行为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确定目标市场的规模和增长潜力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评估竞争对手和市场环境</a:t>
            </a:r>
            <a:endParaRPr altLang="en-US" lang="zh-CN"/>
          </a:p>
        </p:txBody>
      </p:sp>
      <p:sp>
        <p:nvSpPr>
          <p:cNvPr id="10490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了解竞争对手的产品特点、价格策略、市场份额等信息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分析市场环境，包括政策法规、经济状况、社会文化等因素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评估市场趋势和未来发展方向，为企业的战略规划提供依据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通过市场调研，发现新的市场机会和潜在客户群体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为企业决策提供数据支持</a:t>
            </a:r>
            <a:endParaRPr altLang="en-US" lang="zh-CN"/>
          </a:p>
        </p:txBody>
      </p:sp>
      <p:sp>
        <p:nvSpPr>
          <p:cNvPr id="10491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市场调研可以帮助企业了解市场需求、竞争态势和消费者行为，为决策提供数据支持。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通过市场调研，企业可以发现新的市场机会和潜在客户，为拓展业务提供有力支持。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准确的市场调研数据可以帮助企业制定更加精准的营销策略，提高市场占有率和竞争力。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市场调研还可以帮助企业评估市场风险和不确定性，为制定风险管理策略提供重要依据。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消费者洞察的作用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深入了解消费者需求和行为</a:t>
            </a:r>
            <a:endParaRPr altLang="en-US" lang="zh-CN"/>
          </a:p>
        </p:txBody>
      </p:sp>
      <p:sp>
        <p:nvSpPr>
          <p:cNvPr id="1049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消费者洞察可以帮助企业了解市场需求和消费者偏好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通过消费者洞察，企业可以更好地把握消费者心理和行为特点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深入了解消费者需求和行为有助于企业制定更精准的市场策略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消费者洞察是企业制定产品创新和改进的重要依据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发现新的市场机会和潜在客户</a:t>
            </a:r>
            <a:endParaRPr altLang="en-US" lang="zh-CN"/>
          </a:p>
        </p:txBody>
      </p:sp>
      <p:sp>
        <p:nvSpPr>
          <p:cNvPr id="10493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消费者洞察能够深入了解消费者的需求和偏好，发现新的市场机会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通过消费者洞察，企业可以了解潜在客户的需求和行为，为拓展市场提供有力支持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消费者洞察有助于企业及时调整产品和服务策略，满足市场变化和消费者需求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消费者洞察能够为企业提供有价值的竞争情报，帮助企业在市场中保持竞争优势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优化产品设计和营销策略</a:t>
            </a:r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消费者洞察可以帮助企业了解市场需求和消费者偏好，从而优化产品设计和营销策略。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通过消费者洞察，企业可以更加精准地定位目标市场，提高产品与市场的契合度。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消费者洞察还可以帮助企业了解消费者的购买决策过程，从而制定更加有效的营销策略。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消费者洞察可以为企业提供市场趋势和竞争对手分析，帮助企业及时调整产品设计和营销策略，保持竞争优势。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提高客户满意度和忠诚度</a:t>
            </a:r>
            <a:endParaRPr altLang="en-US" lang="zh-CN"/>
          </a:p>
        </p:txBody>
      </p:sp>
      <p:sp>
        <p:nvSpPr>
          <p:cNvPr id="10494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了解客户需求：通过市场调研和消费者洞察，企业可以更深入地了解客户的需求和偏好，从而提供更符合客户期望的产品和服务。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优化产品设计：通过消费者洞察，企业可以了解客户对产品设计的反馈和建议，从而优化产品设计，提高产品的质量和竞争力。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提高服务质量：通过市场调研和消费者洞察，企业可以了解客户对服务质量的期望和要求，从而改进服务流程和质量，提高客户满意度和忠诚度。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增强品牌形象：通过市场调研和消费者洞察，企业可以了解客户对品牌的认知和评价，从而加强品牌形象的塑造和传播，提高品牌知名度和美誉度。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案例分析：某电商公司的市场调研与消费者洞察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公司背景和市场环境</a:t>
            </a:r>
            <a:endParaRPr altLang="en-US" lang="zh-CN"/>
          </a:p>
        </p:txBody>
      </p:sp>
      <p:sp>
        <p:nvSpPr>
          <p:cNvPr id="10495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公司名称、成立时间、规模、主营业务等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所在行业、市场地位、竞争优势等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主要竞争对手、市场份额、竞争策略等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政策法规、宏观经济环境、行业趋势等对该公司的影响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市场调研方法和过程</a:t>
            </a:r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调研目的：了解市场需求、竞争态势和消费者行为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调研方法：问卷调查、访谈、焦点小组等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调研过程：制定调研计划、设计问卷、收集数据、分析数据、撰写报告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调研结果：发现目标市场的潜在需求和竞争态势，为产品设计和营销策略提供依据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消费者洞察结果和发现</a:t>
            </a:r>
            <a:endParaRPr altLang="en-US" lang="zh-CN"/>
          </a:p>
        </p:txBody>
      </p:sp>
      <p:sp>
        <p:nvSpPr>
          <p:cNvPr id="1049638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2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消费者画像：目标客户群体特征、需求和偏好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6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8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购买行为分析：消费者购买决策过程、购买渠道和频率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2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4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竞争分析：竞争对手的产品、价格、促销策略等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8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0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市场趋势分析：行业趋势、市场增长点和未来发展方向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4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6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营销策略建议：基于消费者洞察的营销策略和实施计划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基于市场调研和消费者洞察的决策和行动计划</a:t>
            </a:r>
            <a:endParaRPr altLang="en-US" lang="zh-CN"/>
          </a:p>
        </p:txBody>
      </p:sp>
      <p:sp>
        <p:nvSpPr>
          <p:cNvPr id="104970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0000"/>
          </a:bodyPr>
          <a:p>
            <a:r>
              <a:rPr altLang="en-US" lang="zh-CN"/>
              <a:t>确定目标市场和目标消费者群体</a:t>
            </a:r>
            <a:endParaRPr altLang="en-US" lang="zh-CN"/>
          </a:p>
          <a:p>
            <a:r>
              <a:rPr altLang="en-US" lang="zh-CN"/>
              <a:t>收集市场和消费者数据</a:t>
            </a:r>
            <a:endParaRPr altLang="en-US" lang="zh-CN"/>
          </a:p>
          <a:p>
            <a:r>
              <a:rPr altLang="en-US" lang="zh-CN"/>
              <a:t>分析市场和消费者数据，识别机会和挑战</a:t>
            </a:r>
            <a:endParaRPr altLang="en-US" lang="zh-CN"/>
          </a:p>
          <a:p>
            <a:r>
              <a:rPr altLang="en-US" lang="zh-CN"/>
              <a:t>制定基于市场调研和消费者洞察的决策和行动计划</a:t>
            </a:r>
            <a:endParaRPr altLang="en-US" lang="zh-CN"/>
          </a:p>
          <a:p>
            <a:r>
              <a:rPr altLang="en-US" lang="zh-CN"/>
              <a:t>实施决策和行动计划，并持续监控和调整  基于市场调研和消费者洞察的决策和行动计划</a:t>
            </a:r>
            <a:endParaRPr altLang="en-US" lang="zh-CN"/>
          </a:p>
          <a:p>
            <a:pPr lvl="1"/>
            <a:r>
              <a:rPr altLang="en-US" lang="zh-CN"/>
              <a:t>基于市场调研和消费者洞察的决策和行动计划</a:t>
            </a:r>
            <a:endParaRPr altLang="en-US" lang="zh-CN"/>
          </a:p>
          <a:p>
            <a:r>
              <a:rPr altLang="en-US" lang="zh-CN"/>
              <a:t>确定目标市场和目标消费者群体</a:t>
            </a:r>
            <a:endParaRPr altLang="en-US" lang="zh-CN"/>
          </a:p>
          <a:p>
            <a:r>
              <a:rPr altLang="en-US" lang="zh-CN"/>
              <a:t>收集市场和消费者数据</a:t>
            </a:r>
            <a:endParaRPr altLang="en-US" lang="zh-CN"/>
          </a:p>
          <a:p>
            <a:r>
              <a:rPr altLang="en-US" lang="zh-CN"/>
              <a:t>分析市场和消费者数据，识别机会和挑战</a:t>
            </a:r>
            <a:endParaRPr altLang="en-US" lang="zh-CN"/>
          </a:p>
          <a:p>
            <a:r>
              <a:rPr altLang="en-US" lang="zh-CN"/>
              <a:t>制定基于市场调研和消费者洞察的决策和行动计划</a:t>
            </a:r>
            <a:endParaRPr altLang="en-US" lang="zh-CN"/>
          </a:p>
          <a:p>
            <a:r>
              <a:rPr altLang="en-US" lang="zh-CN"/>
              <a:t>实施决策和行动计划，并持续监控和调整  基于市场调研和消费者洞察的决策和行动计划</a:t>
            </a:r>
            <a:endParaRPr altLang="en-US" lang="zh-CN"/>
          </a:p>
          <a:p>
            <a:pPr lvl="1"/>
            <a:r>
              <a:rPr altLang="en-US" lang="zh-CN"/>
              <a:t>基于市场调研和消费者洞察的决策和行动计划</a:t>
            </a:r>
            <a:endParaRPr altLang="en-US" lang="zh-CN"/>
          </a:p>
          <a:p>
            <a:r>
              <a:rPr altLang="en-US" lang="zh-CN"/>
              <a:t>确定目标市场和目标消费者群体</a:t>
            </a:r>
            <a:endParaRPr altLang="en-US" lang="zh-CN"/>
          </a:p>
          <a:p>
            <a:r>
              <a:rPr altLang="en-US" lang="zh-CN"/>
              <a:t>收集市场和消费者数据</a:t>
            </a:r>
            <a:endParaRPr altLang="en-US" lang="zh-CN"/>
          </a:p>
          <a:p>
            <a:r>
              <a:rPr altLang="en-US" lang="zh-CN"/>
              <a:t>分析市场和消费者数据，识别机会和挑战</a:t>
            </a:r>
            <a:endParaRPr altLang="en-US" lang="zh-CN"/>
          </a:p>
          <a:p>
            <a:r>
              <a:rPr altLang="en-US" lang="zh-CN"/>
              <a:t>制定基于市场调研和消费者洞察的决策和行动计划</a:t>
            </a:r>
            <a:endParaRPr altLang="en-US" lang="zh-CN"/>
          </a:p>
          <a:p>
            <a:r>
              <a:rPr altLang="en-US" lang="zh-CN"/>
              <a:t>实施决策和行动计划，并持续监控和调整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案例分析：某汽车公司的市场调研与消费者洞察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公司背景和市场环境</a:t>
            </a:r>
            <a:endParaRPr altLang="en-US" lang="zh-CN"/>
          </a:p>
        </p:txBody>
      </p:sp>
      <p:sp>
        <p:nvSpPr>
          <p:cNvPr id="10498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公司背景：某汽车公司的历史、规模、主要产品和服务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市场环境：汽车行业的整体趋势、市场规模、竞争对手情况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案例目标：该汽车公司进行市场调研与消费者洞察的目的和意义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案例分析：该汽车公司如何进行市场调研与消费者洞察，以及取得的成果和影响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市场调研方法和过程</a:t>
            </a:r>
            <a:endParaRPr altLang="en-US" lang="zh-CN"/>
          </a:p>
        </p:txBody>
      </p:sp>
      <p:sp>
        <p:nvSpPr>
          <p:cNvPr id="10498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调研方法和工具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调研数据分析和解读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调研目的和背景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调研对象和样本选择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消费者洞察结果和发现</a:t>
            </a:r>
            <a:endParaRPr altLang="en-US" lang="zh-CN"/>
          </a:p>
        </p:txBody>
      </p:sp>
      <p:sp>
        <p:nvSpPr>
          <p:cNvPr id="1049902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4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6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目标消费者群体：年轻、有活力、注重品质和体验的消费者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0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2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消费者需求和偏好：注重汽车的性能、安全、舒适性和智能化等方面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6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8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竞争态势分析：竞争对手在市场上的表现和优劣势分析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2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4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市场机会与挑战：发现市场上的机会和挑战，以及如何应对和利用这些机会和挑战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8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0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营销策略建议：根据消费者洞察结果，提出针对性的营销策略和建议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基于市场调研和消费者洞察的决策和行动计划</a:t>
            </a:r>
            <a:endParaRPr altLang="en-US" lang="zh-CN"/>
          </a:p>
        </p:txBody>
      </p:sp>
      <p:sp>
        <p:nvSpPr>
          <p:cNvPr id="10499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案例背景：某汽车公司的市场调研与消费者洞察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调研方法：问卷调查、访谈、焦点小组等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调研结果：消费者需求、竞争对手分析、市场趋势等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决策和行动计划：产品定位、营销策略、渠道拓展等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案例分析：某快消品公司的市场调研与消费者洞察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公司背景和市场环境</a:t>
            </a:r>
            <a:endParaRPr altLang="en-US" lang="zh-CN"/>
          </a:p>
        </p:txBody>
      </p:sp>
      <p:sp>
        <p:nvSpPr>
          <p:cNvPr id="10500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快消品市场的整体趋势和竞争状况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公司名称、成立时间、规模、主要产品等信息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目标市场的消费者群体特征和需求分析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竞争对手的市场份额、营销策略及优劣势分析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市场调研方法和过程</a:t>
            </a:r>
            <a:endParaRPr altLang="en-US" lang="zh-CN"/>
          </a:p>
        </p:txBody>
      </p:sp>
      <p:sp>
        <p:nvSpPr>
          <p:cNvPr id="105013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数据分析与解读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4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调研工具和数据收集方法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调研对象和样本选择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6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调研目的和问题定义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消费者洞察结果和发现</a:t>
            </a:r>
            <a:endParaRPr altLang="en-US" lang="zh-CN"/>
          </a:p>
        </p:txBody>
      </p:sp>
      <p:sp>
        <p:nvSpPr>
          <p:cNvPr id="10502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目标消费者群体：年轻人，注重健康、时尚和生活品质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消费者需求和偏好：喜欢个性化、定制化的产品，注重产品的口感、品质和包装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竞争态势：竞争对手在产品口感、品质和包装方面表现较好，但在个性化、定制化方面存在不足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市场机会：通过个性化、定制化的产品满足消费者需求，提升品牌知名度和市场份额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基于市场调研和消费者洞察的决策和行动计划</a:t>
            </a:r>
            <a:endParaRPr altLang="en-US" lang="zh-CN"/>
          </a:p>
        </p:txBody>
      </p:sp>
      <p:sp>
        <p:nvSpPr>
          <p:cNvPr id="10502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分析市场和消费者数据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确定目标市场和目标消费者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收集市场和消费者数据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基于市场和消费者洞察制定决策和行动计划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总结与启示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市场调研与消费者洞察对企业管理的意义和作用</a:t>
            </a:r>
            <a:endParaRPr altLang="en-US" lang="zh-CN"/>
          </a:p>
        </p:txBody>
      </p:sp>
      <p:sp>
        <p:nvSpPr>
          <p:cNvPr id="10503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促进企业可持续发展：通过市场调研和消费者洞察，企业能够更好地了解市场趋势和消费者需求，及时调整战略和业务模式，实现可持续发展。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提升决策质量：通过市场调研和消费者洞察，企业能够更准确地了解市场需求和消费者偏好，从而制定更科学、更有效的决策。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增强市场竞争力：市场调研和消费者洞察有助于企业发现新的市场机会和潜在客户，开发出更符合市场需求的产品和服务，提高市场竞争力。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提升品牌形象：市场调研和消费者洞察有助于企业了解消费者对品牌的认知和评价，从而针对性地改进品牌形象和营销策略，提升品牌价值和影响力。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如何有效地进行市场调研和消费者洞察</a:t>
            </a:r>
            <a:endParaRPr altLang="en-US" lang="zh-CN"/>
          </a:p>
        </p:txBody>
      </p:sp>
      <p:sp>
        <p:nvSpPr>
          <p:cNvPr id="105045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4167"/>
          </a:bodyPr>
          <a:p>
            <a:r>
              <a:rPr altLang="en-US" lang="zh-CN"/>
              <a:t>明确调研目的和需求：在开始市场调研之前，要明确调研的目的和需求，以便有针对性地收集数据和信息。</a:t>
            </a:r>
            <a:endParaRPr altLang="en-US" lang="zh-CN"/>
          </a:p>
          <a:p>
            <a:r>
              <a:rPr altLang="en-US" lang="zh-CN"/>
              <a:t>选择合适的调研方法：根据调研目的和需求，选择合适的调研方法，如问卷调查、访谈、焦点小组等。</a:t>
            </a:r>
            <a:endParaRPr altLang="en-US" lang="zh-CN"/>
          </a:p>
          <a:p>
            <a:r>
              <a:rPr altLang="en-US" lang="zh-CN"/>
              <a:t>制定详细的调研计划：在开始调研之前，要制定详细的调研计划，包括调研时间、地点、人员、预算等。</a:t>
            </a:r>
            <a:endParaRPr altLang="en-US" lang="zh-CN"/>
          </a:p>
          <a:p>
            <a:r>
              <a:rPr altLang="en-US" lang="zh-CN"/>
              <a:t>收集数据和信息：通过各种调研方法收集数据和信息，并对数据进行整理和分析，以便更好地了解市场和消费者需求。</a:t>
            </a:r>
            <a:endParaRPr altLang="en-US" lang="zh-CN"/>
          </a:p>
          <a:p>
            <a:r>
              <a:rPr altLang="en-US" lang="zh-CN"/>
              <a:t>深入分析消费者洞察：通过对消费者需求的深入分析，可以更好地了解消费者的购买动机和行为，从而为企业制定更加精准的市场营销策略。</a:t>
            </a:r>
            <a:endParaRPr altLang="en-US" lang="zh-CN"/>
          </a:p>
          <a:p>
            <a:r>
              <a:rPr altLang="en-US" lang="zh-CN"/>
              <a:t>制定相应的营销策略：根据市场调研和消费者洞察的结果，制定相应的营销策略，包括产品定位、价格策略、渠道策略等。</a:t>
            </a:r>
            <a:endParaRPr altLang="en-US" lang="zh-CN"/>
          </a:p>
          <a:p>
            <a:r>
              <a:rPr altLang="en-US" lang="zh-CN"/>
              <a:t>实施营销策略并持续优化：将制定的营销策略付诸实践，并根据市场反馈和效果持续优化营销策略。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从案例中学到的经验和教训</a:t>
            </a:r>
            <a:endParaRPr altLang="en-US" lang="zh-CN"/>
          </a:p>
        </p:txBody>
      </p:sp>
      <p:sp>
        <p:nvSpPr>
          <p:cNvPr id="10504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重视市场调研和消费者洞察：通过深入了解市场需求和消费者心理，为企业决策提供有力支持。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不断创新和改进：根据市场变化和消费者需求，不断调整和优化产品和服务，保持竞争优势。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加强团队协作和沟通：建立良好的团队协作和沟通机制，提高工作效率和执行力。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注重细节和用户体验：关注细节和用户体验，提高产品质量和服务水平，赢得消费者信任和忠诚度。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对未来市场调研和消费者洞察的展望</a:t>
            </a:r>
            <a:endParaRPr altLang="en-US" lang="zh-CN"/>
          </a:p>
        </p:txBody>
      </p:sp>
      <p:sp>
        <p:nvSpPr>
          <p:cNvPr id="10505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未来市场调研的趋势：随着技术的发展，市场调研将更加注重数据驱动和智能化，预测模型将更加精准。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消费者洞察的挑战：随着消费者行为的多样化，需要更加深入地了解消费者需求和心理，以提供更加个性化的产品和服务。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企业管理的启示：市场调研和消费者洞察是企业决策的重要依据，需要建立科学的方法和流程，以提高决策效率和准确性。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未来展望：未来市场调研和消费者洞察将更加注重跨界合作和创新，以应对不断变化的市场环境和消费者需求。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5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5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5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2023-12-19T13:23:09Z</dcterms:created>
  <dcterms:modified xsi:type="dcterms:W3CDTF">2023-12-19T13:23:09Z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be13504ae49b4aa29cc04a10310b474b_21</vt:lpwstr>
  </property>
</Properties>
</file>