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753" r:id="rId1"/>
    <p:sldMasterId id="2147506790" r:id="rId2"/>
  </p:sldMasterIdLst>
  <p:notesMasterIdLst>
    <p:notesMasterId r:id="rId3"/>
  </p:notesMasterIdLst>
  <p:sldIdLst>
    <p:sldId id="11078" r:id="rId4"/>
    <p:sldId id="11083" r:id="rId5"/>
    <p:sldId id="11087" r:id="rId6"/>
    <p:sldId id="11090" r:id="rId7"/>
    <p:sldId id="11093" r:id="rId8"/>
    <p:sldId id="11096" r:id="rId9"/>
    <p:sldId id="11099" r:id="rId10"/>
    <p:sldId id="11102" r:id="rId11"/>
    <p:sldId id="11105" r:id="rId12"/>
    <p:sldId id="11108" r:id="rId13"/>
    <p:sldId id="11111" r:id="rId14"/>
    <p:sldId id="11114" r:id="rId15"/>
    <p:sldId id="11117" r:id="rId16"/>
    <p:sldId id="11120" r:id="rId17"/>
    <p:sldId id="11123" r:id="rId18"/>
    <p:sldId id="11126" r:id="rId19"/>
    <p:sldId id="11129" r:id="rId20"/>
    <p:sldId id="11132" r:id="rId21"/>
    <p:sldId id="11135" r:id="rId22"/>
    <p:sldId id="11138" r:id="rId23"/>
    <p:sldId id="11141" r:id="rId24"/>
    <p:sldId id="11144" r:id="rId25"/>
    <p:sldId id="11147" r:id="rId26"/>
    <p:sldId id="11150" r:id="rId27"/>
    <p:sldId id="11153" r:id="rId28"/>
    <p:sldId id="11156" r:id="rId29"/>
    <p:sldId id="11159" r:id="rId30"/>
    <p:sldId id="11162" r:id="rId31"/>
    <p:sldId id="11165" r:id="rId32"/>
    <p:sldId id="11168" r:id="rId33"/>
    <p:sldId id="11171" r:id="rId34"/>
    <p:sldId id="11174" r:id="rId35"/>
    <p:sldId id="11177" r:id="rId36"/>
    <p:sldId id="1118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754" r:id="rId1"/>
    <p:sldLayoutId id="2147506755" r:id="rId2"/>
    <p:sldLayoutId id="2147506756" r:id="rId3"/>
    <p:sldLayoutId id="2147506757" r:id="rId4"/>
    <p:sldLayoutId id="2147506758" r:id="rId5"/>
    <p:sldLayoutId id="2147506759" r:id="rId6"/>
    <p:sldLayoutId id="2147506760" r:id="rId7"/>
    <p:sldLayoutId id="2147506761" r:id="rId8"/>
    <p:sldLayoutId id="2147506762" r:id="rId9"/>
    <p:sldLayoutId id="2147506763" r:id="rId10"/>
    <p:sldLayoutId id="21475067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791" r:id="rId1"/>
    <p:sldLayoutId id="2147506792" r:id="rId2"/>
    <p:sldLayoutId id="2147506793" r:id="rId3"/>
    <p:sldLayoutId id="2147506794" r:id="rId4"/>
    <p:sldLayoutId id="2147506795" r:id="rId5"/>
    <p:sldLayoutId id="2147506796" r:id="rId6"/>
    <p:sldLayoutId id="2147506797" r:id="rId7"/>
    <p:sldLayoutId id="2147506798" r:id="rId8"/>
    <p:sldLayoutId id="2147506799" r:id="rId9"/>
    <p:sldLayoutId id="2147506800" r:id="rId10"/>
    <p:sldLayoutId id="214750680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2024年高科技与尖端科学研究市场概览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高科技与尖端科学研究市场概述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主要领域与技术发展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市场参与者与竞争格局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政策环境与监管态势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市场挑战与机遇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投资前景与建议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高科技与尖端科学研究市场概述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市场定义与范围</a:t>
            </a:r>
            <a:endParaRPr altLang="en-US" lang="zh-CN"/>
          </a:p>
        </p:txBody>
      </p:sp>
      <p:sp>
        <p:nvSpPr>
          <p:cNvPr id="1048928" name="对角圆角矩形 52"/>
          <p:cNvSpPr/>
          <p:nvPr>
            <p:custDataLst>
              <p:tags r:id="rId1"/>
            </p:custDataLst>
          </p:nvPr>
        </p:nvSpPr>
        <p:spPr>
          <a:xfrm>
            <a:off x="608330" y="2685794"/>
            <a:ext cx="10969624" cy="92352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53"/>
          <p:cNvSpPr/>
          <p:nvPr>
            <p:custDataLst>
              <p:tags r:id="rId2"/>
            </p:custDataLst>
          </p:nvPr>
        </p:nvSpPr>
        <p:spPr>
          <a:xfrm>
            <a:off x="608330" y="2517392"/>
            <a:ext cx="679425" cy="636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54"/>
          <p:cNvSpPr/>
          <p:nvPr>
            <p:custDataLst>
              <p:tags r:id="rId3"/>
            </p:custDataLst>
          </p:nvPr>
        </p:nvSpPr>
        <p:spPr>
          <a:xfrm>
            <a:off x="1287656" y="2518028"/>
            <a:ext cx="100474" cy="16745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56"/>
          <p:cNvSpPr txBox="1"/>
          <p:nvPr>
            <p:custDataLst>
              <p:tags r:id="rId4"/>
            </p:custDataLst>
          </p:nvPr>
        </p:nvSpPr>
        <p:spPr>
          <a:xfrm>
            <a:off x="1331504" y="2730913"/>
            <a:ext cx="9900025" cy="825104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高科技与尖端科学研究市场的定义：指利用先进技术手段进行创新性科学研究，推动科技进步和产业发展的市场。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对角圆角矩形 5"/>
          <p:cNvSpPr/>
          <p:nvPr>
            <p:custDataLst>
              <p:tags r:id="rId5"/>
            </p:custDataLst>
          </p:nvPr>
        </p:nvSpPr>
        <p:spPr>
          <a:xfrm>
            <a:off x="608330" y="4299908"/>
            <a:ext cx="10969624" cy="92352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对角圆角矩形 6"/>
          <p:cNvSpPr/>
          <p:nvPr>
            <p:custDataLst>
              <p:tags r:id="rId6"/>
            </p:custDataLst>
          </p:nvPr>
        </p:nvSpPr>
        <p:spPr>
          <a:xfrm>
            <a:off x="608330" y="4131507"/>
            <a:ext cx="679425" cy="636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直角三角形 7"/>
          <p:cNvSpPr/>
          <p:nvPr>
            <p:custDataLst>
              <p:tags r:id="rId7"/>
            </p:custDataLst>
          </p:nvPr>
        </p:nvSpPr>
        <p:spPr>
          <a:xfrm>
            <a:off x="1287656" y="4132778"/>
            <a:ext cx="100474" cy="16745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文本框 8"/>
          <p:cNvSpPr txBox="1"/>
          <p:nvPr>
            <p:custDataLst>
              <p:tags r:id="rId8"/>
            </p:custDataLst>
          </p:nvPr>
        </p:nvSpPr>
        <p:spPr>
          <a:xfrm>
            <a:off x="1331504" y="4353924"/>
            <a:ext cx="9900025" cy="825104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市场范围：包括人工智能、生物技术、量子计算、新材料等多个领域，以及与之相关的硬件、软件和服务。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市场发展历程</a:t>
            </a:r>
            <a:endParaRPr altLang="en-US" lang="zh-CN"/>
          </a:p>
        </p:txBody>
      </p:sp>
      <p:sp>
        <p:nvSpPr>
          <p:cNvPr id="104897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20世纪末期：高科技产业的兴起，互联网技术的快速发展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21世纪初：人工智能、大数据、云计算等技术的崛起，市场进入高速发展阶段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2010年代：物联网、区块链、5G等技术的普及，市场进一步扩大和深化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2020年代：量子计算、生物技术、可穿戴设备等新兴领域的发展，市场呈现多元化和个性化趋势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市场现状与规模</a:t>
            </a:r>
            <a:endParaRPr altLang="en-US" lang="zh-CN"/>
          </a:p>
        </p:txBody>
      </p:sp>
      <p:sp>
        <p:nvSpPr>
          <p:cNvPr id="104903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2024年市场规模预计达到XX万亿美元，年均增长率达到XX%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全球高科技与尖端科学研究市场持续增长，市场规模不断扩大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人工智能、量子计算、生物技术等领域成为市场热点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市场竞争格局日益激烈，各国纷纷加大投入力度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市场前景预测</a:t>
            </a:r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人工智能技术将进一步发展，成为市场增长的重要驱动力。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生物技术领域将取得重大突破，为医疗、制药等行业带来革命性变革。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区块链技术将逐渐成熟，为金融、物流等行业提供更高效、安全的服务。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5G技术将全面普及，为物联网、智能家居等领域带来更广阔的发展空间。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主要领域与技术发展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人工智能与机器学习</a:t>
            </a:r>
            <a:endParaRPr altLang="en-US" lang="zh-CN"/>
          </a:p>
        </p:txBody>
      </p:sp>
      <p:sp>
        <p:nvSpPr>
          <p:cNvPr id="104916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人工智能技术：包括机器学习、深度学习、自然语言处理等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应用领域：医疗、金融、制造、交通等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技术发展：算法优化、数据集扩大、计算能力提升等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未来趋势：人工智能与机器学习的融合发展，以及在各行业的广泛应用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量子计算</a:t>
            </a:r>
            <a:endParaRPr altLang="en-US" lang="zh-CN"/>
          </a:p>
        </p:txBody>
      </p:sp>
      <p:sp>
        <p:nvSpPr>
          <p:cNvPr id="104922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量子计算的概念和原理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2024年量子计算的主要研究领域和技术进展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量子计算在高科技和尖端科学研究中的应用和影响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未来量子计算的发展趋势和挑战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生物技术</a:t>
            </a:r>
            <a:endParaRPr altLang="en-US" lang="zh-CN"/>
          </a:p>
        </p:txBody>
      </p:sp>
      <p:sp>
        <p:nvSpPr>
          <p:cNvPr id="10492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基因编辑技术：CRISPR-Cas9等基因编辑工具在遗传疾病治疗、农业育种等领域的应用。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细胞疗法：CAR-T细胞疗法、干细胞治疗等在癌症、神经退行性疾病等领域的研究进展。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合成生物学：工程化改造微生物，生产生物燃料、药物等高附加值产品，优化工业发酵过程。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免疫疗法：PD-1抑制剂、CAR-NK细胞疗法等免疫疗法在肿瘤治疗领域的研究成果和临床应用。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区块链技术</a:t>
            </a:r>
            <a:endParaRPr altLang="en-US" lang="zh-CN"/>
          </a:p>
        </p:txBody>
      </p:sp>
      <p:sp>
        <p:nvSpPr>
          <p:cNvPr id="1049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定义：区块链是一种分布式数据库，通过加密技术保证数据传输和访问的安全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应用领域：金融、供应链、医疗保健、版权保护等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技术发展：从比特币的区块链技术到各种公链、联盟链的创新与应用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市场前景：随着数字化转型的加速，区块链技术将迎来更广泛的应用与市场机遇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虚拟现实与增强现实</a:t>
            </a:r>
            <a:endParaRPr altLang="en-US" lang="zh-CN"/>
          </a:p>
        </p:txBody>
      </p:sp>
      <p:sp>
        <p:nvSpPr>
          <p:cNvPr id="104938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虚拟现实技术：通过头戴式设备，用户可以沉浸在计算机生成的三维环境中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增强现实技术：将数字信息叠加到真实世界中，为用户提供更丰富的视觉体验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应用领域：游戏、教育、医疗、工业设计等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技术发展：随着硬件和软件技术的不断进步，虚拟现实和增强现实的应用场景将更加广泛和深入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市场参与者与竞争格局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主要参与者介绍</a:t>
            </a:r>
            <a:endParaRPr altLang="en-US" lang="zh-CN"/>
          </a:p>
        </p:txBody>
      </p:sp>
      <p:sp>
        <p:nvSpPr>
          <p:cNvPr id="10494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微软：全球最大的科技公司之一，在人工智能、云计算等领域具有领先地位。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谷歌：全球最大的搜索引擎公司，在人工智能、云计算、硬件等领域具有强大实力。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苹果：全球最大的消费电子公司之一，在智能设备、操作系统、服务等领域具有领先地位。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亚马逊：全球最大的电子商务公司和云计算公司之一，在云计算、人工智能等领域具有强大实力。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516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0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主导企业：列举市场中的主导企业，介绍其市场份额和竞争优势。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6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新兴企业：介绍近年来崭露头角的新兴企业，以及它们在市场中的表现和潜力。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竞争格局：分析市场竞争格局，包括竞争程度、主要竞争领域以及竞争态势。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8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未来竞争趋势：预测未来市场竞争趋势，分析企业如何保持竞争优势和应对市场变化。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行业集中度分析</a:t>
            </a:r>
            <a:endParaRPr altLang="en-US" lang="zh-CN"/>
          </a:p>
        </p:txBody>
      </p:sp>
      <p:sp>
        <p:nvSpPr>
          <p:cNvPr id="1049574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前五大参与者市场份额占比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行业集中度变化趋势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竞争格局分析：主要竞争者及其优势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行业集中度对市场的影响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竞争策略与趋势</a:t>
            </a:r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竞争策略：各市场参与者通过技术创新、品牌建设、市场拓展等手段提升竞争力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趋势：市场竞争格局日益激烈，跨界合作成为新常态，人工智能、大数据等新兴技术加速行业洗牌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竞争格局：市场参与者呈现多元化、差异化特点，行业集中度逐渐提高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创新驱动：企业加大研发投入，推动产品创新、服务升级，以应对市场竞争压力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政策环境与监管态势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694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政策支持：政府出台了一系列支持高科技与尖端科学研究的政策，为企业提供了良好的发展环境。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监管环境：政府加强了对高科技与尖端科学研究的监管，确保技术安全可控。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知识产权保护：政府加强了对知识产权的保护，鼓励创新和技术转化。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国际合作与交流：政府积极推动国际合作与交流，促进高科技与尖端科学研究的发展。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监管态势与法规</a:t>
            </a:r>
            <a:endParaRPr altLang="en-US" lang="zh-CN"/>
          </a:p>
        </p:txBody>
      </p:sp>
      <p:sp>
        <p:nvSpPr>
          <p:cNvPr id="104973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政策环境：政府对高科技与尖端科学研究的支持力度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法规体系：相关法律法规的制定与实施情况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监管机构：负责高科技与尖端科学研究监管的政府部门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监管要求：对高科技与尖端科学研究的具体监管标准和要求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全球范围内的高科技与尖端科学研究合作项目不断增加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国际组织在推动跨国的政策协调和监管合作方面发挥重要作用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各国政府通过签订协议、建立合作机制等方式加强国际合作与交流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高科技与尖端科学研究领域的国际会议、研讨会等活动日益频繁，为政策制定者和科学家提供交流平台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对市场发展的影响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监管严格限制市场的不正当竞争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政策环境与监管态势对市场发展的影响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政策支持与优惠措施促进市场发展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政策调整对市场发展的影响与应对策略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1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市场挑战与机遇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市场发展面临的挑战</a:t>
            </a:r>
            <a:endParaRPr altLang="en-US" lang="zh-CN"/>
          </a:p>
        </p:txBody>
      </p:sp>
      <p:sp>
        <p:nvSpPr>
          <p:cNvPr id="104995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市场竞争激烈，价格战和营销战愈演愈烈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技术更新换代迅速，企业需不断投入研发资源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法规和政策限制，企业需合规经营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知识产权保护问题日益突出，企业需加强知识产权保护意识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技术瓶颈与创新需求</a:t>
            </a:r>
            <a:endParaRPr altLang="en-US" lang="zh-CN"/>
          </a:p>
        </p:txBody>
      </p:sp>
      <p:sp>
        <p:nvSpPr>
          <p:cNvPr id="1050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技术瓶颈：当前尖端科学研究领域面临的技术难题和挑战，如人工智能、量子计算等。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创新需求：为克服技术瓶颈，需要加强创新研发，推动技术突破和产业升级。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市场机遇：技术瓶颈的突破将带来巨大的市场机遇，促进高科技产业的快速发展。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政策支持：政府应加大对尖端科学研究领域的政策支持，鼓励企业加大研发投入，推动科技创新。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跨界融合与产业链整合</a:t>
            </a:r>
            <a:endParaRPr altLang="en-US" lang="zh-CN"/>
          </a:p>
        </p:txBody>
      </p:sp>
      <p:sp>
        <p:nvSpPr>
          <p:cNvPr id="105006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跨界融合：不同领域的技术和产业相互融合，形成新的市场和商业模式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产业链整合：通过优化产业链上下游资源，降低成本，提高效率，实现产业升级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挑战与机遇并存：跨界融合和产业链整合带来新的挑战和机遇，需要不断创新和适应变化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未来展望：跨界融合和产业链整合将成为未来市场发展的趋势，需要关注并把握机会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新兴领域与未来机遇</a:t>
            </a:r>
            <a:endParaRPr altLang="en-US" lang="zh-CN"/>
          </a:p>
        </p:txBody>
      </p:sp>
      <p:sp>
        <p:nvSpPr>
          <p:cNvPr id="10501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人工智能与机器学习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区块链技术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生物科技与基因编辑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3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虚拟现实与增强现实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7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投资前景与建议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投资现状与趋势</a:t>
            </a:r>
            <a:endParaRPr altLang="en-US" lang="zh-CN"/>
          </a:p>
        </p:txBody>
      </p:sp>
      <p:sp>
        <p:nvSpPr>
          <p:cNvPr id="105021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投资趋势：未来几年，投资将更加注重技术创新的深度和实际应用价值，同时对可持续发展和社会责任的要求也将提高。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投资规模：2024年高科技与尖端科学研究市场的投资规模持续扩大，吸引更多资本进入。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投资热点：人工智能、生物技术、量子计算等领域成为投资热点，备受关注。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投资建议：投资者应关注技术创新和商业模式创新，同时注重风险控制和合规性管理。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028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技术风险：高科技与尖端科学研究领域的技术更新迅速，可能存在技术落后或研发失败的风险。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市场风险：市场竞争激烈，新进入者可能对现有企业构成威胁。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政策风险：政府政策的变化可能对市场产生影响，如贸易战、知识产权保护等。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人才风险：高科技与尖端科学研究领域需要高素质人才，人才的流失或短缺可能影响企业的竞争力。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503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寻找具有稳定收益和较低风险的投资项目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合理配置资产，分散投资风险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关注具有创新技术和市场潜力的领域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深入了解行业趋势和政策环境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未来投资热点与方向</a:t>
            </a:r>
            <a:endParaRPr altLang="en-US" lang="zh-CN"/>
          </a:p>
        </p:txBody>
      </p:sp>
      <p:sp>
        <p:nvSpPr>
          <p:cNvPr id="105038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区块链技术与加密货币投资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人工智能与机器学习技术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生物技术与生命科学领域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虚拟现实与增强现实技术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44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2024-01-06T06:32:25Z</dcterms:created>
  <dcterms:modified xsi:type="dcterms:W3CDTF">2024-01-06T06:32:25Z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3760110c0e944ee3b8033b75363c05e7_21</vt:lpwstr>
  </property>
</Properties>
</file>