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700" r:id="rId1"/>
    <p:sldMasterId id="2147493737" r:id="rId2"/>
  </p:sldMasterIdLst>
  <p:notesMasterIdLst>
    <p:notesMasterId r:id="rId3"/>
  </p:notesMasterIdLst>
  <p:sldIdLst>
    <p:sldId id="4686" r:id="rId4"/>
    <p:sldId id="4689" r:id="rId5"/>
    <p:sldId id="4692" r:id="rId6"/>
    <p:sldId id="4695" r:id="rId7"/>
    <p:sldId id="4698" r:id="rId8"/>
    <p:sldId id="4701" r:id="rId9"/>
    <p:sldId id="4704" r:id="rId10"/>
    <p:sldId id="4707" r:id="rId11"/>
    <p:sldId id="4710" r:id="rId12"/>
    <p:sldId id="4713" r:id="rId13"/>
    <p:sldId id="4716" r:id="rId14"/>
    <p:sldId id="4719" r:id="rId15"/>
    <p:sldId id="4722" r:id="rId16"/>
    <p:sldId id="4725" r:id="rId17"/>
    <p:sldId id="4728" r:id="rId18"/>
    <p:sldId id="4731" r:id="rId19"/>
    <p:sldId id="4734" r:id="rId20"/>
    <p:sldId id="4737" r:id="rId21"/>
    <p:sldId id="4740" r:id="rId22"/>
    <p:sldId id="4743" r:id="rId23"/>
    <p:sldId id="4746" r:id="rId24"/>
    <p:sldId id="4749" r:id="rId25"/>
    <p:sldId id="4752" r:id="rId26"/>
    <p:sldId id="4755" r:id="rId27"/>
    <p:sldId id="4758" r:id="rId28"/>
    <p:sldId id="4761" r:id="rId29"/>
    <p:sldId id="4764" r:id="rId30"/>
    <p:sldId id="476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701" r:id="rId1"/>
    <p:sldLayoutId id="2147493702" r:id="rId2"/>
    <p:sldLayoutId id="2147493703" r:id="rId3"/>
    <p:sldLayoutId id="2147493704" r:id="rId4"/>
    <p:sldLayoutId id="2147493705" r:id="rId5"/>
    <p:sldLayoutId id="2147493706" r:id="rId6"/>
    <p:sldLayoutId id="2147493707" r:id="rId7"/>
    <p:sldLayoutId id="2147493708" r:id="rId8"/>
    <p:sldLayoutId id="2147493709" r:id="rId9"/>
    <p:sldLayoutId id="2147493710" r:id="rId10"/>
    <p:sldLayoutId id="214749371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738" r:id="rId1"/>
    <p:sldLayoutId id="2147493739" r:id="rId2"/>
    <p:sldLayoutId id="2147493740" r:id="rId3"/>
    <p:sldLayoutId id="2147493741" r:id="rId4"/>
    <p:sldLayoutId id="2147493742" r:id="rId5"/>
    <p:sldLayoutId id="2147493743" r:id="rId6"/>
    <p:sldLayoutId id="2147493744" r:id="rId7"/>
    <p:sldLayoutId id="2147493745" r:id="rId8"/>
    <p:sldLayoutId id="2147493746" r:id="rId9"/>
    <p:sldLayoutId id="2147493747" r:id="rId10"/>
    <p:sldLayoutId id="214749374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tags" Target="../tags/tag232.xml"/><Relationship Id="rId22" Type="http://schemas.openxmlformats.org/officeDocument/2006/relationships/tags" Target="../tags/tag233.xml"/><Relationship Id="rId23" Type="http://schemas.openxmlformats.org/officeDocument/2006/relationships/tags" Target="../tags/tag234.xml"/><Relationship Id="rId24" Type="http://schemas.openxmlformats.org/officeDocument/2006/relationships/tags" Target="../tags/tag235.xml"/><Relationship Id="rId25" Type="http://schemas.openxmlformats.org/officeDocument/2006/relationships/tags" Target="../tags/tag236.xml"/><Relationship Id="rId26" Type="http://schemas.openxmlformats.org/officeDocument/2006/relationships/tags" Target="../tags/tag237.xml"/><Relationship Id="rId27" Type="http://schemas.openxmlformats.org/officeDocument/2006/relationships/tags" Target="../tags/tag238.xml"/><Relationship Id="rId28" Type="http://schemas.openxmlformats.org/officeDocument/2006/relationships/tags" Target="../tags/tag239.xml"/><Relationship Id="rId29" Type="http://schemas.openxmlformats.org/officeDocument/2006/relationships/tags" Target="../tags/tag240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tags" Target="../tags/tag296.xml"/><Relationship Id="rId22" Type="http://schemas.openxmlformats.org/officeDocument/2006/relationships/tags" Target="../tags/tag297.xml"/><Relationship Id="rId23" Type="http://schemas.openxmlformats.org/officeDocument/2006/relationships/tags" Target="../tags/tag298.xml"/><Relationship Id="rId24" Type="http://schemas.openxmlformats.org/officeDocument/2006/relationships/tags" Target="../tags/tag299.xml"/><Relationship Id="rId25" Type="http://schemas.openxmlformats.org/officeDocument/2006/relationships/tags" Target="../tags/tag300.xml"/><Relationship Id="rId26" Type="http://schemas.openxmlformats.org/officeDocument/2006/relationships/tags" Target="../tags/tag301.xml"/><Relationship Id="rId27" Type="http://schemas.openxmlformats.org/officeDocument/2006/relationships/tags" Target="../tags/tag302.xml"/><Relationship Id="rId28" Type="http://schemas.openxmlformats.org/officeDocument/2006/relationships/tags" Target="../tags/tag303.xml"/><Relationship Id="rId29" Type="http://schemas.openxmlformats.org/officeDocument/2006/relationships/tags" Target="../tags/tag304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tags" Target="../tags/tag375.xml"/><Relationship Id="rId18" Type="http://schemas.openxmlformats.org/officeDocument/2006/relationships/tags" Target="../tags/tag376.xml"/><Relationship Id="rId19" Type="http://schemas.openxmlformats.org/officeDocument/2006/relationships/tags" Target="../tags/tag377.xml"/><Relationship Id="rId20" Type="http://schemas.openxmlformats.org/officeDocument/2006/relationships/tags" Target="../tags/tag378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构建快乐学习的小学教育环境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了解快乐学习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营造快乐学习环境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快乐学习的实施策略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快乐学习的实践案例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快乐学习的挑战与展望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了解快乐学习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快乐学习的定义</a:t>
            </a:r>
            <a:endParaRPr altLang="en-US" lang="zh-CN"/>
          </a:p>
        </p:txBody>
      </p:sp>
      <p:sp>
        <p:nvSpPr>
          <p:cNvPr id="10488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快乐学习有助于培养学生的自信心、创造力和合作精神，促进学生的全面发展。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快乐学习不仅关注学生的情感体验，也注重学生的学习成果和学习效率。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快乐学习是一种积极的学习态度和体验，学生在学习过程中感受到愉悦和满足。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它强调学生的自主性、兴趣和内在动机，鼓励学生主动参与和探索。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快乐学习的理论基础</a:t>
            </a:r>
            <a:endParaRPr altLang="en-US" lang="zh-CN"/>
          </a:p>
        </p:txBody>
      </p:sp>
      <p:sp>
        <p:nvSpPr>
          <p:cNvPr id="10489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认知心理学理论：强调学习过程中的认知过程，如记忆、思维和问题解决。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人本主义理论：强调学习过程中学生的情感、价值观和人格的发展。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建构主义理论：认为学习是学生主动建构知识的过程，而不是被动接受知识的过程。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积极心理学理论：强调积极情绪和体验在学习中的作用，以及如何培养积极的人格特质。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快乐学习的教育价值</a:t>
            </a:r>
            <a:endParaRPr altLang="en-US" lang="zh-CN"/>
          </a:p>
        </p:txBody>
      </p:sp>
      <p:sp>
        <p:nvSpPr>
          <p:cNvPr id="10490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提高学生学习兴趣和动力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培养学生的创新思维和实践能力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促进学生的心理健康和全面发展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为未来的学习和职业发展奠定基础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快乐学习与传统教育的对比</a:t>
            </a:r>
            <a:endParaRPr altLang="en-US" lang="zh-CN"/>
          </a:p>
        </p:txBody>
      </p:sp>
      <p:sp>
        <p:nvSpPr>
          <p:cNvPr id="10490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快乐学习注重学生的兴趣和体验，传统教育则更关注知识传授。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快乐学习强调学生的主动性和创造性，传统教育则以教师为中心。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快乐学习注重学生的全面发展，传统教育则更注重考试成绩。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快乐学习注重学生的心理健康和情感需求，传统教育则相对忽视。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营造快乐学习环境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创设积极的学习氛围</a:t>
            </a:r>
            <a:endParaRPr altLang="en-US" lang="zh-CN"/>
          </a:p>
        </p:txBody>
      </p:sp>
      <p:sp>
        <p:nvSpPr>
          <p:cNvPr id="10491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鼓励自由探索：提供开放式学习环境，让学生自主选择感兴趣的主题进行探究。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培养合作精神：组织小组合作学习，培养学生的团队协作能力和沟通能力。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及时反馈与鼓励：教师给予学生积极的反馈和鼓励，增强学生的学习自信心。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激发学习兴趣：利用游戏、实验等方式，将学习内容与学生的日常生活联系起来，提高学习趣味性。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激发学生的学习动力</a:t>
            </a:r>
            <a:endParaRPr altLang="en-US" lang="zh-CN"/>
          </a:p>
        </p:txBody>
      </p:sp>
      <p:sp>
        <p:nvSpPr>
          <p:cNvPr id="10492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培养学生的自主学习能力，让他们在学习中获得成就感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建立有效的激励机制，鼓励学生发挥自己的潜能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建立积极的学习氛围，鼓励学生积极参与学习活动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创设有趣的学习情境，吸引学生的注意力，激发他们的学习兴趣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培养学生的自主学习能力</a:t>
            </a:r>
            <a:endParaRPr altLang="en-US" lang="zh-CN"/>
          </a:p>
        </p:txBody>
      </p:sp>
      <p:sp>
        <p:nvSpPr>
          <p:cNvPr id="10493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激发学生学习兴趣，引导学生主动参与学习过程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鼓励学生自主选择学习内容和方法，发展个性特长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培养学生的合作精神和团队意识，共同进步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培养学生的独立思考和解决问题的能力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创新教学方式和方法</a:t>
            </a:r>
            <a:endParaRPr altLang="en-US" lang="zh-CN"/>
          </a:p>
        </p:txBody>
      </p:sp>
      <p:sp>
        <p:nvSpPr>
          <p:cNvPr id="10494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利用多媒体和网络资源，激发学生学习兴趣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引入合作学习，促进学生之间的交流与合作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开展探究式学习，培养学生的创新思维和实践能力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采用游戏化教学，让学生在轻松愉快的氛围中学习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0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快乐学习的实施策略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快乐学习的教学设计</a:t>
            </a:r>
            <a:endParaRPr altLang="en-US" lang="zh-CN"/>
          </a:p>
        </p:txBody>
      </p:sp>
      <p:sp>
        <p:nvSpPr>
          <p:cNvPr id="10495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创设有趣的学习情境，激发学生的学习兴趣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引导学生主动参与学习，培养自主学习能力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采用多样化的教学方式，满足不同学生的学习需求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注重学生的情感体验，营造积极向上的学习氛围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快乐学习的课程设置</a:t>
            </a:r>
            <a:endParaRPr altLang="en-US" lang="zh-CN"/>
          </a:p>
        </p:txBody>
      </p:sp>
      <p:sp>
        <p:nvSpPr>
          <p:cNvPr id="10496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课程内容：注重实践与体验，引导学生主动探索和发现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课程形式：采用多样化的教学方式，如小组合作、游戏化教学等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课程评价：以学生的发展为中心，注重过程评价和多元评价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课程资源：充分利用信息技术手段，提供丰富的学习资源和工具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快乐学习的评价方式</a:t>
            </a:r>
            <a:endParaRPr altLang="en-US" lang="zh-CN"/>
          </a:p>
        </p:txBody>
      </p:sp>
      <p:sp>
        <p:nvSpPr>
          <p:cNvPr id="10496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多元评价：综合运用多种评价方式，如教师评价、学生自评和同伴互评等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过程性评价：关注学生在学习过程中的表现和进步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激励性评价：以激励和鼓励为主，帮助学生树立自信心和积极性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发展性评价：关注学生的长远发展，为学生提供个性化的指导和支持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快乐学习的教师角色</a:t>
            </a:r>
            <a:endParaRPr altLang="en-US" lang="zh-CN"/>
          </a:p>
        </p:txBody>
      </p:sp>
      <p:sp>
        <p:nvSpPr>
          <p:cNvPr id="10497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关注学生个性发展，因材施教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引导学生主动参与学习过程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营造轻松愉快的课堂氛围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0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快乐学习的实践案例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成功实施快乐学习的学校介绍</a:t>
            </a:r>
            <a:endParaRPr altLang="en-US" lang="zh-CN"/>
          </a:p>
        </p:txBody>
      </p:sp>
      <p:sp>
        <p:nvSpPr>
          <p:cNvPr id="10498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案例一：某小学通过开展游戏化教学，使学生在轻松愉快的氛围中学习知识，提高学习兴趣和积极性。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案例二：某小学实施个性化教育，关注每个学生的学习需求和特点，采用多样化的教学方式，让每个学生都能享受到学习的乐趣。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案例三：某小学注重与家长的沟通与合作，通过家校合作的方式，共同营造快乐学习的教育环境，提高学生的学习效果和综合素质。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案例四：某小学引入现代化的教育技术手段，如VR、AR等，创新教学方式，增强学生的学习体验和参与度，实现快乐学习。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快乐学习的教学实践案例</a:t>
            </a:r>
            <a:endParaRPr altLang="en-US" lang="zh-CN"/>
          </a:p>
        </p:txBody>
      </p:sp>
      <p:sp>
        <p:nvSpPr>
          <p:cNvPr id="10499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快乐学习的教学实践案例：某小学推行的“探究式学习”方法，通过引导学生自主探究、发现和解决问题，培养学生的创新思维和实践能力，让学生在探究过程中体验学习的乐趣。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9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快乐学习的教学实践案例：某小学注重的“情感教育”，关注学生的情感需求和心理状态，通过情感交流、鼓励和肯定等方式，让学生感受到学习的快乐和成就感。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9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快乐学习的教学实践案例：某小学开展的“游戏化学习”活动，通过将学习与游戏相结合，提高学生的学习兴趣和参与度，让学生在轻松愉快的氛围中掌握知识。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9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快乐学习的教学实践案例：某小学实施的“合作学习”模式，通过小组讨论、协作完成任务等方式，培养学生的团队合作精神和沟通能力，同时让学生在互相帮助中体验学习的快乐。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快乐学习的课程设计案例</a:t>
            </a:r>
            <a:endParaRPr altLang="en-US" lang="zh-CN"/>
          </a:p>
        </p:txBody>
      </p:sp>
      <p:sp>
        <p:nvSpPr>
          <p:cNvPr id="10499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案例名称：游戏化课程设计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案例简介：将课程内容与游戏结合，让学生在轻松愉快的氛围中学习知识，提高学习兴趣和参与度。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案例名称：实践探索课程设计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案例简介：通过组织学生进行实践活动，让学生在亲身体验中学习知识，培养动手能力和创新思维。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快乐学习的评价方式案例</a:t>
            </a:r>
            <a:endParaRPr altLang="en-US" lang="zh-CN"/>
          </a:p>
        </p:txBody>
      </p:sp>
      <p:sp>
        <p:nvSpPr>
          <p:cNvPr id="10500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快乐学习评价量表：根据学生在课堂上的表现和反馈，采用快乐学习评价量表进行评价，包括学习态度、学习过程和学习成果等方面。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小组合作评价：通过小组合作完成任务，观察学生在小组中的表现，评价学生的合作能力、沟通能力、领导能力等。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个性化评价：针对学生的个性特点和学习风格，采用个性化的评价方式，如口头表达、作品展示、自我评价等，充分挖掘学生的潜能和优势。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过程性评价：关注学生的学习过程，及时给予反馈和指导，帮助学生发现问题并及时调整学习策略，提高学习效果。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0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快乐学习的挑战与展望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快乐学习面临的主要挑战</a:t>
            </a:r>
            <a:endParaRPr altLang="en-US" lang="zh-CN"/>
          </a:p>
        </p:txBody>
      </p:sp>
      <p:sp>
        <p:nvSpPr>
          <p:cNvPr id="10501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传统教育观念的束缚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教育资源不均衡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教师素质和教学方法的局限性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应试压力和过度竞争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如何应对和解决这些挑战</a:t>
            </a:r>
            <a:endParaRPr altLang="en-US" lang="zh-CN"/>
          </a:p>
        </p:txBody>
      </p:sp>
      <p:sp>
        <p:nvSpPr>
          <p:cNvPr id="10502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创新教学方式：采用游戏化、互动式的教学方式，激发学生的学习兴趣和积极性。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提升教师素质：培养教师的快乐教育理念，提高教师的教育方法和技巧。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营造良好的学习氛围：建立和谐的师生关系，鼓励学生积极参与课堂活动，营造轻松愉快的学习氛围。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强化家庭教育：加强家长对快乐学习的认识和支持，引导家长树立正确的教育观念。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快乐学习的未来发展趋势</a:t>
            </a:r>
            <a:endParaRPr altLang="en-US" lang="zh-CN"/>
          </a:p>
        </p:txBody>
      </p:sp>
      <p:sp>
        <p:nvSpPr>
          <p:cNvPr id="105027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个性化教育：根据学生的兴趣和特长，制定个性化的学习计划，提高学生的学习积极性和主动性。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科技助力：利用人工智能、大数据等先进技术，为学生提供更加丰富、多元化的学习资源和方式，提高学习效果。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重视情感教育：关注学生的情感需求，加强师生之间的情感交流，营造温馨、和谐的学习氛围。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社区参与：鼓励学生参与社区活动，拓宽视野，增强社会责任感，提高综合素质。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提高小学教育质量的展望</a:t>
            </a:r>
            <a:endParaRPr altLang="en-US" lang="zh-CN"/>
          </a:p>
        </p:txBody>
      </p:sp>
      <p:sp>
        <p:nvSpPr>
          <p:cNvPr id="10503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创新教育方法：利用科技手段和多元化教学方式，提高学生的学习兴趣和参与度。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强化师资培训：提升教师的专业素养和教育理念，使其具备引导学生快乐学习的能力和方法。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完善教育评价体系：建立以学生全面发展为核心的评价体系，关注学生的个性化需求和特长发展。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促进家校合作：加强学校与家庭之间的沟通与协作，共同营造有利于学生快乐学习的教育环境。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40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1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3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2024-01-03T10:06:04Z</dcterms:created>
  <dcterms:modified xsi:type="dcterms:W3CDTF">2024-01-03T10:06:04Z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a2e5cd532f9f486c96083948c65c08bc_21</vt:lpwstr>
  </property>
</Properties>
</file>