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334" r:id="rId1"/>
    <p:sldMasterId id="2147496371" r:id="rId2"/>
  </p:sldMasterIdLst>
  <p:notesMasterIdLst>
    <p:notesMasterId r:id="rId3"/>
  </p:notesMasterIdLst>
  <p:sldIdLst>
    <p:sldId id="5818" r:id="rId4"/>
    <p:sldId id="5821" r:id="rId5"/>
    <p:sldId id="5824" r:id="rId6"/>
    <p:sldId id="5827" r:id="rId7"/>
    <p:sldId id="5830" r:id="rId8"/>
    <p:sldId id="5833" r:id="rId9"/>
    <p:sldId id="5836" r:id="rId10"/>
    <p:sldId id="5839" r:id="rId11"/>
    <p:sldId id="5842" r:id="rId12"/>
    <p:sldId id="5845" r:id="rId13"/>
    <p:sldId id="5848" r:id="rId14"/>
    <p:sldId id="5851" r:id="rId15"/>
    <p:sldId id="5854" r:id="rId16"/>
    <p:sldId id="5857" r:id="rId17"/>
    <p:sldId id="5860" r:id="rId18"/>
    <p:sldId id="5863" r:id="rId19"/>
    <p:sldId id="5866" r:id="rId20"/>
    <p:sldId id="5869" r:id="rId21"/>
    <p:sldId id="5872" r:id="rId22"/>
    <p:sldId id="5875" r:id="rId23"/>
    <p:sldId id="5878" r:id="rId24"/>
    <p:sldId id="5881" r:id="rId25"/>
    <p:sldId id="5884" r:id="rId26"/>
    <p:sldId id="5887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35" r:id="rId1"/>
    <p:sldLayoutId id="2147496336" r:id="rId2"/>
    <p:sldLayoutId id="2147496337" r:id="rId3"/>
    <p:sldLayoutId id="2147496338" r:id="rId4"/>
    <p:sldLayoutId id="2147496339" r:id="rId5"/>
    <p:sldLayoutId id="2147496340" r:id="rId6"/>
    <p:sldLayoutId id="2147496341" r:id="rId7"/>
    <p:sldLayoutId id="2147496342" r:id="rId8"/>
    <p:sldLayoutId id="2147496343" r:id="rId9"/>
    <p:sldLayoutId id="2147496344" r:id="rId10"/>
    <p:sldLayoutId id="21474963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72" r:id="rId1"/>
    <p:sldLayoutId id="2147496373" r:id="rId2"/>
    <p:sldLayoutId id="2147496374" r:id="rId3"/>
    <p:sldLayoutId id="2147496375" r:id="rId4"/>
    <p:sldLayoutId id="2147496376" r:id="rId5"/>
    <p:sldLayoutId id="2147496377" r:id="rId6"/>
    <p:sldLayoutId id="2147496378" r:id="rId7"/>
    <p:sldLayoutId id="2147496379" r:id="rId8"/>
    <p:sldLayoutId id="2147496380" r:id="rId9"/>
    <p:sldLayoutId id="2147496381" r:id="rId10"/>
    <p:sldLayoutId id="21474963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tags" Target="../tags/tag135.xml"/><Relationship Id="rId22" Type="http://schemas.openxmlformats.org/officeDocument/2006/relationships/tags" Target="../tags/tag136.xml"/><Relationship Id="rId23" Type="http://schemas.openxmlformats.org/officeDocument/2006/relationships/tags" Target="../tags/tag137.xml"/><Relationship Id="rId24" Type="http://schemas.openxmlformats.org/officeDocument/2006/relationships/tags" Target="../tags/tag138.xml"/><Relationship Id="rId25" Type="http://schemas.openxmlformats.org/officeDocument/2006/relationships/tags" Target="../tags/tag139.xml"/><Relationship Id="rId26" Type="http://schemas.openxmlformats.org/officeDocument/2006/relationships/tags" Target="../tags/tag140.xml"/><Relationship Id="rId27" Type="http://schemas.openxmlformats.org/officeDocument/2006/relationships/tags" Target="../tags/tag141.xml"/><Relationship Id="rId28" Type="http://schemas.openxmlformats.org/officeDocument/2006/relationships/tags" Target="../tags/tag142.xml"/><Relationship Id="rId29" Type="http://schemas.openxmlformats.org/officeDocument/2006/relationships/tags" Target="../tags/tag14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tags" Target="../tags/tag283.xml"/><Relationship Id="rId22" Type="http://schemas.openxmlformats.org/officeDocument/2006/relationships/tags" Target="../tags/tag284.xml"/><Relationship Id="rId23" Type="http://schemas.openxmlformats.org/officeDocument/2006/relationships/tags" Target="../tags/tag285.xml"/><Relationship Id="rId24" Type="http://schemas.openxmlformats.org/officeDocument/2006/relationships/tags" Target="../tags/tag286.xml"/><Relationship Id="rId25" Type="http://schemas.openxmlformats.org/officeDocument/2006/relationships/tags" Target="../tags/tag287.xml"/><Relationship Id="rId26" Type="http://schemas.openxmlformats.org/officeDocument/2006/relationships/tags" Target="../tags/tag288.xml"/><Relationship Id="rId27" Type="http://schemas.openxmlformats.org/officeDocument/2006/relationships/tags" Target="../tags/tag289.xml"/><Relationship Id="rId28" Type="http://schemas.openxmlformats.org/officeDocument/2006/relationships/tags" Target="../tags/tag290.xml"/><Relationship Id="rId29" Type="http://schemas.openxmlformats.org/officeDocument/2006/relationships/tags" Target="../tags/tag29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学校双减构建和谐校园氛围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双减政策的背景和意义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双减政策的具体措施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双减政策实施中的问题与挑战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构建和谐校园氛围的路径和方法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双减政策的长远影响和展望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98" name="矩形: 圆角 4"/>
          <p:cNvSpPr/>
          <p:nvPr>
            <p:custDataLst>
              <p:tags r:id="rId1"/>
            </p:custDataLst>
          </p:nvPr>
        </p:nvSpPr>
        <p:spPr>
          <a:xfrm>
            <a:off x="608400" y="3368882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2"/>
            </p:custDataLst>
          </p:nvPr>
        </p:nvSpPr>
        <p:spPr>
          <a:xfrm>
            <a:off x="744663" y="3503872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背景：教育焦虑、学生课业负担过重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02" name="矩形: 圆角 4"/>
          <p:cNvSpPr/>
          <p:nvPr>
            <p:custDataLst>
              <p:tags r:id="rId3"/>
            </p:custDataLst>
          </p:nvPr>
        </p:nvSpPr>
        <p:spPr>
          <a:xfrm>
            <a:off x="8167196" y="3369519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4" name="正文"/>
          <p:cNvSpPr txBox="1"/>
          <p:nvPr>
            <p:custDataLst>
              <p:tags r:id="rId4"/>
            </p:custDataLst>
          </p:nvPr>
        </p:nvSpPr>
        <p:spPr>
          <a:xfrm>
            <a:off x="8303459" y="3504508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意义：促进学生全面发展、提高教育质量、构建和谐校园氛围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06" name="矩形: 圆角 4"/>
          <p:cNvSpPr/>
          <p:nvPr>
            <p:custDataLst>
              <p:tags r:id="rId5"/>
            </p:custDataLst>
          </p:nvPr>
        </p:nvSpPr>
        <p:spPr>
          <a:xfrm>
            <a:off x="4405945" y="3370155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6"/>
            </p:custDataLst>
          </p:nvPr>
        </p:nvSpPr>
        <p:spPr>
          <a:xfrm>
            <a:off x="4542208" y="3505145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目的：减轻学生作业负担、减轻学生校外培训负担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培养创新精神和实践能力，提高学生综合素质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推进教育公平，缩小城乡教育差距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降低考试压力，营造宽松的学习氛围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34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38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培养全面发展的人才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2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提高教育质量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6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双减政策的具体措施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减轻学生课业负担的措施</a:t>
            </a:r>
            <a:endParaRPr altLang="en-US" lang="zh-CN"/>
          </a:p>
        </p:txBody>
      </p:sp>
      <p:sp>
        <p:nvSpPr>
          <p:cNvPr id="10491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控制作业量，避免重复和机械性练习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提高课堂教学质量，精讲精练，让学生真正掌握知识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推广分层作业，满足不同层次学生的需求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增加课外活动和体育锻炼时间，促进学生全面发展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减轻学生校外培训负担的措施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限制校外培训机构的数量和规模，降低学生参与校外培训的压力。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推广多元化的教育形式，如研学旅行、社会实践等，丰富学生的课外生活，减轻其校外培训负担。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鼓励学校开展课后服务，为学生提供多样化的学习资源和辅导，满足学生的学习需求。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加强对校外培训机构的监管，规范其办学行为，确保其教学质量和安全。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学校在双减政策中的角色和责任</a:t>
            </a:r>
            <a:endParaRPr altLang="en-US" lang="zh-CN"/>
          </a:p>
        </p:txBody>
      </p:sp>
      <p:sp>
        <p:nvSpPr>
          <p:cNvPr id="10492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制定合理的教学计划，确保学生在校时间得到有效利用。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优化作业管理，控制作业量和难度，注重作业的趣味性和实践性。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加强课堂互动，提高课堂教学质量，激发学生学习的主动性和创造性。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开展丰富多彩的课外活动，培养学生的兴趣爱好和综合素质。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3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双减政策实施中的问题与挑战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实施过程中遇到的问题和困难</a:t>
            </a:r>
            <a:endParaRPr altLang="en-US" lang="zh-CN"/>
          </a:p>
        </p:txBody>
      </p:sp>
      <p:sp>
        <p:nvSpPr>
          <p:cNvPr id="10493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家长对双减政策的理解和支持不足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学校在实施双减政策中缺乏有效的监督和评估机制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难以平衡学生学习负担与全面发展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教师素质参差不齐，难以适应新的教学要求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政策执行中的偏差和不足</a:t>
            </a:r>
            <a:endParaRPr altLang="en-US" lang="zh-CN"/>
          </a:p>
        </p:txBody>
      </p:sp>
      <p:sp>
        <p:nvSpPr>
          <p:cNvPr id="10494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执行力度不均：各地政策执行力度存在差异，导致双减政策的效果不尽相同。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学科类培训转地下：在减负的同时，学科类培训可能通过地下渠道继续存在。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家长焦虑心理：部分家长担心双减会降低孩子的学习成绩，对政策产生抵触心理。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教育资源不均衡问题：双减政策可能加剧教育资源不均衡的问题，导致部分地区或学校的学生受益较少。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对双减政策效果的评估和反思</a:t>
            </a:r>
            <a:endParaRPr altLang="en-US" lang="zh-CN"/>
          </a:p>
        </p:txBody>
      </p:sp>
      <p:sp>
        <p:nvSpPr>
          <p:cNvPr id="104948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反思双减政策的实施方式和策略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探讨双减政策对教师和学校的影响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分析双减政策实施过程中的困难与挑战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评估双减政策实施后的学生学习效果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构建和谐校园氛围的路径和方法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加强学校文化建设，营造积极向上的学习氛围</a:t>
            </a:r>
            <a:endParaRPr altLang="en-US" lang="zh-CN"/>
          </a:p>
        </p:txBody>
      </p:sp>
      <p:sp>
        <p:nvSpPr>
          <p:cNvPr id="10495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建设校园文化墙，展示学校历史、文化和荣誉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开展丰富多彩的校园文化活动，如文艺演出、体育比赛等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建立学生社团，鼓励学生在社团活动中发挥特长、展示自我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定期举办学术讲座、文化沙龙等活动，拓宽学生视野，提高文化素养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注重学生综合素质培养，促进全面发展</a:t>
            </a:r>
            <a:endParaRPr altLang="en-US" lang="zh-CN"/>
          </a:p>
        </p:txBody>
      </p:sp>
      <p:sp>
        <p:nvSpPr>
          <p:cNvPr id="10496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注重学生综合素质培养，促进全面发展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加强师生沟通交流，建立良好师生关系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丰富校园文化活动，提升学生精神素养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加强家校合作，共同推进减负工作</a:t>
            </a:r>
            <a:endParaRPr altLang="en-US" lang="zh-CN"/>
          </a:p>
        </p:txBody>
      </p:sp>
      <p:sp>
        <p:nvSpPr>
          <p:cNvPr id="10497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建立有效的沟通机制，让家长了解学校减负政策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组织家长参与学校减负工作，共同制定减负计划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开展家长培训，提高家长的教育理念和方法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建立家校合作评价机制，对减负工作进行监督和评估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完善教育评价体系，引导学校教育健康发展</a:t>
            </a:r>
            <a:endParaRPr altLang="en-US" lang="zh-CN"/>
          </a:p>
        </p:txBody>
      </p:sp>
      <p:sp>
        <p:nvSpPr>
          <p:cNvPr id="10497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建立多元评价体系：关注学生的综合素质和个性化发展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鼓励学校开展特色教育：发挥学校优势，满足学生多样化需求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引导学校关注学生心理健康：加强心理辅导和关怀，促进学生身心健康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强化学校教育质量监测：定期评估学校的教学质量和教育成果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双减政策的长远影响和展望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双减政策对教育改革的影响和启示</a:t>
            </a:r>
            <a:endParaRPr altLang="en-US" lang="zh-CN"/>
          </a:p>
        </p:txBody>
      </p:sp>
      <p:sp>
        <p:nvSpPr>
          <p:cNvPr id="10498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培养创新精神和实践能力，为未来发展奠定基础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推动教育公平，缩小城乡差距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优化教育资源配置，提高教育质量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未来教育发展的趋势和方向</a:t>
            </a:r>
            <a:endParaRPr altLang="en-US" lang="zh-CN"/>
          </a:p>
        </p:txBody>
      </p:sp>
      <p:sp>
        <p:nvSpPr>
          <p:cNvPr id="10499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个性化教育：双减政策推动下，教育将更加注重学生的个性化需求和发展，提高教育质量和效果。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素质教育：在减轻学生负担的同时，加强对学生综合素质的培养，注重学生的身心健康和全面发展。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创新教育：鼓励创新思维和创新能力的培养，通过多样化的教学方式和手段，激发学生的创造力和想象力。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终身教育：未来的教育将更加注重学生的终身发展，培养学生的自主学习和终身学习的能力，以适应不断变化的社会需求。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学校在应对未来挑战中的策略和措施</a:t>
            </a:r>
            <a:endParaRPr altLang="en-US" lang="zh-CN"/>
          </a:p>
        </p:txBody>
      </p:sp>
      <p:sp>
        <p:nvSpPr>
          <p:cNvPr id="10500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提升教学质量：注重培养学生的创新能力和实践能力，提高教学质量。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优化课程设置：根据学生需求和社会发展，优化课程设置，增加选修课程，满足学生个性化发展需求。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加强师资队伍建设：提高教师素质，加强教师培训，提高教师教育教学水平。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推进教育信息化：利用信息技术手段，推进教育信息化，提高教育教学的效率和质量。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8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4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2024-01-05T12:25:40Z</dcterms:created>
  <dcterms:modified xsi:type="dcterms:W3CDTF">2024-01-05T12:25:40Z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f72ee1ffb01f4da9b7fd4bfb984f1106_21</vt:lpwstr>
  </property>
</Properties>
</file>