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755" r:id="rId1"/>
    <p:sldMasterId id="2147499792" r:id="rId2"/>
  </p:sldMasterIdLst>
  <p:notesMasterIdLst>
    <p:notesMasterId r:id="rId3"/>
  </p:notesMasterIdLst>
  <p:sldIdLst>
    <p:sldId id="7761" r:id="rId4"/>
    <p:sldId id="7766" r:id="rId5"/>
    <p:sldId id="7770" r:id="rId6"/>
    <p:sldId id="7773" r:id="rId7"/>
    <p:sldId id="7776" r:id="rId8"/>
    <p:sldId id="7779" r:id="rId9"/>
    <p:sldId id="7782" r:id="rId10"/>
    <p:sldId id="7785" r:id="rId11"/>
    <p:sldId id="7788" r:id="rId12"/>
    <p:sldId id="7791" r:id="rId13"/>
    <p:sldId id="7794" r:id="rId14"/>
    <p:sldId id="7797" r:id="rId15"/>
    <p:sldId id="7800" r:id="rId16"/>
    <p:sldId id="7803" r:id="rId17"/>
    <p:sldId id="7806" r:id="rId18"/>
    <p:sldId id="7809" r:id="rId19"/>
    <p:sldId id="7812" r:id="rId20"/>
    <p:sldId id="7815" r:id="rId21"/>
    <p:sldId id="7818" r:id="rId22"/>
    <p:sldId id="7821" r:id="rId23"/>
    <p:sldId id="7824" r:id="rId24"/>
    <p:sldId id="7827" r:id="rId25"/>
    <p:sldId id="7830" r:id="rId26"/>
    <p:sldId id="7833" r:id="rId27"/>
    <p:sldId id="7836" r:id="rId28"/>
    <p:sldId id="7839" r:id="rId29"/>
    <p:sldId id="7842" r:id="rId30"/>
    <p:sldId id="7845" r:id="rId31"/>
    <p:sldId id="7848" r:id="rId32"/>
    <p:sldId id="7852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756" r:id="rId1"/>
    <p:sldLayoutId id="2147499757" r:id="rId2"/>
    <p:sldLayoutId id="2147499758" r:id="rId3"/>
    <p:sldLayoutId id="2147499759" r:id="rId4"/>
    <p:sldLayoutId id="2147499760" r:id="rId5"/>
    <p:sldLayoutId id="2147499761" r:id="rId6"/>
    <p:sldLayoutId id="2147499762" r:id="rId7"/>
    <p:sldLayoutId id="2147499763" r:id="rId8"/>
    <p:sldLayoutId id="2147499764" r:id="rId9"/>
    <p:sldLayoutId id="2147499765" r:id="rId10"/>
    <p:sldLayoutId id="214749976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793" r:id="rId1"/>
    <p:sldLayoutId id="2147499794" r:id="rId2"/>
    <p:sldLayoutId id="2147499795" r:id="rId3"/>
    <p:sldLayoutId id="2147499796" r:id="rId4"/>
    <p:sldLayoutId id="2147499797" r:id="rId5"/>
    <p:sldLayoutId id="2147499798" r:id="rId6"/>
    <p:sldLayoutId id="2147499799" r:id="rId7"/>
    <p:sldLayoutId id="2147499800" r:id="rId8"/>
    <p:sldLayoutId id="2147499801" r:id="rId9"/>
    <p:sldLayoutId id="2147499802" r:id="rId10"/>
    <p:sldLayoutId id="2147499803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tags" Target="../tags/tag285.xml"/><Relationship Id="rId22" Type="http://schemas.openxmlformats.org/officeDocument/2006/relationships/tags" Target="../tags/tag286.xml"/><Relationship Id="rId23" Type="http://schemas.openxmlformats.org/officeDocument/2006/relationships/tags" Target="../tags/tag287.xml"/><Relationship Id="rId24" Type="http://schemas.openxmlformats.org/officeDocument/2006/relationships/tags" Target="../tags/tag288.xml"/><Relationship Id="rId25" Type="http://schemas.openxmlformats.org/officeDocument/2006/relationships/tags" Target="../tags/tag289.xml"/><Relationship Id="rId26" Type="http://schemas.openxmlformats.org/officeDocument/2006/relationships/tags" Target="../tags/tag290.xml"/><Relationship Id="rId27" Type="http://schemas.openxmlformats.org/officeDocument/2006/relationships/tags" Target="../tags/tag291.xml"/><Relationship Id="rId28" Type="http://schemas.openxmlformats.org/officeDocument/2006/relationships/tags" Target="../tags/tag292.xml"/><Relationship Id="rId29" Type="http://schemas.openxmlformats.org/officeDocument/2006/relationships/tags" Target="../tags/tag293.xml"/><Relationship Id="rId30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tags" Target="../tags/tag347.xml"/><Relationship Id="rId20" Type="http://schemas.openxmlformats.org/officeDocument/2006/relationships/tags" Target="../tags/tag348.xml"/><Relationship Id="rId21" Type="http://schemas.openxmlformats.org/officeDocument/2006/relationships/tags" Target="../tags/tag349.xml"/><Relationship Id="rId22" Type="http://schemas.openxmlformats.org/officeDocument/2006/relationships/tags" Target="../tags/tag350.xml"/><Relationship Id="rId23" Type="http://schemas.openxmlformats.org/officeDocument/2006/relationships/tags" Target="../tags/tag351.xml"/><Relationship Id="rId24" Type="http://schemas.openxmlformats.org/officeDocument/2006/relationships/tags" Target="../tags/tag352.xml"/><Relationship Id="rId25" Type="http://schemas.openxmlformats.org/officeDocument/2006/relationships/tags" Target="../tags/tag353.xml"/><Relationship Id="rId26" Type="http://schemas.openxmlformats.org/officeDocument/2006/relationships/tags" Target="../tags/tag354.xml"/><Relationship Id="rId27" Type="http://schemas.openxmlformats.org/officeDocument/2006/relationships/tags" Target="../tags/tag355.xml"/><Relationship Id="rId28" Type="http://schemas.openxmlformats.org/officeDocument/2006/relationships/tags" Target="../tags/tag356.xml"/><Relationship Id="rId29" Type="http://schemas.openxmlformats.org/officeDocument/2006/relationships/tags" Target="../tags/tag357.xml"/><Relationship Id="rId30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tags" Target="../tags/tag409.xml"/><Relationship Id="rId14" Type="http://schemas.openxmlformats.org/officeDocument/2006/relationships/tags" Target="../tags/tag410.xml"/><Relationship Id="rId15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2024年新能源技术应用计划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新能源技术发展现状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2024年新能源技术应用计划概述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新能源技术应用领域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新能源技术应用计划具体内容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新能源技术应用计划实施保障措施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新能源技术应用计划预期成果与影响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新能源技术发展现状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全球新能源技术发展概况</a:t>
            </a:r>
            <a:endParaRPr altLang="en-US" lang="zh-CN"/>
          </a:p>
        </p:txBody>
      </p:sp>
      <p:sp>
        <p:nvSpPr>
          <p:cNvPr id="1048928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0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32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各国政策支持：政府加大对新能源技术研发和应用的支持力度，推动产业快速发展。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6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38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技术创新：科研机构和企业不断推出新能源技术新成果，提高能源利用效率和降低成本。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2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44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市场规模：全球新能源市场规模持续扩大，吸引更多资本和人才进入该领域。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8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0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未来趋势：可再生能源成为全球能源发展的重点，未来新能源技术将更加成熟和普及。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中国新能源技术发展现状</a:t>
            </a:r>
            <a:endParaRPr altLang="en-US" lang="zh-CN"/>
          </a:p>
        </p:txBody>
      </p:sp>
      <p:sp>
        <p:nvSpPr>
          <p:cNvPr id="1048986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风电：装机容量持续增长，海上风电成为新趋势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2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光伏：技术进步推动成本下降，产业规模全球领先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8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核能：推进小型模块化反应堆建设，提高安全性与经济性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新能源汽车：市场渗透率快速提升，充电基础设施建设加速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新能源技术发展趋势</a:t>
            </a:r>
            <a:endParaRPr altLang="en-US" lang="zh-CN"/>
          </a:p>
        </p:txBody>
      </p:sp>
      <p:sp>
        <p:nvSpPr>
          <p:cNvPr id="10490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6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电动汽车的普及和充电设施的建设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2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太阳能和风能发电技术的进一步发展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8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氢能源技术的研发和应用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0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4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智能电网和储能技术的进步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0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2024年新能源技术应用计划概述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计划目标</a:t>
            </a:r>
            <a:endParaRPr altLang="en-US" lang="zh-CN"/>
          </a:p>
        </p:txBody>
      </p:sp>
      <p:sp>
        <p:nvSpPr>
          <p:cNvPr id="1049138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提高能源利用效率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降低碳排放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推动产业升级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计划实施范围</a:t>
            </a:r>
            <a:endParaRPr altLang="en-US" lang="zh-CN"/>
          </a:p>
        </p:txBody>
      </p:sp>
      <p:sp>
        <p:nvSpPr>
          <p:cNvPr id="1049196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城市范围：计划在2024年内在全国范围内推广新能源技术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行业领域：涵盖交通、工业、建筑、农业等领域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技术类型：包括太阳能、风能、水能、潮汐能、生物质能等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应用场景：涉及家庭、企业、公共设施等领域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计划实施时间</a:t>
            </a:r>
            <a:endParaRPr altLang="en-US" lang="zh-CN"/>
          </a:p>
        </p:txBody>
      </p:sp>
      <p:sp>
        <p:nvSpPr>
          <p:cNvPr id="1049238" name="矩形 31"/>
          <p:cNvSpPr/>
          <p:nvPr>
            <p:custDataLst>
              <p:tags r:id="rId1"/>
            </p:custDataLst>
          </p:nvPr>
        </p:nvSpPr>
        <p:spPr>
          <a:xfrm>
            <a:off x="1480175" y="1490345"/>
            <a:ext cx="9227290" cy="142291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2024年1月：启动新能源技术应用计划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"/>
          <p:cNvSpPr/>
          <p:nvPr>
            <p:custDataLst>
              <p:tags r:id="rId2"/>
            </p:custDataLst>
          </p:nvPr>
        </p:nvSpPr>
        <p:spPr>
          <a:xfrm>
            <a:off x="1480175" y="3158548"/>
            <a:ext cx="9227290" cy="142291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2024年6月：完成技术方案设计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5"/>
          <p:cNvSpPr/>
          <p:nvPr>
            <p:custDataLst>
              <p:tags r:id="rId3"/>
            </p:custDataLst>
          </p:nvPr>
        </p:nvSpPr>
        <p:spPr>
          <a:xfrm>
            <a:off x="1480175" y="4826751"/>
            <a:ext cx="9227290" cy="142291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2024年12月：新能源技术应用项目完工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7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新能源技术应用领域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太阳能技术应用</a:t>
            </a:r>
            <a:endParaRPr altLang="en-US" lang="zh-CN"/>
          </a:p>
        </p:txBody>
      </p:sp>
      <p:sp>
        <p:nvSpPr>
          <p:cNvPr id="104931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太阳能热水器：利用太阳能光热转换原理，将太阳辐射能转化为热能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光伏发电：利用太阳能光子能量，通过光伏效应转化为直流电能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太阳能照明：利用太阳能电池板将光能转化为电能，为LED灯具等提供照明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太阳能烘干：利用太阳能辐射热，对物料进行干燥处理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风能技术应用</a:t>
            </a:r>
            <a:endParaRPr altLang="en-US" lang="zh-CN"/>
          </a:p>
        </p:txBody>
      </p:sp>
      <p:sp>
        <p:nvSpPr>
          <p:cNvPr id="10493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风能船舶：利用风能辅助船舶航行，降低油耗和排放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风能农业：利用风能提供农业机械动力，提高农业生产效率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风能发电：利用风能转化为电能，减少对化石燃料的依赖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风能海水淡化：利用风能驱动海水淡化设备，提供清洁水源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生物质能技术应用</a:t>
            </a:r>
            <a:endParaRPr altLang="en-US" lang="zh-CN"/>
          </a:p>
        </p:txBody>
      </p:sp>
      <p:sp>
        <p:nvSpPr>
          <p:cNvPr id="10494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简介：生物质能是一种可再生能源，通过生物质转化技术将其转化为热能、电能等能源形式。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应用领域：生物质能在农业、林业、工业等领域有广泛应用，可用于供热、发电、生物质成型燃料等多个方面。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技术优势：生物质能技术具有环保、可再生、低碳排放等优势，对于减少化石能源消耗、降低环境污染具有重要意义。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发展前景：随着环保意识的提高和能源结构的调整，生物质能技术将迎来更广阔的发展空间，成为未来新能源的重要组成部分。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地热能技术应用</a:t>
            </a:r>
            <a:endParaRPr altLang="en-US" lang="zh-CN"/>
          </a:p>
        </p:txBody>
      </p:sp>
      <p:sp>
        <p:nvSpPr>
          <p:cNvPr id="104948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地热能概述：地热能是一种可再生的能源，利用地球内部的热量产生能源。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地热能应用领域：地热能可用于发电、供暖、农业灌溉等领域。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地热能技术发展现状：目前，地热能技术已经得到了广泛的应用和发展，但仍存在一些技术瓶颈和挑战。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地热能技术未来发展趋势：随着技术的不断进步和环保意识的提高，地热能技术将得到更广泛的应用和发展。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3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新能源技术应用计划具体内容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新能源技术研发计划</a:t>
            </a:r>
            <a:endParaRPr altLang="en-US" lang="zh-CN"/>
          </a:p>
        </p:txBody>
      </p:sp>
      <p:sp>
        <p:nvSpPr>
          <p:cNvPr id="104957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研发目标：提高新能源技术的效率、降低成本、实现商业化应用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研发重点：太阳能、风能、水能、潮汐能、地热能等新能源技术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研发团队：组建专业研发团队，引进国内外先进技术，加强技术交流与合作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研发计划实施时间：2024年底前完成重点研发项目，逐步推进商业化应用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新能源基础设施建设计划</a:t>
            </a:r>
            <a:endParaRPr altLang="en-US" lang="zh-CN"/>
          </a:p>
        </p:txBody>
      </p:sp>
      <p:sp>
        <p:nvSpPr>
          <p:cNvPr id="1049632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4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6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充电桩建设：计划在2024年底前建成10万个充电桩，覆盖城市和乡村地区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0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2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智能电网建设：加强电网智能化改造，提高电网对新能源的接纳能力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6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8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储能设施建设：计划在新能源发电基地建设大型储能设施，提高新能源电力储存和调节能力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2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4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新能源汽车推广：加大新能源汽车在公共交通、出租、共享出行等领域的推广力度，提高新能源汽车保有量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新能源产业人才培养计划</a:t>
            </a:r>
            <a:endParaRPr altLang="en-US" lang="zh-CN"/>
          </a:p>
        </p:txBody>
      </p:sp>
      <p:sp>
        <p:nvSpPr>
          <p:cNvPr id="10496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培养目标：培养具备新能源技术应用能力的高素质人才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培养内容：涵盖太阳能、风能、水能、潮汐能、生物质能等多种新能源技术领域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培养对象：面向高校学生、企业技术人员、科研人员等各类人群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培养方式：通过高校、企业、科研机构等多方合作，开展专业课程、实践操作和项目研究等多种形式的培养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新能源产业政策支持计划</a:t>
            </a:r>
            <a:endParaRPr altLang="en-US" lang="zh-CN"/>
          </a:p>
        </p:txBody>
      </p:sp>
      <p:sp>
        <p:nvSpPr>
          <p:cNvPr id="1049764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8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政策支持：政府出台相关政策，鼓励新能源技术研发和应用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融资支持：鼓励金融机构为新能源技术企业提供融资支持，助力企业发展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税收优惠：对新能源技术企业给予税收优惠政策，降低企业成本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资金支持：设立专项资金，支持新能源技术企业创新发展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4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新能源技术应用计划实施保障措施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加强组织领导</a:t>
            </a:r>
            <a:endParaRPr altLang="en-US" lang="zh-CN"/>
          </a:p>
        </p:txBody>
      </p:sp>
      <p:sp>
        <p:nvSpPr>
          <p:cNvPr id="104987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加强与相关部门的沟通与协作，形成工作合力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成立专项工作组，负责计划实施的组织、协调和监督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制定详细的工作方案和时间表，明确责任分工和任务目标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建立完善的考核评估机制，对实施情况进行定期评估和监督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加大投入力度</a:t>
            </a:r>
            <a:endParaRPr altLang="en-US" lang="zh-CN"/>
          </a:p>
        </p:txBody>
      </p:sp>
      <p:sp>
        <p:nvSpPr>
          <p:cNvPr id="1049944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社会将加大对新能源技术推广和应用的投入，鼓励更多的企业和个人参与其中。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政府将加大对新能源技术研发和应用的投入，提供更多的资金支持。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企业将增加对新能源技术研发和应用的投入，引进更多的先进技术和设备。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政府、企业和社会共同合作，形成全方位的支持体系，为新能源技术应用计划的实施提供有力保障。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强化科技创新引领</a:t>
            </a:r>
            <a:endParaRPr altLang="en-US" lang="zh-CN"/>
          </a:p>
        </p:txBody>
      </p:sp>
      <p:sp>
        <p:nvSpPr>
          <p:cNvPr id="105001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加大研发投入，提高技术创新能力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建立创新激励机制，激发创新活力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引进高端人才，提升团队整体素质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加强产学研合作，推动科技成果转化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50088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0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92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建立与国际新能源技术应用领域的合作机制，共同推动新能源技术的发展和应用。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6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8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加强与国际新能源技术企业的交流与合作，引进先进的技术和管理经验，提高新能源技术应用的水平和效率。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2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4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积极参与国际新能源技术标准的制定和推广，推动新能源技术的国际标准化进程。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8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0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加强与国际新能源技术研发机构的合作，共同开展新能源技术研究和开发，推动新能源技术的创新和发展。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4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新能源技术应用计划预期成果与影响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预期成果</a:t>
            </a:r>
            <a:endParaRPr altLang="en-US" lang="zh-CN"/>
          </a:p>
        </p:txBody>
      </p:sp>
      <p:sp>
        <p:nvSpPr>
          <p:cNvPr id="105018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减少碳排放，实现碳中和目标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提高能源利用效率，降低能源消耗成本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推动新能源产业的发展，提升国家能源安全保障能力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促进环保产业的发展，提升环境质量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对经济社会发展的影响</a:t>
            </a:r>
            <a:endParaRPr altLang="en-US" lang="zh-CN"/>
          </a:p>
        </p:txBody>
      </p:sp>
      <p:sp>
        <p:nvSpPr>
          <p:cNvPr id="1050240" name="矩形 38"/>
          <p:cNvSpPr/>
          <p:nvPr>
            <p:custDataLst>
              <p:tags r:id="rId1"/>
            </p:custDataLst>
          </p:nvPr>
        </p:nvSpPr>
        <p:spPr>
          <a:xfrm rot="204112">
            <a:off x="1527332" y="1490345"/>
            <a:ext cx="4049437" cy="2113622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矩形 39"/>
          <p:cNvSpPr/>
          <p:nvPr>
            <p:custDataLst>
              <p:tags r:id="rId2"/>
            </p:custDataLst>
          </p:nvPr>
        </p:nvSpPr>
        <p:spPr>
          <a:xfrm>
            <a:off x="1532011" y="1491013"/>
            <a:ext cx="4049437" cy="211362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TextBox 2"/>
          <p:cNvSpPr txBox="1"/>
          <p:nvPr>
            <p:custDataLst>
              <p:tags r:id="rId3"/>
            </p:custDataLst>
          </p:nvPr>
        </p:nvSpPr>
        <p:spPr>
          <a:xfrm>
            <a:off x="1766635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促进能源结构转型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46" name="矩形 100"/>
          <p:cNvSpPr/>
          <p:nvPr>
            <p:custDataLst>
              <p:tags r:id="rId4"/>
            </p:custDataLst>
          </p:nvPr>
        </p:nvSpPr>
        <p:spPr>
          <a:xfrm rot="204112">
            <a:off x="6604168" y="1490345"/>
            <a:ext cx="4049437" cy="2113622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矩形 101"/>
          <p:cNvSpPr/>
          <p:nvPr>
            <p:custDataLst>
              <p:tags r:id="rId5"/>
            </p:custDataLst>
          </p:nvPr>
        </p:nvSpPr>
        <p:spPr>
          <a:xfrm>
            <a:off x="6609516" y="1491013"/>
            <a:ext cx="4049437" cy="2113622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TextBox 2"/>
          <p:cNvSpPr txBox="1"/>
          <p:nvPr>
            <p:custDataLst>
              <p:tags r:id="rId6"/>
            </p:custDataLst>
          </p:nvPr>
        </p:nvSpPr>
        <p:spPr>
          <a:xfrm>
            <a:off x="6844808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提升产业竞争力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52" name="矩形 122"/>
          <p:cNvSpPr/>
          <p:nvPr>
            <p:custDataLst>
              <p:tags r:id="rId7"/>
            </p:custDataLst>
          </p:nvPr>
        </p:nvSpPr>
        <p:spPr>
          <a:xfrm rot="204112">
            <a:off x="1527332" y="4135380"/>
            <a:ext cx="4049437" cy="2113622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矩形 123"/>
          <p:cNvSpPr/>
          <p:nvPr>
            <p:custDataLst>
              <p:tags r:id="rId8"/>
            </p:custDataLst>
          </p:nvPr>
        </p:nvSpPr>
        <p:spPr>
          <a:xfrm>
            <a:off x="1532011" y="4136048"/>
            <a:ext cx="4049437" cy="211362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TextBox 2"/>
          <p:cNvSpPr txBox="1"/>
          <p:nvPr>
            <p:custDataLst>
              <p:tags r:id="rId9"/>
            </p:custDataLst>
          </p:nvPr>
        </p:nvSpPr>
        <p:spPr>
          <a:xfrm>
            <a:off x="1765967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推动绿色发展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58" name="矩形 89"/>
          <p:cNvSpPr/>
          <p:nvPr>
            <p:custDataLst>
              <p:tags r:id="rId10"/>
            </p:custDataLst>
          </p:nvPr>
        </p:nvSpPr>
        <p:spPr>
          <a:xfrm rot="204112">
            <a:off x="6604168" y="4135380"/>
            <a:ext cx="4049437" cy="2113622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矩形 90"/>
          <p:cNvSpPr/>
          <p:nvPr>
            <p:custDataLst>
              <p:tags r:id="rId11"/>
            </p:custDataLst>
          </p:nvPr>
        </p:nvSpPr>
        <p:spPr>
          <a:xfrm>
            <a:off x="6609516" y="4136048"/>
            <a:ext cx="4049437" cy="2113622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TextBox 2"/>
          <p:cNvSpPr txBox="1"/>
          <p:nvPr>
            <p:custDataLst>
              <p:tags r:id="rId12"/>
            </p:custDataLst>
          </p:nvPr>
        </p:nvSpPr>
        <p:spPr>
          <a:xfrm>
            <a:off x="6843471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创造就业机会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对环境保护的影响</a:t>
            </a:r>
            <a:endParaRPr altLang="en-US" lang="zh-CN"/>
          </a:p>
        </p:txBody>
      </p:sp>
      <p:sp>
        <p:nvSpPr>
          <p:cNvPr id="1050298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0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4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提升公众环保意识和参与度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08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促进环保产业发展和绿色就业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优化能源结构，提高能源利用效率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20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减少化石能源消耗，降低碳排放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360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2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2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2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7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1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3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2024-01-05T20:24:39Z</dcterms:created>
  <dcterms:modified xsi:type="dcterms:W3CDTF">2024-01-05T20:24:39Z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b9a99e97652f4ab4bb526b4b1118e755_21</vt:lpwstr>
  </property>
</Properties>
</file>