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05" r:id="rId1"/>
    <p:sldMasterId id="2147485742" r:id="rId2"/>
  </p:sldMasterIdLst>
  <p:notesMasterIdLst>
    <p:notesMasterId r:id="rId3"/>
  </p:notesMasterIdLst>
  <p:sldIdLst>
    <p:sldId id="1171" r:id="rId4"/>
    <p:sldId id="1174" r:id="rId5"/>
    <p:sldId id="1177" r:id="rId6"/>
    <p:sldId id="1180" r:id="rId7"/>
    <p:sldId id="1183" r:id="rId8"/>
    <p:sldId id="1186" r:id="rId9"/>
    <p:sldId id="1189" r:id="rId10"/>
    <p:sldId id="1192" r:id="rId11"/>
    <p:sldId id="1195" r:id="rId12"/>
    <p:sldId id="1198" r:id="rId13"/>
    <p:sldId id="1201" r:id="rId14"/>
    <p:sldId id="1204" r:id="rId15"/>
    <p:sldId id="1207" r:id="rId16"/>
    <p:sldId id="1210" r:id="rId17"/>
    <p:sldId id="1213" r:id="rId18"/>
    <p:sldId id="1216" r:id="rId19"/>
    <p:sldId id="1219" r:id="rId20"/>
    <p:sldId id="1222" r:id="rId21"/>
    <p:sldId id="1225" r:id="rId22"/>
    <p:sldId id="1228" r:id="rId23"/>
    <p:sldId id="1231" r:id="rId24"/>
    <p:sldId id="1234" r:id="rId25"/>
    <p:sldId id="1237" r:id="rId26"/>
    <p:sldId id="1240" r:id="rId27"/>
    <p:sldId id="1243" r:id="rId28"/>
    <p:sldId id="1246" r:id="rId29"/>
    <p:sldId id="1249" r:id="rId30"/>
    <p:sldId id="1252" r:id="rId31"/>
    <p:sldId id="1255" r:id="rId32"/>
    <p:sldId id="1258" r:id="rId33"/>
    <p:sldId id="1261" r:id="rId34"/>
    <p:sldId id="1264" r:id="rId35"/>
    <p:sldId id="1267" r:id="rId36"/>
    <p:sldId id="1270"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43" r:id="rId1"/>
    <p:sldLayoutId id="2147485744" r:id="rId2"/>
    <p:sldLayoutId id="2147485745" r:id="rId3"/>
    <p:sldLayoutId id="2147485746" r:id="rId4"/>
    <p:sldLayoutId id="2147485747" r:id="rId5"/>
    <p:sldLayoutId id="2147485748" r:id="rId6"/>
    <p:sldLayoutId id="2147485749" r:id="rId7"/>
    <p:sldLayoutId id="2147485750" r:id="rId8"/>
    <p:sldLayoutId id="2147485751" r:id="rId9"/>
    <p:sldLayoutId id="2147485752" r:id="rId10"/>
    <p:sldLayoutId id="21474857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tags" Target="../tags/tag183.xml"/><Relationship Id="rId22" Type="http://schemas.openxmlformats.org/officeDocument/2006/relationships/tags" Target="../tags/tag184.xml"/><Relationship Id="rId23" Type="http://schemas.openxmlformats.org/officeDocument/2006/relationships/tags" Target="../tags/tag185.xml"/><Relationship Id="rId24" Type="http://schemas.openxmlformats.org/officeDocument/2006/relationships/tags" Target="../tags/tag186.xml"/><Relationship Id="rId25" Type="http://schemas.openxmlformats.org/officeDocument/2006/relationships/tags" Target="../tags/tag187.xml"/><Relationship Id="rId26" Type="http://schemas.openxmlformats.org/officeDocument/2006/relationships/tags" Target="../tags/tag188.xml"/><Relationship Id="rId27" Type="http://schemas.openxmlformats.org/officeDocument/2006/relationships/tags" Target="../tags/tag189.xml"/><Relationship Id="rId28" Type="http://schemas.openxmlformats.org/officeDocument/2006/relationships/tags" Target="../tags/tag190.xml"/><Relationship Id="rId29" Type="http://schemas.openxmlformats.org/officeDocument/2006/relationships/tags" Target="../tags/tag191.xml"/><Relationship Id="rId30" Type="http://schemas.openxmlformats.org/officeDocument/2006/relationships/tags" Target="../tags/tag192.xml"/><Relationship Id="rId3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tags" Target="../tags/tag344.xml"/><Relationship Id="rId14" Type="http://schemas.openxmlformats.org/officeDocument/2006/relationships/tags" Target="../tags/tag345.xml"/><Relationship Id="rId15" Type="http://schemas.openxmlformats.org/officeDocument/2006/relationships/tags" Target="../tags/tag346.xml"/><Relationship Id="rId16" Type="http://schemas.openxmlformats.org/officeDocument/2006/relationships/tags" Target="../tags/tag347.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智能机器人在零售行业中的应用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智能机器人的发展与技术进步</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零售行业现状与挑战</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智能机器人在零售行业中的应用场景</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智能机器人在零售行业中的优势与局限性</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智能机器人在零售行业中的未来发展前景</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智能机器人的发展与技术进步</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智能机器人的定义与分类</a:t>
            </a:r>
            <a:endParaRPr altLang="en-US" lang="zh-CN"/>
          </a:p>
        </p:txBody>
      </p:sp>
      <p:sp>
        <p:nvSpPr>
          <p:cNvPr id="10490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定义：智能机器人是一种能够感知、决策、执行和交互的机器人</a:t>
            </a:r>
            <a:endParaRPr altLang="en-US" dirty="0" sz="1200" lang="zh-CN" spc="150">
              <a:solidFill>
                <a:schemeClr val="tx1">
                  <a:lumMod val="65000"/>
                  <a:lumOff val="35000"/>
                </a:schemeClr>
              </a:solidFill>
              <a:latin typeface="+mn-ea"/>
              <a:sym typeface="+mn-ea"/>
            </a:endParaRPr>
          </a:p>
        </p:txBody>
      </p:sp>
      <p:sp>
        <p:nvSpPr>
          <p:cNvPr id="10490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分类：根据应用场景和功能，智能机器人可分为服务型、工业型、医疗型等</a:t>
            </a:r>
            <a:endParaRPr altLang="en-US" dirty="0" sz="1200" lang="zh-CN" spc="150">
              <a:solidFill>
                <a:schemeClr val="tx1">
                  <a:lumMod val="65000"/>
                  <a:lumOff val="35000"/>
                </a:schemeClr>
              </a:solidFill>
              <a:latin typeface="+mn-ea"/>
              <a:sym typeface="+mn-ea"/>
            </a:endParaRPr>
          </a:p>
        </p:txBody>
      </p:sp>
      <p:sp>
        <p:nvSpPr>
          <p:cNvPr id="10490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技术进步：随着人工智能、计算机视觉、语音识别等技术的不断发展，智能机器人的能力不断提升</a:t>
            </a:r>
            <a:endParaRPr altLang="en-US" dirty="0" sz="1200" lang="zh-CN" spc="150">
              <a:solidFill>
                <a:schemeClr val="tx1">
                  <a:lumMod val="65000"/>
                  <a:lumOff val="35000"/>
                </a:schemeClr>
              </a:solidFill>
              <a:latin typeface="+mn-ea"/>
              <a:sym typeface="+mn-ea"/>
            </a:endParaRPr>
          </a:p>
        </p:txBody>
      </p:sp>
      <p:sp>
        <p:nvSpPr>
          <p:cNvPr id="10490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在零售行业中的应用：智能机器人可以用于客户服务、商品推荐、库存管理等方面，提高效率和客户体验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智能机器人的技术发展历程</a:t>
            </a:r>
            <a:endParaRPr altLang="en-US" lang="zh-CN"/>
          </a:p>
        </p:txBody>
      </p:sp>
      <p:sp>
        <p:nvSpPr>
          <p:cNvPr id="10491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早期技术：简单的自动化设备，如自动售货机</a:t>
            </a:r>
            <a:endParaRPr altLang="en-US" dirty="0" sz="1200" lang="zh-CN" spc="150">
              <a:solidFill>
                <a:schemeClr val="tx1">
                  <a:lumMod val="65000"/>
                  <a:lumOff val="35000"/>
                </a:schemeClr>
              </a:solidFill>
              <a:latin typeface="+mn-ea"/>
              <a:sym typeface="+mn-ea"/>
            </a:endParaRPr>
          </a:p>
        </p:txBody>
      </p:sp>
      <p:sp>
        <p:nvSpPr>
          <p:cNvPr id="10491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现代技术：先进的机器人技术，如深度学习、计算机视觉等</a:t>
            </a:r>
            <a:endParaRPr altLang="en-US" dirty="0" sz="1200" lang="zh-CN" spc="150">
              <a:solidFill>
                <a:schemeClr val="tx1">
                  <a:lumMod val="65000"/>
                  <a:lumOff val="35000"/>
                </a:schemeClr>
              </a:solidFill>
              <a:latin typeface="+mn-ea"/>
              <a:sym typeface="+mn-ea"/>
            </a:endParaRPr>
          </a:p>
        </p:txBody>
      </p:sp>
      <p:sp>
        <p:nvSpPr>
          <p:cNvPr id="10491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未来技术：人工智能与机器人的融合，实现更高级的功能</a:t>
            </a:r>
            <a:endParaRPr altLang="en-US" dirty="0" sz="1200" lang="zh-CN" spc="150">
              <a:solidFill>
                <a:schemeClr val="tx1">
                  <a:lumMod val="65000"/>
                  <a:lumOff val="35000"/>
                </a:schemeClr>
              </a:solidFill>
              <a:latin typeface="+mn-ea"/>
              <a:sym typeface="+mn-ea"/>
            </a:endParaRPr>
          </a:p>
        </p:txBody>
      </p:sp>
      <p:sp>
        <p:nvSpPr>
          <p:cNvPr id="10491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技术挑战：提高机器人的自主性、感知能力和适应性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46" name="标题 1"/>
          <p:cNvSpPr>
            <a:spLocks noGrp="1"/>
          </p:cNvSpPr>
          <p:nvPr>
            <p:ph type="title"/>
          </p:nvPr>
        </p:nvSpPr>
        <p:spPr/>
        <p:txBody>
          <a:bodyPr/>
          <a:p>
            <a:r>
              <a:rPr altLang="en-US" lang="zh-CN"/>
              <a:t>智能机器人的应用领域</a:t>
            </a:r>
            <a:endParaRPr altLang="en-US" lang="zh-CN"/>
          </a:p>
        </p:txBody>
      </p:sp>
      <p:sp>
        <p:nvSpPr>
          <p:cNvPr id="1049148" name="矩形 5"/>
          <p:cNvSpPr/>
          <p:nvPr>
            <p:custDataLst>
              <p:tags r:id="rId1"/>
            </p:custDataLst>
          </p:nvPr>
        </p:nvSpPr>
        <p:spPr>
          <a:xfrm>
            <a:off x="859922"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0" name="矩形 10"/>
          <p:cNvSpPr/>
          <p:nvPr>
            <p:custDataLst>
              <p:tags r:id="rId2"/>
            </p:custDataLst>
          </p:nvPr>
        </p:nvSpPr>
        <p:spPr>
          <a:xfrm>
            <a:off x="1210966"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2" name="TextBox 2"/>
          <p:cNvSpPr txBox="1"/>
          <p:nvPr>
            <p:custDataLst>
              <p:tags r:id="rId3"/>
            </p:custDataLst>
          </p:nvPr>
        </p:nvSpPr>
        <p:spPr>
          <a:xfrm>
            <a:off x="1013342" y="2131496"/>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零售行业：智能机器人可以用于自动结账、商品推荐、库存管理等方面，提高效率和客户体验。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54" name="矩形 6"/>
          <p:cNvSpPr/>
          <p:nvPr>
            <p:custDataLst>
              <p:tags r:id="rId4"/>
            </p:custDataLst>
          </p:nvPr>
        </p:nvSpPr>
        <p:spPr>
          <a:xfrm>
            <a:off x="4471773"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6" name="矩形 11"/>
          <p:cNvSpPr/>
          <p:nvPr>
            <p:custDataLst>
              <p:tags r:id="rId5"/>
            </p:custDataLst>
          </p:nvPr>
        </p:nvSpPr>
        <p:spPr>
          <a:xfrm>
            <a:off x="4842319"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8" name="TextBox 2"/>
          <p:cNvSpPr txBox="1"/>
          <p:nvPr>
            <p:custDataLst>
              <p:tags r:id="rId6"/>
            </p:custDataLst>
          </p:nvPr>
        </p:nvSpPr>
        <p:spPr>
          <a:xfrm>
            <a:off x="4625192" y="2131496"/>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医疗保健：智能机器人可以用于手术辅助、康复训练、药品配送等方面，提高医疗水平和效率。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60" name="矩形 7"/>
          <p:cNvSpPr/>
          <p:nvPr>
            <p:custDataLst>
              <p:tags r:id="rId7"/>
            </p:custDataLst>
          </p:nvPr>
        </p:nvSpPr>
        <p:spPr>
          <a:xfrm>
            <a:off x="8082973"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2" name="矩形 12"/>
          <p:cNvSpPr/>
          <p:nvPr>
            <p:custDataLst>
              <p:tags r:id="rId8"/>
            </p:custDataLst>
          </p:nvPr>
        </p:nvSpPr>
        <p:spPr>
          <a:xfrm>
            <a:off x="8473021"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4" name="TextBox 2"/>
          <p:cNvSpPr txBox="1"/>
          <p:nvPr>
            <p:custDataLst>
              <p:tags r:id="rId9"/>
            </p:custDataLst>
          </p:nvPr>
        </p:nvSpPr>
        <p:spPr>
          <a:xfrm>
            <a:off x="8236392" y="2131496"/>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金融服务：智能机器人可以用于客户服务、投资咨询、风险管理等方面，提高服务质量和效率。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66" name="矩形 33"/>
          <p:cNvSpPr/>
          <p:nvPr>
            <p:custDataLst>
              <p:tags r:id="rId10"/>
            </p:custDataLst>
          </p:nvPr>
        </p:nvSpPr>
        <p:spPr>
          <a:xfrm>
            <a:off x="267039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8" name="矩形 37"/>
          <p:cNvSpPr/>
          <p:nvPr>
            <p:custDataLst>
              <p:tags r:id="rId11"/>
            </p:custDataLst>
          </p:nvPr>
        </p:nvSpPr>
        <p:spPr>
          <a:xfrm>
            <a:off x="3021442"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0" name="TextBox 2"/>
          <p:cNvSpPr txBox="1"/>
          <p:nvPr>
            <p:custDataLst>
              <p:tags r:id="rId12"/>
            </p:custDataLst>
          </p:nvPr>
        </p:nvSpPr>
        <p:spPr>
          <a:xfrm>
            <a:off x="2823817" y="4709717"/>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交通运输：智能机器人可以用于自动驾驶、货物配送、交通管理等方面，提高交通效率和安全性。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72" name="矩形 34"/>
          <p:cNvSpPr/>
          <p:nvPr>
            <p:custDataLst>
              <p:tags r:id="rId13"/>
            </p:custDataLst>
          </p:nvPr>
        </p:nvSpPr>
        <p:spPr>
          <a:xfrm>
            <a:off x="62822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4" name="矩形 38"/>
          <p:cNvSpPr/>
          <p:nvPr>
            <p:custDataLst>
              <p:tags r:id="rId14"/>
            </p:custDataLst>
          </p:nvPr>
        </p:nvSpPr>
        <p:spPr>
          <a:xfrm>
            <a:off x="6652795"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6" name="TextBox 2"/>
          <p:cNvSpPr txBox="1"/>
          <p:nvPr>
            <p:custDataLst>
              <p:tags r:id="rId15"/>
            </p:custDataLst>
          </p:nvPr>
        </p:nvSpPr>
        <p:spPr>
          <a:xfrm>
            <a:off x="6435667" y="4709717"/>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教育培训：智能机器人可以用于在线教育、智能辅导、语言学习等方面，提高教育质量和效率。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1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零售行业现状与挑战</a:t>
            </a:r>
            <a:endParaRPr altLang="en-US" dirty="0" lang="zh-CN">
              <a:solidFill>
                <a:schemeClr val="lt1">
                  <a:lumMod val="100000"/>
                </a:schemeClr>
              </a:solidFill>
            </a:endParaRPr>
          </a:p>
        </p:txBody>
      </p:sp>
      <p:sp>
        <p:nvSpPr>
          <p:cNvPr id="104921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零售行业的发展趋势</a:t>
            </a:r>
            <a:endParaRPr altLang="en-US" lang="zh-CN"/>
          </a:p>
        </p:txBody>
      </p:sp>
      <p:sp>
        <p:nvSpPr>
          <p:cNvPr id="104929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9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9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9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0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0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0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1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1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数字化转型：利用大数据、人工智能等技术提升运营效率</a:t>
            </a:r>
            <a:endParaRPr altLang="en-US" dirty="0" sz="1200" lang="zh-CN" spc="150">
              <a:solidFill>
                <a:schemeClr val="tx1">
                  <a:lumMod val="65000"/>
                  <a:lumOff val="35000"/>
                </a:schemeClr>
              </a:solidFill>
              <a:latin typeface="+mn-ea"/>
              <a:sym typeface="+mn-ea"/>
            </a:endParaRPr>
          </a:p>
        </p:txBody>
      </p:sp>
      <p:sp>
        <p:nvSpPr>
          <p:cNvPr id="104933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绿色环保：注重环保、可持续发展，推广绿色消费理念</a:t>
            </a:r>
            <a:endParaRPr altLang="en-US" dirty="0" sz="1200" lang="zh-CN" spc="150">
              <a:solidFill>
                <a:schemeClr val="tx1">
                  <a:lumMod val="65000"/>
                  <a:lumOff val="35000"/>
                </a:schemeClr>
              </a:solidFill>
              <a:latin typeface="+mn-ea"/>
              <a:sym typeface="+mn-ea"/>
            </a:endParaRPr>
          </a:p>
        </p:txBody>
      </p:sp>
      <p:sp>
        <p:nvSpPr>
          <p:cNvPr id="1049332" name="正文"/>
          <p:cNvSpPr txBox="1"/>
          <p:nvPr>
            <p:custDataLst>
              <p:tags r:id="rId28"/>
            </p:custDataLst>
          </p:nvPr>
        </p:nvSpPr>
        <p:spPr>
          <a:xfrm>
            <a:off x="7912752" y="242462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跨界合作：与电商平台、社交媒体等跨界合作，拓展销售渠道</a:t>
            </a:r>
            <a:endParaRPr altLang="en-US" dirty="0" sz="1200" lang="zh-CN" spc="150">
              <a:solidFill>
                <a:schemeClr val="tx1">
                  <a:lumMod val="65000"/>
                  <a:lumOff val="35000"/>
                </a:schemeClr>
              </a:solidFill>
              <a:latin typeface="+mn-ea"/>
              <a:sym typeface="+mn-ea"/>
            </a:endParaRPr>
          </a:p>
        </p:txBody>
      </p:sp>
      <p:sp>
        <p:nvSpPr>
          <p:cNvPr id="1049334" name="正文"/>
          <p:cNvSpPr txBox="1"/>
          <p:nvPr>
            <p:custDataLst>
              <p:tags r:id="rId29"/>
            </p:custDataLst>
          </p:nvPr>
        </p:nvSpPr>
        <p:spPr>
          <a:xfrm>
            <a:off x="2096504" y="242462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智能化升级：引入智能机器人、无人便利店等创新模式</a:t>
            </a:r>
            <a:endParaRPr altLang="en-US" dirty="0" sz="1200" lang="zh-CN" spc="150">
              <a:solidFill>
                <a:schemeClr val="tx1">
                  <a:lumMod val="65000"/>
                  <a:lumOff val="35000"/>
                </a:schemeClr>
              </a:solidFill>
              <a:latin typeface="+mn-ea"/>
              <a:sym typeface="+mn-ea"/>
            </a:endParaRPr>
          </a:p>
        </p:txBody>
      </p:sp>
      <p:sp>
        <p:nvSpPr>
          <p:cNvPr id="1049336" name="正文"/>
          <p:cNvSpPr txBox="1"/>
          <p:nvPr>
            <p:custDataLst>
              <p:tags r:id="rId30"/>
            </p:custDataLst>
          </p:nvPr>
        </p:nvSpPr>
        <p:spPr>
          <a:xfrm>
            <a:off x="5005289" y="1542672"/>
            <a:ext cx="2181496" cy="817647"/>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个性化需求：满足消费者个性化、多元化需求，提升购物体验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零售行业面临的挑战</a:t>
            </a:r>
            <a:endParaRPr altLang="en-US" lang="zh-CN"/>
          </a:p>
        </p:txBody>
      </p:sp>
      <p:sp>
        <p:nvSpPr>
          <p:cNvPr id="104937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竞争激烈：来自线上和线下的竞争，争夺市场份额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成本上升：租金、人力等成本不断上涨，压缩利润空间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8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消费者需求多样化：消费者对商品和服务的需求日益多样化，需要不断创新和改进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实体店流量下降：受互联网购物的影响，实体店流量不断下降，影响销售业绩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36" name="标题 1"/>
          <p:cNvSpPr>
            <a:spLocks noGrp="1"/>
          </p:cNvSpPr>
          <p:nvPr>
            <p:ph type="title"/>
          </p:nvPr>
        </p:nvSpPr>
        <p:spPr/>
        <p:txBody>
          <a:bodyPr/>
          <a:p>
            <a:r>
              <a:rPr altLang="en-US" lang="zh-CN"/>
              <a:t>智能机器人对零售行业的意义</a:t>
            </a:r>
            <a:endParaRPr altLang="en-US" lang="zh-CN"/>
          </a:p>
        </p:txBody>
      </p:sp>
      <p:sp>
        <p:nvSpPr>
          <p:cNvPr id="104943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提高效率和生产力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提升客户体验和满意度</a:t>
            </a:r>
            <a:endParaRPr dirty="0" sz="2000" err="1">
              <a:solidFill>
                <a:schemeClr val="tx1">
                  <a:lumMod val="75000"/>
                  <a:lumOff val="25000"/>
                </a:schemeClr>
              </a:solidFill>
              <a:latin typeface="+mn-ea"/>
              <a:ea typeface="+mn-ea"/>
              <a:cs typeface="+mn-ea"/>
              <a:sym typeface="+mn-lt"/>
            </a:endParaRPr>
          </a:p>
        </p:txBody>
      </p:sp>
      <p:sp>
        <p:nvSpPr>
          <p:cNvPr id="104945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促进零售行业的创新和发展</a:t>
            </a:r>
            <a:endParaRPr dirty="0" sz="2000" err="1">
              <a:solidFill>
                <a:schemeClr val="tx1">
                  <a:lumMod val="75000"/>
                  <a:lumOff val="25000"/>
                </a:schemeClr>
              </a:solidFill>
              <a:latin typeface="+mn-ea"/>
              <a:ea typeface="+mn-ea"/>
              <a:cs typeface="+mn-ea"/>
              <a:sym typeface="+mn-lt"/>
            </a:endParaRPr>
          </a:p>
        </p:txBody>
      </p:sp>
      <p:sp>
        <p:nvSpPr>
          <p:cNvPr id="10494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降低成本和人力成本</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1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智能机器人在零售行业中的应用场景</a:t>
            </a:r>
            <a:endParaRPr altLang="en-US" dirty="0" lang="zh-CN">
              <a:solidFill>
                <a:schemeClr val="lt1">
                  <a:lumMod val="100000"/>
                </a:schemeClr>
              </a:solidFill>
            </a:endParaRPr>
          </a:p>
        </p:txBody>
      </p:sp>
      <p:sp>
        <p:nvSpPr>
          <p:cNvPr id="104951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智能导购机器人</a:t>
            </a:r>
            <a:endParaRPr altLang="en-US" lang="zh-CN"/>
          </a:p>
        </p:txBody>
      </p:sp>
      <p:sp>
        <p:nvSpPr>
          <p:cNvPr id="1049592"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94"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96"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8"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未来智能导购机器人的发展趋势</a:t>
            </a:r>
            <a:endParaRPr altLang="en-US" dirty="0" sz="1200" lang="zh-CN" spc="150">
              <a:solidFill>
                <a:srgbClr val="FFFFFF"/>
              </a:solidFill>
              <a:latin typeface="+mn-ea"/>
              <a:sym typeface="+mn-ea"/>
            </a:endParaRPr>
          </a:p>
        </p:txBody>
      </p:sp>
      <p:sp>
        <p:nvSpPr>
          <p:cNvPr id="1049602"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6"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智能导购机器人的优势与挑战</a:t>
            </a:r>
            <a:endParaRPr altLang="en-US" dirty="0" sz="1200" lang="zh-CN" spc="150">
              <a:solidFill>
                <a:schemeClr val="tx1">
                  <a:lumMod val="65000"/>
                  <a:lumOff val="35000"/>
                </a:schemeClr>
              </a:solidFill>
              <a:latin typeface="+mn-ea"/>
              <a:sym typeface="+mn-ea"/>
            </a:endParaRPr>
          </a:p>
        </p:txBody>
      </p:sp>
      <p:sp>
        <p:nvSpPr>
          <p:cNvPr id="1049608"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0"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2"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智能导购机器人在零售行业中的应用场景</a:t>
            </a:r>
            <a:endParaRPr altLang="en-US" dirty="0" sz="1200" lang="zh-CN" spc="150">
              <a:solidFill>
                <a:srgbClr val="FFFFFF"/>
              </a:solidFill>
              <a:latin typeface="+mn-ea"/>
              <a:sym typeface="+mn-ea"/>
            </a:endParaRPr>
          </a:p>
        </p:txBody>
      </p:sp>
      <p:sp>
        <p:nvSpPr>
          <p:cNvPr id="1049614"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6"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智能导购机器人介绍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智能收银机器人</a:t>
            </a:r>
            <a:endParaRPr altLang="en-US" lang="zh-CN"/>
          </a:p>
        </p:txBody>
      </p:sp>
      <p:sp>
        <p:nvSpPr>
          <p:cNvPr id="1049658" name="Rectangle 6"/>
          <p:cNvSpPr/>
          <p:nvPr>
            <p:custDataLst>
              <p:tags r:id="rId1"/>
            </p:custDataLst>
          </p:nvPr>
        </p:nvSpPr>
        <p:spPr>
          <a:xfrm>
            <a:off x="756295" y="1668278"/>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60" name="Rectangle 6"/>
          <p:cNvSpPr/>
          <p:nvPr>
            <p:custDataLst>
              <p:tags r:id="rId2"/>
            </p:custDataLst>
          </p:nvPr>
        </p:nvSpPr>
        <p:spPr>
          <a:xfrm>
            <a:off x="756295" y="28160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62" name="Rectangle 6"/>
          <p:cNvSpPr/>
          <p:nvPr>
            <p:custDataLst>
              <p:tags r:id="rId3"/>
            </p:custDataLst>
          </p:nvPr>
        </p:nvSpPr>
        <p:spPr>
          <a:xfrm>
            <a:off x="756295" y="39644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64" name="Rectangle 6"/>
          <p:cNvSpPr/>
          <p:nvPr>
            <p:custDataLst>
              <p:tags r:id="rId4"/>
            </p:custDataLst>
          </p:nvPr>
        </p:nvSpPr>
        <p:spPr>
          <a:xfrm>
            <a:off x="756295" y="5112192"/>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66" name="矩形: 圆角 26"/>
          <p:cNvSpPr/>
          <p:nvPr>
            <p:custDataLst>
              <p:tags r:id="rId5"/>
            </p:custDataLst>
          </p:nvPr>
        </p:nvSpPr>
        <p:spPr>
          <a:xfrm>
            <a:off x="551935" y="2813465"/>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668" name="矩形: 圆角 27"/>
          <p:cNvSpPr/>
          <p:nvPr>
            <p:custDataLst>
              <p:tags r:id="rId6"/>
            </p:custDataLst>
          </p:nvPr>
        </p:nvSpPr>
        <p:spPr>
          <a:xfrm>
            <a:off x="551935" y="1665708"/>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70" name="矩形: 圆角 28"/>
          <p:cNvSpPr/>
          <p:nvPr>
            <p:custDataLst>
              <p:tags r:id="rId7"/>
            </p:custDataLst>
          </p:nvPr>
        </p:nvSpPr>
        <p:spPr>
          <a:xfrm>
            <a:off x="551935" y="5108979"/>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672" name="矩形: 圆角 29"/>
          <p:cNvSpPr/>
          <p:nvPr>
            <p:custDataLst>
              <p:tags r:id="rId8"/>
            </p:custDataLst>
          </p:nvPr>
        </p:nvSpPr>
        <p:spPr>
          <a:xfrm>
            <a:off x="551935" y="3961222"/>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74" name="正文"/>
          <p:cNvSpPr txBox="1"/>
          <p:nvPr>
            <p:custDataLst>
              <p:tags r:id="rId9"/>
            </p:custDataLst>
          </p:nvPr>
        </p:nvSpPr>
        <p:spPr>
          <a:xfrm>
            <a:off x="2760693" y="1672777"/>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简介：智能收银机器人是一种能够自主完成收银、结算、找零等任务的机器人，具有高效、准确、便捷的特点。</a:t>
            </a:r>
            <a:endParaRPr altLang="en-US" sz="1300" lang="zh-CN" spc="150">
              <a:solidFill>
                <a:schemeClr val="tx1">
                  <a:lumMod val="65000"/>
                  <a:lumOff val="35000"/>
                </a:schemeClr>
              </a:solidFill>
              <a:latin typeface="+mn-ea"/>
            </a:endParaRPr>
          </a:p>
        </p:txBody>
      </p:sp>
      <p:sp>
        <p:nvSpPr>
          <p:cNvPr id="1049676" name="标题"/>
          <p:cNvSpPr txBox="1"/>
          <p:nvPr>
            <p:custDataLst>
              <p:tags r:id="rId10"/>
            </p:custDataLst>
          </p:nvPr>
        </p:nvSpPr>
        <p:spPr>
          <a:xfrm>
            <a:off x="656686" y="1672777"/>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78" name="正文"/>
          <p:cNvSpPr txBox="1"/>
          <p:nvPr>
            <p:custDataLst>
              <p:tags r:id="rId11"/>
            </p:custDataLst>
          </p:nvPr>
        </p:nvSpPr>
        <p:spPr>
          <a:xfrm>
            <a:off x="2760693" y="2820534"/>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应用场景：在零售行业中，智能收银机器人可以应用于超市、便利店、餐厅等场所，替代传统的人工收银方式，提高收银效率和顾客体验。</a:t>
            </a:r>
            <a:endParaRPr altLang="en-US" sz="1300" lang="zh-CN" spc="150">
              <a:solidFill>
                <a:schemeClr val="tx1">
                  <a:lumMod val="65000"/>
                  <a:lumOff val="35000"/>
                </a:schemeClr>
              </a:solidFill>
              <a:latin typeface="+mn-ea"/>
            </a:endParaRPr>
          </a:p>
        </p:txBody>
      </p:sp>
      <p:sp>
        <p:nvSpPr>
          <p:cNvPr id="1049680" name="标题"/>
          <p:cNvSpPr txBox="1"/>
          <p:nvPr>
            <p:custDataLst>
              <p:tags r:id="rId12"/>
            </p:custDataLst>
          </p:nvPr>
        </p:nvSpPr>
        <p:spPr>
          <a:xfrm>
            <a:off x="656686" y="2820534"/>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82" name="正文"/>
          <p:cNvSpPr txBox="1"/>
          <p:nvPr>
            <p:custDataLst>
              <p:tags r:id="rId13"/>
            </p:custDataLst>
          </p:nvPr>
        </p:nvSpPr>
        <p:spPr>
          <a:xfrm>
            <a:off x="2760693" y="3968291"/>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技术特点：智能收银机器人采用先进的计算机视觉、语音识别等技术，能够识别商品、计算价格、完成支付等操作，同时支持多种支付方式，如微信、支付宝等。</a:t>
            </a:r>
            <a:endParaRPr altLang="en-US" sz="1300" lang="zh-CN" spc="150">
              <a:solidFill>
                <a:schemeClr val="tx1">
                  <a:lumMod val="65000"/>
                  <a:lumOff val="35000"/>
                </a:schemeClr>
              </a:solidFill>
              <a:latin typeface="+mn-ea"/>
            </a:endParaRPr>
          </a:p>
        </p:txBody>
      </p:sp>
      <p:sp>
        <p:nvSpPr>
          <p:cNvPr id="1049684" name="标题"/>
          <p:cNvSpPr txBox="1"/>
          <p:nvPr>
            <p:custDataLst>
              <p:tags r:id="rId14"/>
            </p:custDataLst>
          </p:nvPr>
        </p:nvSpPr>
        <p:spPr>
          <a:xfrm>
            <a:off x="656686" y="3968291"/>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86" name="正文"/>
          <p:cNvSpPr txBox="1"/>
          <p:nvPr>
            <p:custDataLst>
              <p:tags r:id="rId15"/>
            </p:custDataLst>
          </p:nvPr>
        </p:nvSpPr>
        <p:spPr>
          <a:xfrm>
            <a:off x="2760693" y="5116048"/>
            <a:ext cx="8735400" cy="753583"/>
          </a:xfrm>
          <a:prstGeom prst="rect"/>
          <a:noFill/>
        </p:spPr>
        <p:txBody>
          <a:bodyPr anchor="ctr" anchorCtr="0" bIns="46800" lIns="90000" rIns="90000" rtlCol="0" tIns="46800" wrap="square">
            <a:normAutofit fontScale="90000"/>
          </a:bodyPr>
          <a:p>
            <a:pPr>
              <a:lnSpc>
                <a:spcPct val="130000"/>
              </a:lnSpc>
              <a:spcAft>
                <a:spcPts val="1000"/>
              </a:spcAft>
            </a:pPr>
            <a:r>
              <a:rPr altLang="en-US" sz="1400" lang="zh-CN" spc="150">
                <a:solidFill>
                  <a:schemeClr val="tx1">
                    <a:lumMod val="65000"/>
                    <a:lumOff val="35000"/>
                  </a:schemeClr>
                </a:solidFill>
                <a:latin typeface="+mn-ea"/>
              </a:rPr>
              <a:t>优势：智能收银机器人具有高效、准确、便捷的特点，可以减少人工错误和排队等待时间，提高顾客满意度和忠诚度。同时，智能收银机器人还可以降低人工成本和运营成本，提高零售行业的整体竞争力。</a:t>
            </a:r>
            <a:endParaRPr altLang="en-US" sz="1400" lang="zh-CN" spc="150">
              <a:solidFill>
                <a:schemeClr val="tx1">
                  <a:lumMod val="65000"/>
                  <a:lumOff val="35000"/>
                </a:schemeClr>
              </a:solidFill>
              <a:latin typeface="+mn-ea"/>
            </a:endParaRPr>
          </a:p>
        </p:txBody>
      </p:sp>
      <p:sp>
        <p:nvSpPr>
          <p:cNvPr id="1049688" name="标题"/>
          <p:cNvSpPr txBox="1"/>
          <p:nvPr>
            <p:custDataLst>
              <p:tags r:id="rId16"/>
            </p:custDataLst>
          </p:nvPr>
        </p:nvSpPr>
        <p:spPr>
          <a:xfrm>
            <a:off x="656686" y="5116048"/>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智能安防机器人</a:t>
            </a:r>
            <a:endParaRPr altLang="en-US" lang="zh-CN"/>
          </a:p>
        </p:txBody>
      </p:sp>
      <p:sp>
        <p:nvSpPr>
          <p:cNvPr id="10497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智能安防机器人在零售行业中的应用场景</a:t>
            </a:r>
            <a:endParaRPr altLang="zh-CN" dirty="0" lang="en-US">
              <a:solidFill>
                <a:schemeClr val="dk1">
                  <a:lumMod val="80000"/>
                  <a:lumOff val="20000"/>
                </a:schemeClr>
              </a:solidFill>
              <a:latin typeface="+mn-ea"/>
              <a:sym typeface="+mn-ea"/>
            </a:endParaRPr>
          </a:p>
        </p:txBody>
      </p:sp>
      <p:sp>
        <p:nvSpPr>
          <p:cNvPr id="10497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智能安防机器人概述</a:t>
            </a:r>
            <a:endParaRPr altLang="en-US" dirty="0" lang="zh-CN">
              <a:solidFill>
                <a:schemeClr val="dk1">
                  <a:lumMod val="80000"/>
                  <a:lumOff val="20000"/>
                </a:schemeClr>
              </a:solidFill>
              <a:latin typeface="+mn-ea"/>
              <a:sym typeface="+mn-ea"/>
            </a:endParaRPr>
          </a:p>
        </p:txBody>
      </p:sp>
      <p:sp>
        <p:nvSpPr>
          <p:cNvPr id="10497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智能安防机器人的功能</a:t>
            </a:r>
            <a:endParaRPr altLang="en-US" dirty="0" lang="zh-CN">
              <a:solidFill>
                <a:schemeClr val="dk1">
                  <a:lumMod val="80000"/>
                  <a:lumOff val="20000"/>
                </a:schemeClr>
              </a:solidFill>
              <a:latin typeface="+mn-ea"/>
              <a:sym typeface="+mn-ea"/>
            </a:endParaRPr>
          </a:p>
        </p:txBody>
      </p:sp>
      <p:sp>
        <p:nvSpPr>
          <p:cNvPr id="10497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智能安防机器人的优势与挑战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智能配送机器人</a:t>
            </a:r>
            <a:endParaRPr altLang="en-US" lang="zh-CN"/>
          </a:p>
        </p:txBody>
      </p:sp>
      <p:sp>
        <p:nvSpPr>
          <p:cNvPr id="104979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简介：智能配送机器人是一种能够自主规划路径、避开障碍物、完成配送任务的机器人</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技术特点：智能配送机器人采用先进的计算机视觉、深度学习等技术，实现自主导航和智能避障</a:t>
            </a:r>
            <a:endParaRPr dirty="0" sz="2000" err="1">
              <a:solidFill>
                <a:schemeClr val="tx1">
                  <a:lumMod val="75000"/>
                  <a:lumOff val="25000"/>
                </a:schemeClr>
              </a:solidFill>
              <a:latin typeface="+mn-ea"/>
              <a:ea typeface="+mn-ea"/>
              <a:cs typeface="+mn-ea"/>
              <a:sym typeface="+mn-lt"/>
            </a:endParaRPr>
          </a:p>
        </p:txBody>
      </p:sp>
      <p:sp>
        <p:nvSpPr>
          <p:cNvPr id="104981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优势：智能配送机器人可提高配送效率、降低人力成本、提升客户体验</a:t>
            </a:r>
            <a:endParaRPr dirty="0" err="1">
              <a:solidFill>
                <a:schemeClr val="tx1">
                  <a:lumMod val="75000"/>
                  <a:lumOff val="25000"/>
                </a:schemeClr>
              </a:solidFill>
              <a:latin typeface="+mn-ea"/>
              <a:ea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应用场景：在零售行业中，智能配送机器人可用于将商品从仓库或货架运输到指定地点，提高配送效率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7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智能机器人在零售行业中的优势与局限性</a:t>
            </a:r>
            <a:endParaRPr altLang="en-US" dirty="0" lang="zh-CN">
              <a:solidFill>
                <a:schemeClr val="lt1">
                  <a:lumMod val="100000"/>
                </a:schemeClr>
              </a:solidFill>
            </a:endParaRPr>
          </a:p>
        </p:txBody>
      </p:sp>
      <p:sp>
        <p:nvSpPr>
          <p:cNvPr id="104987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智能机器人的优势</a:t>
            </a:r>
            <a:endParaRPr altLang="en-US" lang="zh-CN"/>
          </a:p>
        </p:txBody>
      </p:sp>
      <p:sp>
        <p:nvSpPr>
          <p:cNvPr id="104995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提供个性化服务：智能机器人可以根据客户需求提供个性化的服务，提高客户满意度。</a:t>
            </a:r>
            <a:endParaRPr altLang="zh-CN" dirty="0" lang="en-US">
              <a:solidFill>
                <a:schemeClr val="dk1">
                  <a:lumMod val="80000"/>
                  <a:lumOff val="20000"/>
                </a:schemeClr>
              </a:solidFill>
              <a:latin typeface="+mn-ea"/>
              <a:sym typeface="+mn-ea"/>
            </a:endParaRPr>
          </a:p>
        </p:txBody>
      </p:sp>
      <p:sp>
        <p:nvSpPr>
          <p:cNvPr id="104996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提高效率：智能机器人可以快速、准确地完成重复性任务，提高工作效率。</a:t>
            </a:r>
            <a:endParaRPr altLang="en-US" dirty="0" sz="1600" lang="zh-CN">
              <a:solidFill>
                <a:schemeClr val="dk1">
                  <a:lumMod val="80000"/>
                  <a:lumOff val="20000"/>
                </a:schemeClr>
              </a:solidFill>
              <a:latin typeface="+mn-ea"/>
              <a:sym typeface="+mn-ea"/>
            </a:endParaRPr>
          </a:p>
        </p:txBody>
      </p:sp>
      <p:sp>
        <p:nvSpPr>
          <p:cNvPr id="104996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降低成本：智能机器人可以减少人力成本，降低企业的运营成本。</a:t>
            </a:r>
            <a:endParaRPr altLang="en-US" dirty="0" sz="1600" lang="zh-CN">
              <a:solidFill>
                <a:schemeClr val="dk1">
                  <a:lumMod val="80000"/>
                  <a:lumOff val="20000"/>
                </a:schemeClr>
              </a:solidFill>
              <a:latin typeface="+mn-ea"/>
              <a:sym typeface="+mn-ea"/>
            </a:endParaRPr>
          </a:p>
        </p:txBody>
      </p:sp>
      <p:sp>
        <p:nvSpPr>
          <p:cNvPr id="104997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增强安全性：智能机器人可以执行危险或繁重的工作，减少人工操作的风险。</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智能机器人的局限性</a:t>
            </a:r>
            <a:endParaRPr altLang="en-US" lang="zh-CN"/>
          </a:p>
        </p:txBody>
      </p:sp>
      <p:sp>
        <p:nvSpPr>
          <p:cNvPr id="1050022"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技术成熟度：智能机器人技术尚未完全成熟，仍存在一些技术难题需要解决</a:t>
            </a:r>
            <a:endParaRPr altLang="en-US" dirty="0" sz="1200" lang="zh-CN" spc="150">
              <a:solidFill>
                <a:schemeClr val="tx1">
                  <a:lumMod val="65000"/>
                  <a:lumOff val="35000"/>
                </a:schemeClr>
              </a:solidFill>
              <a:latin typeface="+mn-ea"/>
              <a:sym typeface="+mn-ea"/>
            </a:endParaRPr>
          </a:p>
        </p:txBody>
      </p:sp>
      <p:sp>
        <p:nvSpPr>
          <p:cNvPr id="1050024"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成本：智能机器人的制造成本较高，限制了其在零售行业中的广泛应用</a:t>
            </a:r>
            <a:endParaRPr altLang="en-US" dirty="0" sz="1200" lang="zh-CN" spc="150">
              <a:solidFill>
                <a:schemeClr val="tx1">
                  <a:lumMod val="65000"/>
                  <a:lumOff val="35000"/>
                </a:schemeClr>
              </a:solidFill>
              <a:latin typeface="+mn-ea"/>
              <a:sym typeface="+mn-ea"/>
            </a:endParaRPr>
          </a:p>
        </p:txBody>
      </p:sp>
      <p:sp>
        <p:nvSpPr>
          <p:cNvPr id="1050026"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隐私和安全：智能机器人可能涉及隐私和安全问题，需要加强技术保障和监管措施</a:t>
            </a:r>
            <a:endParaRPr altLang="en-US" dirty="0" sz="1200" lang="zh-CN" spc="150">
              <a:solidFill>
                <a:schemeClr val="tx1">
                  <a:lumMod val="65000"/>
                  <a:lumOff val="35000"/>
                </a:schemeClr>
              </a:solidFill>
              <a:latin typeface="+mn-ea"/>
              <a:sym typeface="+mn-ea"/>
            </a:endParaRPr>
          </a:p>
        </p:txBody>
      </p:sp>
      <p:sp>
        <p:nvSpPr>
          <p:cNvPr id="1050028"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人类与机器人的协作：智能机器人与人类员工之间的协作仍需进一步探索和实践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如何克服智能机器人的局限性</a:t>
            </a:r>
            <a:endParaRPr altLang="en-US" lang="zh-CN"/>
          </a:p>
        </p:txBody>
      </p:sp>
      <p:sp>
        <p:nvSpPr>
          <p:cNvPr id="105006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07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提升技术水平：不断研发新技术，提高智能机器人的性能和功能</a:t>
            </a:r>
            <a:endParaRPr altLang="en-US" dirty="0" sz="2000" lang="zh-CN" spc="200">
              <a:solidFill>
                <a:schemeClr val="tx1">
                  <a:lumMod val="85000"/>
                  <a:lumOff val="15000"/>
                </a:schemeClr>
              </a:solidFill>
              <a:latin typeface="+mn-ea"/>
              <a:sym typeface="+mn-ea"/>
            </a:endParaRPr>
          </a:p>
        </p:txBody>
      </p:sp>
      <p:sp>
        <p:nvSpPr>
          <p:cNvPr id="105007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7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加强人机协作：将智能机器人与人类员工相结合，发挥各自优势，实现更好的工作效果</a:t>
            </a:r>
            <a:endParaRPr altLang="en-US" dirty="0" sz="2000" lang="zh-CN" spc="200">
              <a:solidFill>
                <a:schemeClr val="tx1">
                  <a:lumMod val="85000"/>
                  <a:lumOff val="15000"/>
                </a:schemeClr>
              </a:solidFill>
              <a:latin typeface="+mn-ea"/>
              <a:sym typeface="+mn-ea"/>
            </a:endParaRPr>
          </a:p>
        </p:txBody>
      </p:sp>
      <p:sp>
        <p:nvSpPr>
          <p:cNvPr id="105008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8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建立完善的数据管理系统：对智能机器人进行数据分析和监控，及时发现并解决问题</a:t>
            </a:r>
            <a:endParaRPr altLang="en-US" dirty="0" sz="2000" lang="zh-CN" spc="200">
              <a:solidFill>
                <a:schemeClr val="tx1">
                  <a:lumMod val="85000"/>
                  <a:lumOff val="15000"/>
                </a:schemeClr>
              </a:solidFill>
              <a:latin typeface="+mn-ea"/>
              <a:sym typeface="+mn-ea"/>
            </a:endParaRPr>
          </a:p>
        </p:txBody>
      </p:sp>
      <p:sp>
        <p:nvSpPr>
          <p:cNvPr id="105008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9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制定合理的规划和管理策略：根据实际情况，制定智能机器人的使用计划和管理策略，确保其有效运行</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2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智能机器人在零售行业中的未来发展前景</a:t>
            </a:r>
            <a:endParaRPr altLang="en-US" dirty="0" lang="zh-CN">
              <a:solidFill>
                <a:schemeClr val="lt1">
                  <a:lumMod val="100000"/>
                </a:schemeClr>
              </a:solidFill>
            </a:endParaRPr>
          </a:p>
        </p:txBody>
      </p:sp>
      <p:sp>
        <p:nvSpPr>
          <p:cNvPr id="1050130"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04" name="标题 1"/>
          <p:cNvSpPr>
            <a:spLocks noGrp="1"/>
          </p:cNvSpPr>
          <p:nvPr>
            <p:ph type="title"/>
          </p:nvPr>
        </p:nvSpPr>
        <p:spPr/>
        <p:txBody>
          <a:bodyPr/>
          <a:p>
            <a:r>
              <a:rPr altLang="en-US" lang="zh-CN"/>
              <a:t>技术创新推动智能机器人发展</a:t>
            </a:r>
            <a:endParaRPr altLang="en-US" lang="zh-CN"/>
          </a:p>
        </p:txBody>
      </p:sp>
      <p:sp>
        <p:nvSpPr>
          <p:cNvPr id="1050206" name="Rectangle 6"/>
          <p:cNvSpPr/>
          <p:nvPr>
            <p:custDataLst>
              <p:tags r:id="rId1"/>
            </p:custDataLst>
          </p:nvPr>
        </p:nvSpPr>
        <p:spPr>
          <a:xfrm>
            <a:off x="756295" y="1668278"/>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08" name="Rectangle 6"/>
          <p:cNvSpPr/>
          <p:nvPr>
            <p:custDataLst>
              <p:tags r:id="rId2"/>
            </p:custDataLst>
          </p:nvPr>
        </p:nvSpPr>
        <p:spPr>
          <a:xfrm>
            <a:off x="756295" y="28160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10" name="Rectangle 6"/>
          <p:cNvSpPr/>
          <p:nvPr>
            <p:custDataLst>
              <p:tags r:id="rId3"/>
            </p:custDataLst>
          </p:nvPr>
        </p:nvSpPr>
        <p:spPr>
          <a:xfrm>
            <a:off x="756295" y="39644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12" name="Rectangle 6"/>
          <p:cNvSpPr/>
          <p:nvPr>
            <p:custDataLst>
              <p:tags r:id="rId4"/>
            </p:custDataLst>
          </p:nvPr>
        </p:nvSpPr>
        <p:spPr>
          <a:xfrm>
            <a:off x="756295" y="5112192"/>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14" name="矩形: 圆角 26"/>
          <p:cNvSpPr/>
          <p:nvPr>
            <p:custDataLst>
              <p:tags r:id="rId5"/>
            </p:custDataLst>
          </p:nvPr>
        </p:nvSpPr>
        <p:spPr>
          <a:xfrm>
            <a:off x="551935" y="2813465"/>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16" name="矩形: 圆角 27"/>
          <p:cNvSpPr/>
          <p:nvPr>
            <p:custDataLst>
              <p:tags r:id="rId6"/>
            </p:custDataLst>
          </p:nvPr>
        </p:nvSpPr>
        <p:spPr>
          <a:xfrm>
            <a:off x="551935" y="1665708"/>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18" name="矩形: 圆角 28"/>
          <p:cNvSpPr/>
          <p:nvPr>
            <p:custDataLst>
              <p:tags r:id="rId7"/>
            </p:custDataLst>
          </p:nvPr>
        </p:nvSpPr>
        <p:spPr>
          <a:xfrm>
            <a:off x="551935" y="5108979"/>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20" name="矩形: 圆角 29"/>
          <p:cNvSpPr/>
          <p:nvPr>
            <p:custDataLst>
              <p:tags r:id="rId8"/>
            </p:custDataLst>
          </p:nvPr>
        </p:nvSpPr>
        <p:spPr>
          <a:xfrm>
            <a:off x="551935" y="3961222"/>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22" name="正文"/>
          <p:cNvSpPr txBox="1"/>
          <p:nvPr>
            <p:custDataLst>
              <p:tags r:id="rId9"/>
            </p:custDataLst>
          </p:nvPr>
        </p:nvSpPr>
        <p:spPr>
          <a:xfrm>
            <a:off x="2760693" y="1672777"/>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人工智能技术的进步：随着人工智能技术的不断发展，智能机器人能够更好地理解和分析人类语言、行为和需求，从而提供更加精准的服务。</a:t>
            </a:r>
            <a:endParaRPr altLang="en-US" sz="1400" lang="zh-CN" spc="150">
              <a:solidFill>
                <a:schemeClr val="tx1">
                  <a:lumMod val="65000"/>
                  <a:lumOff val="35000"/>
                </a:schemeClr>
              </a:solidFill>
              <a:latin typeface="+mn-ea"/>
            </a:endParaRPr>
          </a:p>
        </p:txBody>
      </p:sp>
      <p:sp>
        <p:nvSpPr>
          <p:cNvPr id="1050224" name="标题"/>
          <p:cNvSpPr txBox="1"/>
          <p:nvPr>
            <p:custDataLst>
              <p:tags r:id="rId10"/>
            </p:custDataLst>
          </p:nvPr>
        </p:nvSpPr>
        <p:spPr>
          <a:xfrm>
            <a:off x="656686" y="1672777"/>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26" name="正文"/>
          <p:cNvSpPr txBox="1"/>
          <p:nvPr>
            <p:custDataLst>
              <p:tags r:id="rId11"/>
            </p:custDataLst>
          </p:nvPr>
        </p:nvSpPr>
        <p:spPr>
          <a:xfrm>
            <a:off x="2760693" y="2820534"/>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硬件技术的提升：随着硬件技术的不断提升，智能机器人的性能和稳定性得到了显著提高，能够更好地适应各种复杂的环境和任务。</a:t>
            </a:r>
            <a:endParaRPr altLang="en-US" sz="1400" lang="zh-CN" spc="150">
              <a:solidFill>
                <a:schemeClr val="tx1">
                  <a:lumMod val="65000"/>
                  <a:lumOff val="35000"/>
                </a:schemeClr>
              </a:solidFill>
              <a:latin typeface="+mn-ea"/>
            </a:endParaRPr>
          </a:p>
        </p:txBody>
      </p:sp>
      <p:sp>
        <p:nvSpPr>
          <p:cNvPr id="1050228" name="标题"/>
          <p:cNvSpPr txBox="1"/>
          <p:nvPr>
            <p:custDataLst>
              <p:tags r:id="rId12"/>
            </p:custDataLst>
          </p:nvPr>
        </p:nvSpPr>
        <p:spPr>
          <a:xfrm>
            <a:off x="656686" y="2820534"/>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30" name="正文"/>
          <p:cNvSpPr txBox="1"/>
          <p:nvPr>
            <p:custDataLst>
              <p:tags r:id="rId13"/>
            </p:custDataLst>
          </p:nvPr>
        </p:nvSpPr>
        <p:spPr>
          <a:xfrm>
            <a:off x="2760693" y="3968291"/>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5G技术的应用：5G技术的应用为智能机器人提供了更快速、更稳定的数据传输和通信能力，使得智能机器人能够更好地与人类进行交互和协作。</a:t>
            </a:r>
            <a:endParaRPr altLang="en-US" sz="1400" lang="zh-CN" spc="150">
              <a:solidFill>
                <a:schemeClr val="tx1">
                  <a:lumMod val="65000"/>
                  <a:lumOff val="35000"/>
                </a:schemeClr>
              </a:solidFill>
              <a:latin typeface="+mn-ea"/>
            </a:endParaRPr>
          </a:p>
        </p:txBody>
      </p:sp>
      <p:sp>
        <p:nvSpPr>
          <p:cNvPr id="1050232" name="标题"/>
          <p:cNvSpPr txBox="1"/>
          <p:nvPr>
            <p:custDataLst>
              <p:tags r:id="rId14"/>
            </p:custDataLst>
          </p:nvPr>
        </p:nvSpPr>
        <p:spPr>
          <a:xfrm>
            <a:off x="656686" y="3968291"/>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34" name="正文"/>
          <p:cNvSpPr txBox="1"/>
          <p:nvPr>
            <p:custDataLst>
              <p:tags r:id="rId15"/>
            </p:custDataLst>
          </p:nvPr>
        </p:nvSpPr>
        <p:spPr>
          <a:xfrm>
            <a:off x="2760693" y="5116048"/>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云计算和大数据的支持：云计算和大数据技术的应用为智能机器人提供了更强大的计算和数据处理能力，使得智能机器人能够更好地分析和处理各种数据，从而提供更加精准的服务。</a:t>
            </a:r>
            <a:endParaRPr altLang="en-US" sz="1400" lang="zh-CN" spc="150">
              <a:solidFill>
                <a:schemeClr val="tx1">
                  <a:lumMod val="65000"/>
                  <a:lumOff val="35000"/>
                </a:schemeClr>
              </a:solidFill>
              <a:latin typeface="+mn-ea"/>
            </a:endParaRPr>
          </a:p>
        </p:txBody>
      </p:sp>
      <p:sp>
        <p:nvSpPr>
          <p:cNvPr id="1050236" name="标题"/>
          <p:cNvSpPr txBox="1"/>
          <p:nvPr>
            <p:custDataLst>
              <p:tags r:id="rId16"/>
            </p:custDataLst>
          </p:nvPr>
        </p:nvSpPr>
        <p:spPr>
          <a:xfrm>
            <a:off x="656686" y="5116048"/>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政策法规对智能机器人发展的影响</a:t>
            </a:r>
            <a:endParaRPr altLang="en-US" lang="zh-CN"/>
          </a:p>
        </p:txBody>
      </p:sp>
      <p:sp>
        <p:nvSpPr>
          <p:cNvPr id="1050276"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78"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0"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4"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政策法规对智能机器人行业发展的机遇和挑战</a:t>
            </a:r>
            <a:endParaRPr altLang="en-US" dirty="0" sz="1200" lang="zh-CN" spc="150">
              <a:solidFill>
                <a:srgbClr val="FFFFFF"/>
              </a:solidFill>
              <a:latin typeface="+mn-ea"/>
              <a:sym typeface="+mn-ea"/>
            </a:endParaRPr>
          </a:p>
        </p:txBody>
      </p:sp>
      <p:sp>
        <p:nvSpPr>
          <p:cNvPr id="1050286"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政策法规对智能机器人未来发展的影响和趋势</a:t>
            </a:r>
            <a:endParaRPr altLang="en-US" dirty="0" sz="1200" lang="zh-CN" spc="150">
              <a:solidFill>
                <a:schemeClr val="tx1">
                  <a:lumMod val="65000"/>
                  <a:lumOff val="35000"/>
                </a:schemeClr>
              </a:solidFill>
              <a:latin typeface="+mn-ea"/>
              <a:sym typeface="+mn-ea"/>
            </a:endParaRPr>
          </a:p>
        </p:txBody>
      </p:sp>
      <p:sp>
        <p:nvSpPr>
          <p:cNvPr id="1050292"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4"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6"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政策法规对智能机器人发展的限制和约束</a:t>
            </a:r>
            <a:endParaRPr altLang="en-US" dirty="0" sz="1200" lang="zh-CN" spc="150">
              <a:solidFill>
                <a:srgbClr val="FFFFFF"/>
              </a:solidFill>
              <a:latin typeface="+mn-ea"/>
              <a:sym typeface="+mn-ea"/>
            </a:endParaRPr>
          </a:p>
        </p:txBody>
      </p:sp>
      <p:sp>
        <p:nvSpPr>
          <p:cNvPr id="1050298"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0"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政策法规对智能机器人发展的推动作用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40" name="标题 1"/>
          <p:cNvSpPr>
            <a:spLocks noGrp="1"/>
          </p:cNvSpPr>
          <p:nvPr>
            <p:ph type="title"/>
          </p:nvPr>
        </p:nvSpPr>
        <p:spPr/>
        <p:txBody>
          <a:bodyPr/>
          <a:p>
            <a:r>
              <a:rPr altLang="en-US" lang="zh-CN"/>
              <a:t>未来智能机器人在零售行业中的应用场景预测</a:t>
            </a:r>
            <a:endParaRPr altLang="en-US" lang="zh-CN"/>
          </a:p>
        </p:txBody>
      </p:sp>
      <p:sp>
        <p:nvSpPr>
          <p:cNvPr id="105034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智能导购：智能机器人可以根据客户的购物历史和偏好，提供个性化的商品推荐和导购服务。</a:t>
            </a:r>
            <a:endParaRPr altLang="en-US" sz="1400" lang="zh-CN" spc="150">
              <a:solidFill>
                <a:schemeClr val="tx1"/>
              </a:solidFill>
              <a:effectLst/>
              <a:latin typeface="+mn-ea"/>
              <a:sym typeface="+mn-ea"/>
            </a:endParaRPr>
          </a:p>
        </p:txBody>
      </p:sp>
      <p:sp>
        <p:nvSpPr>
          <p:cNvPr id="105035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无人便利店：智能机器人可以作为无人便利店的店员，提供24小时服务，提高客户购物体验。</a:t>
            </a:r>
            <a:endParaRPr altLang="en-US" dirty="0" sz="1400" lang="zh-CN" spc="150">
              <a:solidFill>
                <a:schemeClr val="tx1"/>
              </a:solidFill>
              <a:effectLst/>
              <a:latin typeface="+mn-ea"/>
              <a:sym typeface="+mn-ea"/>
            </a:endParaRPr>
          </a:p>
        </p:txBody>
      </p:sp>
      <p:sp>
        <p:nvSpPr>
          <p:cNvPr id="105035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智能配送：智能机器人可以用于商品的配送和取货，提高配送效率和准确性，降低人力成本。</a:t>
            </a:r>
            <a:endParaRPr altLang="en-US" sz="1400" lang="zh-CN" spc="150">
              <a:solidFill>
                <a:schemeClr val="tx1"/>
              </a:solidFill>
              <a:effectLst/>
              <a:latin typeface="+mn-ea"/>
              <a:sym typeface="+mn-ea"/>
            </a:endParaRPr>
          </a:p>
        </p:txBody>
      </p:sp>
      <p:sp>
        <p:nvSpPr>
          <p:cNvPr id="105035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智能库存管理：智能机器人可以自动盘点库存，确保商品信息的准确性和及时性，提高库存管理效率。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9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结论与建议</a:t>
            </a:r>
            <a:endParaRPr altLang="en-US" dirty="0" lang="zh-CN">
              <a:solidFill>
                <a:schemeClr val="lt1">
                  <a:lumMod val="100000"/>
                </a:schemeClr>
              </a:solidFill>
            </a:endParaRPr>
          </a:p>
        </p:txBody>
      </p:sp>
      <p:sp>
        <p:nvSpPr>
          <p:cNvPr id="1050396"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70" name="标题 1"/>
          <p:cNvSpPr>
            <a:spLocks noGrp="1"/>
          </p:cNvSpPr>
          <p:nvPr>
            <p:ph type="title"/>
          </p:nvPr>
        </p:nvSpPr>
        <p:spPr/>
        <p:txBody>
          <a:bodyPr/>
          <a:p>
            <a:r>
              <a:rPr altLang="en-US" lang="zh-CN"/>
              <a:t>结论总结</a:t>
            </a:r>
            <a:endParaRPr altLang="en-US" lang="zh-CN"/>
          </a:p>
        </p:txBody>
      </p:sp>
      <p:sp>
        <p:nvSpPr>
          <p:cNvPr id="105047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智能机器人在零售行业中的应用具有广泛的前景和潜力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智能机器人有助于降低成本和提高利润率</a:t>
            </a:r>
            <a:endParaRPr dirty="0" sz="2000" err="1">
              <a:solidFill>
                <a:schemeClr val="tx1">
                  <a:lumMod val="75000"/>
                  <a:lumOff val="25000"/>
                </a:schemeClr>
              </a:solidFill>
              <a:latin typeface="+mn-ea"/>
              <a:ea typeface="+mn-ea"/>
              <a:cs typeface="+mn-ea"/>
              <a:sym typeface="+mn-lt"/>
            </a:endParaRPr>
          </a:p>
        </p:txBody>
      </p:sp>
      <p:sp>
        <p:nvSpPr>
          <p:cNvPr id="105049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9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未来需要进一步的技术创新和应用拓展来实现智能机器人在零售行业的广泛应用</a:t>
            </a:r>
            <a:endParaRPr dirty="0" sz="2000" err="1">
              <a:solidFill>
                <a:schemeClr val="tx1">
                  <a:lumMod val="75000"/>
                  <a:lumOff val="25000"/>
                </a:schemeClr>
              </a:solidFill>
              <a:latin typeface="+mn-ea"/>
              <a:ea typeface="+mn-ea"/>
              <a:cs typeface="+mn-ea"/>
              <a:sym typeface="+mn-lt"/>
            </a:endParaRPr>
          </a:p>
        </p:txBody>
      </p:sp>
      <p:sp>
        <p:nvSpPr>
          <p:cNvPr id="1050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智能机器人能够提高零售业的效率和客户体验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48" name="标题 1"/>
          <p:cNvSpPr>
            <a:spLocks noGrp="1"/>
          </p:cNvSpPr>
          <p:nvPr>
            <p:ph type="title"/>
          </p:nvPr>
        </p:nvSpPr>
        <p:spPr/>
        <p:txBody>
          <a:bodyPr/>
          <a:p>
            <a:r>
              <a:rPr altLang="en-US" lang="zh-CN"/>
              <a:t>对零售行业的建议</a:t>
            </a:r>
            <a:endParaRPr altLang="en-US" lang="zh-CN"/>
          </a:p>
        </p:txBody>
      </p:sp>
      <p:sp>
        <p:nvSpPr>
          <p:cNvPr id="105055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5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5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5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5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6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培训员工掌握智能机器人操作技能</a:t>
            </a:r>
            <a:endParaRPr altLang="en-US" dirty="0" sz="2400" lang="zh-CN">
              <a:latin typeface="+mn-ea"/>
              <a:ea typeface="+mn-ea"/>
            </a:endParaRPr>
          </a:p>
        </p:txBody>
      </p:sp>
      <p:sp>
        <p:nvSpPr>
          <p:cNvPr id="105056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关注智能机器人技术发展并持续投入</a:t>
            </a:r>
            <a:endParaRPr altLang="en-US" dirty="0" sz="2400" lang="zh-CN">
              <a:latin typeface="+mn-ea"/>
              <a:ea typeface="+mn-ea"/>
            </a:endParaRPr>
          </a:p>
        </p:txBody>
      </p:sp>
      <p:sp>
        <p:nvSpPr>
          <p:cNvPr id="105057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引入智能机器人提高效率</a:t>
            </a:r>
            <a:endParaRPr altLang="en-US" dirty="0" sz="2400" lang="zh-CN">
              <a:latin typeface="+mn-ea"/>
              <a:ea typeface="+mn-ea"/>
            </a:endParaRPr>
          </a:p>
        </p:txBody>
      </p:sp>
      <p:sp>
        <p:nvSpPr>
          <p:cNvPr id="105057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利用智能机器人提供个性化服务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61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612"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61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61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9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7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0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2023-12-17T03:05:26Z</dcterms:created>
  <dcterms:modified xsi:type="dcterms:W3CDTF">2023-12-17T03:05:26Z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692ec545e4464e759eed1d97c537ca29_21</vt:lpwstr>
  </property>
</Properties>
</file>