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857" r:id="rId1"/>
    <p:sldMasterId id="2147506894" r:id="rId2"/>
  </p:sldMasterIdLst>
  <p:notesMasterIdLst>
    <p:notesMasterId r:id="rId3"/>
  </p:notesMasterIdLst>
  <p:sldIdLst>
    <p:sldId id="10386" r:id="rId4"/>
    <p:sldId id="10390" r:id="rId5"/>
    <p:sldId id="10394" r:id="rId6"/>
    <p:sldId id="10397" r:id="rId7"/>
    <p:sldId id="10400" r:id="rId8"/>
    <p:sldId id="10403" r:id="rId9"/>
    <p:sldId id="10406" r:id="rId10"/>
    <p:sldId id="10409" r:id="rId11"/>
    <p:sldId id="10412" r:id="rId12"/>
    <p:sldId id="10415" r:id="rId13"/>
    <p:sldId id="10418" r:id="rId14"/>
    <p:sldId id="10421" r:id="rId15"/>
    <p:sldId id="10424" r:id="rId16"/>
    <p:sldId id="10427" r:id="rId17"/>
    <p:sldId id="10430" r:id="rId18"/>
    <p:sldId id="10433" r:id="rId19"/>
    <p:sldId id="10436" r:id="rId20"/>
    <p:sldId id="10439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98A756A3-5F3A-4946-B25B-F1653C99B17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58" r:id="rId1"/>
    <p:sldLayoutId id="2147506859" r:id="rId2"/>
    <p:sldLayoutId id="2147506860" r:id="rId3"/>
    <p:sldLayoutId id="2147506861" r:id="rId4"/>
    <p:sldLayoutId id="2147506862" r:id="rId5"/>
    <p:sldLayoutId id="2147506863" r:id="rId6"/>
    <p:sldLayoutId id="2147506864" r:id="rId7"/>
    <p:sldLayoutId id="2147506865" r:id="rId8"/>
    <p:sldLayoutId id="2147506866" r:id="rId9"/>
    <p:sldLayoutId id="2147506867" r:id="rId10"/>
    <p:sldLayoutId id="21475068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95" r:id="rId1"/>
    <p:sldLayoutId id="2147506896" r:id="rId2"/>
    <p:sldLayoutId id="2147506897" r:id="rId3"/>
    <p:sldLayoutId id="2147506898" r:id="rId4"/>
    <p:sldLayoutId id="2147506899" r:id="rId5"/>
    <p:sldLayoutId id="2147506900" r:id="rId6"/>
    <p:sldLayoutId id="2147506901" r:id="rId7"/>
    <p:sldLayoutId id="2147506902" r:id="rId8"/>
    <p:sldLayoutId id="2147506903" r:id="rId9"/>
    <p:sldLayoutId id="2147506904" r:id="rId10"/>
    <p:sldLayoutId id="21475069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tags" Target="../tags/tag123.xml"/><Relationship Id="rId22" Type="http://schemas.openxmlformats.org/officeDocument/2006/relationships/tags" Target="../tags/tag124.xml"/><Relationship Id="rId23" Type="http://schemas.openxmlformats.org/officeDocument/2006/relationships/tags" Target="../tags/tag125.xml"/><Relationship Id="rId24" Type="http://schemas.openxmlformats.org/officeDocument/2006/relationships/tags" Target="../tags/tag126.xml"/><Relationship Id="rId25" Type="http://schemas.openxmlformats.org/officeDocument/2006/relationships/tags" Target="../tags/tag127.xml"/><Relationship Id="rId26" Type="http://schemas.openxmlformats.org/officeDocument/2006/relationships/tags" Target="../tags/tag128.xml"/><Relationship Id="rId27" Type="http://schemas.openxmlformats.org/officeDocument/2006/relationships/tags" Target="../tags/tag129.xml"/><Relationship Id="rId28" Type="http://schemas.openxmlformats.org/officeDocument/2006/relationships/tags" Target="../tags/tag130.xml"/><Relationship Id="rId29" Type="http://schemas.openxmlformats.org/officeDocument/2006/relationships/tags" Target="../tags/tag131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tags" Target="../tags/tag272.xml"/><Relationship Id="rId27" Type="http://schemas.openxmlformats.org/officeDocument/2006/relationships/tags" Target="../tags/tag273.xml"/><Relationship Id="rId28" Type="http://schemas.openxmlformats.org/officeDocument/2006/relationships/tags" Target="../tags/tag274.xml"/><Relationship Id="rId29" Type="http://schemas.openxmlformats.org/officeDocument/2006/relationships/tags" Target="../tags/tag275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小学生素质教育的实施与评价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1719030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171894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小学生素质教育的实施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452829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061699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06158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小学生素质教育的评价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795498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04367" y="2909570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04225" y="3414395"/>
            <a:ext cx="2851150" cy="1617345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小学生素质教育的成效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138166" y="2909570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小学生素质教育的实施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实施背景</a:t>
            </a:r>
            <a:endParaRPr altLang="en-US" lang="zh-CN"/>
          </a:p>
        </p:txBody>
      </p:sp>
      <p:sp>
        <p:nvSpPr>
          <p:cNvPr id="10488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小学阶段是孩子成长的关键期，需要注重培养综合素质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素质教育实施需要学校、家庭、社会等多方面共同参与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实施素质教育是教育改革的重要内容，有助于提高教育质量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当前社会对人才的要求越来越高，需要加强素质教育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实施目标</a:t>
            </a:r>
            <a:endParaRPr altLang="en-US" lang="zh-CN"/>
          </a:p>
        </p:txBody>
      </p:sp>
      <p:sp>
        <p:nvSpPr>
          <p:cNvPr id="10489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培养小学生的综合素质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促进小学生的全面发展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提高小学生的社会适应能力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增强小学生的创新能力和实践能力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实施内容</a:t>
            </a:r>
            <a:endParaRPr altLang="en-US" lang="zh-CN"/>
          </a:p>
        </p:txBody>
      </p:sp>
      <p:sp>
        <p:nvSpPr>
          <p:cNvPr id="10490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提高教师素质：加强教师培训，提高教师的专业素养和教育教学方法。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开展多元评价：采用多种评价方式，全面评价小学生的素质发展水平。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制定实施计划：根据小学生的特点和发展需求，制定具体的实施计划和方案。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优化课程设置：调整课程设置，增加素质教育相关课程和实践活动。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实施方式</a:t>
            </a:r>
            <a:endParaRPr altLang="en-US" lang="zh-CN"/>
          </a:p>
        </p:txBody>
      </p:sp>
      <p:sp>
        <p:nvSpPr>
          <p:cNvPr id="10491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制定实施计划：根据小学生的特点和需求，制定具体的实施计划，包括教育目标、内容、方法等。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75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开展多元化教育活动：通过课堂教育、课外活动、社会实践等多种形式，提高学生的综合素质。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加强家庭教育：引导家长关注孩子的成长，提供家庭教育指导，促进家校合作。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75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建立评价体系：制定评价标准和方法，定期对小学生的素质发展进行评价，及时调整教育策略。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6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小学生素质教育的评价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评价原则</a:t>
            </a:r>
            <a:endParaRPr altLang="en-US" lang="zh-CN"/>
          </a:p>
        </p:txBody>
      </p:sp>
      <p:sp>
        <p:nvSpPr>
          <p:cNvPr id="10492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全面性原则：评价应涵盖小学生的知识、技能、情感、态度等多个方面。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发展性原则：评价应以促进小学生全面发展为目标，不仅关注当前表现，还要关注其未来发展潜力。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差异性原则：评价应尊重小学生的个体差异，针对不同学生的特点进行有针对性的评价。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科学性原则：评价应遵循教育规律，采用科学的方法和手段，确保评价结果的客观性和准确性。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评价标准</a:t>
            </a:r>
            <a:endParaRPr altLang="en-US" lang="zh-CN"/>
          </a:p>
        </p:txBody>
      </p:sp>
      <p:sp>
        <p:nvSpPr>
          <p:cNvPr id="1049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知识掌握程度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情感态度价值观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行为习惯与道德修养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技能熟练程度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评价方法</a:t>
            </a:r>
            <a:endParaRPr altLang="en-US" lang="zh-CN"/>
          </a:p>
        </p:txBody>
      </p:sp>
      <p:sp>
        <p:nvSpPr>
          <p:cNvPr id="10493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观察法：通过观察学生的行为表现，评估其素质发展状况。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测试法：通过书面或实操测试，检验学生对知识和技能的掌握程度。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问卷调查法：通过向学生和教师发放问卷，了解学生对素质教育的认同度和满意度。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成长记录袋法：收集学生在学习、生活等方面的表现和成果，全面记录其成长历程。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评价过程</a:t>
            </a:r>
            <a:endParaRPr altLang="en-US" lang="zh-CN"/>
          </a:p>
        </p:txBody>
      </p:sp>
      <p:sp>
        <p:nvSpPr>
          <p:cNvPr id="10494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确定评价目标：明确评价的目的和重点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实施评价：按照评价标准和方法进行评价，收集和分析数据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选择评价方法：选择合适的评价工具和手段，如问卷调查、观察、测试等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制定评价标准：根据评价目标制定具体的评价标准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小学生素质教育的成效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教育成果</a:t>
            </a:r>
            <a:endParaRPr altLang="en-US" lang="zh-CN"/>
          </a:p>
        </p:txBody>
      </p:sp>
      <p:sp>
        <p:nvSpPr>
          <p:cNvPr id="10495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学生的综合素质得到提高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学生的社会责任感得到提升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学生的团队合作精神得到加强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学生的创新能力得到培养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学生发展</a:t>
            </a:r>
            <a:endParaRPr altLang="en-US" lang="zh-CN"/>
          </a:p>
        </p:txBody>
      </p:sp>
      <p:sp>
        <p:nvSpPr>
          <p:cNvPr id="10496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知识技能：学生在知识技能方面得到显著提升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价值观塑造：学生在价值观塑造方面得到关注和引导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情感态度：学生在情感态度方面得到积极引导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思维能力：学生的思维能力得到有效培养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社会影响</a:t>
            </a:r>
            <a:endParaRPr altLang="en-US" lang="zh-CN"/>
          </a:p>
        </p:txBody>
      </p:sp>
      <p:sp>
        <p:nvSpPr>
          <p:cNvPr id="10497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提高小学生综合素质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促进教育公平和社会进步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增强社会责任感和公民意识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存在问题与改进方向</a:t>
            </a:r>
            <a:endParaRPr altLang="en-US" lang="zh-CN"/>
          </a:p>
        </p:txBody>
      </p:sp>
      <p:sp>
        <p:nvSpPr>
          <p:cNvPr id="10497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改进方向：加强培训，提高教师对素质教育的认识和实施能力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存在问题：部分学校和教师对素质教育的理解不够深入，实施力度不够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存在问题：评价机制不完善，过于注重考试成绩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改进方向：建立多元评价机制，注重学生的综合素质和能力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822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3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3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3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3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3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3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028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2024-01-03T13:35:55Z</dcterms:created>
  <dcterms:modified xsi:type="dcterms:W3CDTF">2024-01-03T13:35:55Z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16c5d2a07b30431ab33fc58fe9e7967e_21</vt:lpwstr>
  </property>
</Properties>
</file>