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303" r:id="rId1"/>
    <p:sldMasterId id="2147495340" r:id="rId2"/>
  </p:sldMasterIdLst>
  <p:notesMasterIdLst>
    <p:notesMasterId r:id="rId3"/>
  </p:notesMasterIdLst>
  <p:sldIdLst>
    <p:sldId id="5271" r:id="rId4"/>
    <p:sldId id="5276" r:id="rId5"/>
    <p:sldId id="5281" r:id="rId6"/>
    <p:sldId id="5285" r:id="rId7"/>
    <p:sldId id="5288" r:id="rId8"/>
    <p:sldId id="5291" r:id="rId9"/>
    <p:sldId id="5295" r:id="rId10"/>
    <p:sldId id="5299" r:id="rId11"/>
    <p:sldId id="5302" r:id="rId12"/>
    <p:sldId id="5305" r:id="rId13"/>
    <p:sldId id="5308" r:id="rId14"/>
    <p:sldId id="5312" r:id="rId15"/>
    <p:sldId id="5316" r:id="rId16"/>
    <p:sldId id="5319" r:id="rId17"/>
    <p:sldId id="5322" r:id="rId18"/>
    <p:sldId id="5325" r:id="rId19"/>
    <p:sldId id="5329" r:id="rId20"/>
    <p:sldId id="5333" r:id="rId21"/>
    <p:sldId id="5336" r:id="rId22"/>
    <p:sldId id="5339" r:id="rId23"/>
    <p:sldId id="5342" r:id="rId24"/>
    <p:sldId id="5346" r:id="rId25"/>
    <p:sldId id="5350" r:id="rId26"/>
    <p:sldId id="5353" r:id="rId27"/>
    <p:sldId id="5356" r:id="rId28"/>
    <p:sldId id="5359" r:id="rId29"/>
    <p:sldId id="5363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304" r:id="rId1"/>
    <p:sldLayoutId id="2147495305" r:id="rId2"/>
    <p:sldLayoutId id="2147495306" r:id="rId3"/>
    <p:sldLayoutId id="2147495307" r:id="rId4"/>
    <p:sldLayoutId id="2147495308" r:id="rId5"/>
    <p:sldLayoutId id="2147495309" r:id="rId6"/>
    <p:sldLayoutId id="2147495310" r:id="rId7"/>
    <p:sldLayoutId id="2147495311" r:id="rId8"/>
    <p:sldLayoutId id="2147495312" r:id="rId9"/>
    <p:sldLayoutId id="2147495313" r:id="rId10"/>
    <p:sldLayoutId id="214749531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341" r:id="rId1"/>
    <p:sldLayoutId id="2147495342" r:id="rId2"/>
    <p:sldLayoutId id="2147495343" r:id="rId3"/>
    <p:sldLayoutId id="2147495344" r:id="rId4"/>
    <p:sldLayoutId id="2147495345" r:id="rId5"/>
    <p:sldLayoutId id="2147495346" r:id="rId6"/>
    <p:sldLayoutId id="2147495347" r:id="rId7"/>
    <p:sldLayoutId id="2147495348" r:id="rId8"/>
    <p:sldLayoutId id="2147495349" r:id="rId9"/>
    <p:sldLayoutId id="2147495350" r:id="rId10"/>
    <p:sldLayoutId id="2147495351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4.xml"/><Relationship Id="rId1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tags" Target="../tags/tag170.xml"/><Relationship Id="rId14" Type="http://schemas.openxmlformats.org/officeDocument/2006/relationships/tags" Target="../tags/tag171.xml"/><Relationship Id="rId15" Type="http://schemas.openxmlformats.org/officeDocument/2006/relationships/tags" Target="../tags/tag172.xml"/><Relationship Id="rId16" Type="http://schemas.openxmlformats.org/officeDocument/2006/relationships/tags" Target="../tags/tag173.xml"/><Relationship Id="rId17" Type="http://schemas.openxmlformats.org/officeDocument/2006/relationships/tags" Target="../tags/tag174.xml"/><Relationship Id="rId18" Type="http://schemas.openxmlformats.org/officeDocument/2006/relationships/tags" Target="../tags/tag175.xml"/><Relationship Id="rId19" Type="http://schemas.openxmlformats.org/officeDocument/2006/relationships/tags" Target="../tags/tag176.xml"/><Relationship Id="rId20" Type="http://schemas.openxmlformats.org/officeDocument/2006/relationships/tags" Target="../tags/tag177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tags" Target="../tags/tag207.xml"/><Relationship Id="rId14" Type="http://schemas.openxmlformats.org/officeDocument/2006/relationships/tags" Target="../tags/tag208.xml"/><Relationship Id="rId15" Type="http://schemas.openxmlformats.org/officeDocument/2006/relationships/tags" Target="../tags/tag209.xml"/><Relationship Id="rId16" Type="http://schemas.openxmlformats.org/officeDocument/2006/relationships/tags" Target="../tags/tag210.xml"/><Relationship Id="rId17" Type="http://schemas.openxmlformats.org/officeDocument/2006/relationships/tags" Target="../tags/tag211.xml"/><Relationship Id="rId18" Type="http://schemas.openxmlformats.org/officeDocument/2006/relationships/tags" Target="../tags/tag212.xml"/><Relationship Id="rId19" Type="http://schemas.openxmlformats.org/officeDocument/2006/relationships/tags" Target="../tags/tag213.xml"/><Relationship Id="rId20" Type="http://schemas.openxmlformats.org/officeDocument/2006/relationships/tags" Target="../tags/tag214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tags" Target="../tags/tag247.xml"/><Relationship Id="rId14" Type="http://schemas.openxmlformats.org/officeDocument/2006/relationships/tags" Target="../tags/tag248.xml"/><Relationship Id="rId15" Type="http://schemas.openxmlformats.org/officeDocument/2006/relationships/tags" Target="../tags/tag249.xml"/><Relationship Id="rId16" Type="http://schemas.openxmlformats.org/officeDocument/2006/relationships/tags" Target="../tags/tag250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tags" Target="../tags/tag359.xml"/><Relationship Id="rId7" Type="http://schemas.openxmlformats.org/officeDocument/2006/relationships/tags" Target="../tags/tag360.xml"/><Relationship Id="rId8" Type="http://schemas.openxmlformats.org/officeDocument/2006/relationships/tags" Target="../tags/tag361.xml"/><Relationship Id="rId9" Type="http://schemas.openxmlformats.org/officeDocument/2006/relationships/tags" Target="../tags/tag362.xml"/><Relationship Id="rId10" Type="http://schemas.openxmlformats.org/officeDocument/2006/relationships/tags" Target="../tags/tag363.xml"/><Relationship Id="rId11" Type="http://schemas.openxmlformats.org/officeDocument/2006/relationships/tags" Target="../tags/tag364.xml"/><Relationship Id="rId12" Type="http://schemas.openxmlformats.org/officeDocument/2006/relationships/tags" Target="../tags/tag365.xml"/><Relationship Id="rId13" Type="http://schemas.openxmlformats.org/officeDocument/2006/relationships/tags" Target="../tags/tag366.xml"/><Relationship Id="rId14" Type="http://schemas.openxmlformats.org/officeDocument/2006/relationships/tags" Target="../tags/tag367.xml"/><Relationship Id="rId15" Type="http://schemas.openxmlformats.org/officeDocument/2006/relationships/tags" Target="../tags/tag368.xml"/><Relationship Id="rId16" Type="http://schemas.openxmlformats.org/officeDocument/2006/relationships/tags" Target="../tags/tag369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小学课程改革2024小学教育的关键步骤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18960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132580" y="122047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小学课程改革的背景和目标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38187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324850" y="119189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小学课程改革的主要内容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18960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132580" y="282638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小学课程改革的实施路径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38187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324850" y="285623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小学课程改革的效果和影响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0"/>
            </p:custDataLst>
          </p:nvPr>
        </p:nvSpPr>
        <p:spPr>
          <a:xfrm>
            <a:off x="3189605" y="478536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1"/>
            </p:custDataLst>
          </p:nvPr>
        </p:nvSpPr>
        <p:spPr>
          <a:xfrm>
            <a:off x="4132580" y="452501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小学课程改革的未来展望和挑战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2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小学课程改革的背景和目标</a:t>
            </a:r>
            <a:endParaRPr altLang="en-US" dirty="0" lang="zh-CN"/>
          </a:p>
        </p:txBody>
      </p:sp>
      <p:sp>
        <p:nvSpPr>
          <p:cNvPr id="104887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当前小学教育的挑战和问题</a:t>
            </a:r>
            <a:endParaRPr altLang="en-US" lang="zh-CN"/>
          </a:p>
        </p:txBody>
      </p:sp>
      <p:sp>
        <p:nvSpPr>
          <p:cNvPr id="104891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2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2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3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学生学习兴趣不高，缺乏主动性和创造性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3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教师素质参差不齐，教学方法单一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3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传统教育模式的局限性和弊端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4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知识更新速度加快，教材内容滞后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小学课程改革的目的和意义</a:t>
            </a:r>
            <a:endParaRPr altLang="en-US" lang="zh-CN"/>
          </a:p>
        </p:txBody>
      </p:sp>
      <p:sp>
        <p:nvSpPr>
          <p:cNvPr id="1048976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提升教育质量：通过改革小学课程，提高教育质量和水平，培养出更具有创新精神和实践能力的学生。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促进教育公平：改革小学课程，可以更好地满足不同地区、不同层次的需求，促进教育的均衡发展。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6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8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适应社会发展：随着社会的发展，小学课程也需要不断更新和完善，以适应时代发展的需要。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2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4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培养综合素质：通过小学课程改革，可以更加注重学生的综合素质培养，提高学生的全面素质。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8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课程改革的总体目标和原则</a:t>
            </a:r>
            <a:endParaRPr altLang="en-US" lang="zh-CN"/>
          </a:p>
        </p:txBody>
      </p:sp>
      <p:sp>
        <p:nvSpPr>
          <p:cNvPr id="1049034" name="矩形 3"/>
          <p:cNvSpPr/>
          <p:nvPr>
            <p:custDataLst>
              <p:tags r:id="rId1"/>
            </p:custDataLst>
          </p:nvPr>
        </p:nvSpPr>
        <p:spPr>
          <a:xfrm>
            <a:off x="1185851" y="2081121"/>
            <a:ext cx="10391277" cy="154443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036" name="矩形 13"/>
          <p:cNvSpPr/>
          <p:nvPr>
            <p:custDataLst>
              <p:tags r:id="rId2"/>
            </p:custDataLst>
          </p:nvPr>
        </p:nvSpPr>
        <p:spPr>
          <a:xfrm>
            <a:off x="608330" y="2081121"/>
            <a:ext cx="281808" cy="154443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文本框 4"/>
          <p:cNvSpPr txBox="1"/>
          <p:nvPr>
            <p:custDataLst>
              <p:tags r:id="rId3"/>
            </p:custDataLst>
          </p:nvPr>
        </p:nvSpPr>
        <p:spPr>
          <a:xfrm>
            <a:off x="1484389" y="2214094"/>
            <a:ext cx="9942624" cy="1277626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总体目标：提高学生的综合素质，培养创新精神和实践能力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39"/>
          <p:cNvSpPr/>
          <p:nvPr>
            <p:custDataLst>
              <p:tags r:id="rId4"/>
            </p:custDataLst>
          </p:nvPr>
        </p:nvSpPr>
        <p:spPr>
          <a:xfrm>
            <a:off x="1185851" y="3914066"/>
            <a:ext cx="10391277" cy="154443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042" name="矩形 5"/>
          <p:cNvSpPr/>
          <p:nvPr>
            <p:custDataLst>
              <p:tags r:id="rId5"/>
            </p:custDataLst>
          </p:nvPr>
        </p:nvSpPr>
        <p:spPr>
          <a:xfrm>
            <a:off x="608330" y="3914066"/>
            <a:ext cx="281808" cy="154443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044" name="文本框 41"/>
          <p:cNvSpPr txBox="1"/>
          <p:nvPr>
            <p:custDataLst>
              <p:tags r:id="rId6"/>
            </p:custDataLst>
          </p:nvPr>
        </p:nvSpPr>
        <p:spPr>
          <a:xfrm>
            <a:off x="1484389" y="4047691"/>
            <a:ext cx="9942624" cy="1277626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10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原则：以学生为本，注重学生的个性发展；优化课程结构，更新教学内容，改进教学方式；加强师资队伍建设，提高教师专业素养。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小学课程改革的主要内容</a:t>
            </a:r>
            <a:endParaRPr altLang="en-US" dirty="0" lang="zh-CN"/>
          </a:p>
        </p:txBody>
      </p:sp>
      <p:sp>
        <p:nvSpPr>
          <p:cNvPr id="104908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课程结构和内容的改革</a:t>
            </a:r>
            <a:endParaRPr altLang="en-US" lang="zh-CN"/>
          </a:p>
        </p:txBody>
      </p:sp>
      <p:sp>
        <p:nvSpPr>
          <p:cNvPr id="1049128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0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2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4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课程内容更新：结合时代发展，更新教材内容，加强信息技术教育。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8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课程结构调整：注重学生综合素质的培养，增加课外活动和社会实践的比重。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课程评价改革：建立多元评价体系，关注学生的个体差异和特长发展。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课程资源开发：利用网络资源，开发多样化的课程资源，满足学生的学习需求。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教学方法和评价方式的改革</a:t>
            </a:r>
            <a:endParaRPr altLang="en-US" lang="zh-CN"/>
          </a:p>
        </p:txBody>
      </p:sp>
      <p:sp>
        <p:nvSpPr>
          <p:cNvPr id="10491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教学方法：注重启发式教学，培养学生的自主学习和创新能力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改革目标：提升教学质量，促进学生全面发展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实施策略：加强教师培训，推广优秀教学经验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评价方式：多元化评价，注重过程评价和学生个体差异评价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信息技术与课程整合的改革</a:t>
            </a:r>
            <a:endParaRPr altLang="en-US" lang="zh-CN"/>
          </a:p>
        </p:txBody>
      </p:sp>
      <p:sp>
        <p:nvSpPr>
          <p:cNvPr id="1049252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信息技术与课程整合的背景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信息技术与课程整合的目标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信息技术与课程整合的方法和手段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信息技术与课程整合的实践案例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德育课程和体育课程的改革</a:t>
            </a:r>
            <a:endParaRPr altLang="en-US" lang="zh-CN"/>
          </a:p>
        </p:txBody>
      </p:sp>
      <p:sp>
        <p:nvSpPr>
          <p:cNvPr id="1049294" name="五边形 2"/>
          <p:cNvSpPr/>
          <p:nvPr>
            <p:custDataLst>
              <p:tags r:id="rId1"/>
            </p:custDataLst>
          </p:nvPr>
        </p:nvSpPr>
        <p:spPr>
          <a:xfrm rot="16200000" flipH="1">
            <a:off x="3825599" y="1080301"/>
            <a:ext cx="1026368" cy="298476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五边形 3"/>
          <p:cNvSpPr/>
          <p:nvPr>
            <p:custDataLst>
              <p:tags r:id="rId2"/>
            </p:custDataLst>
          </p:nvPr>
        </p:nvSpPr>
        <p:spPr>
          <a:xfrm rot="16200000" flipH="1">
            <a:off x="3852943" y="4406944"/>
            <a:ext cx="975706" cy="267991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任意多边形 4"/>
          <p:cNvSpPr/>
          <p:nvPr>
            <p:custDataLst>
              <p:tags r:id="rId3"/>
            </p:custDataLst>
          </p:nvPr>
        </p:nvSpPr>
        <p:spPr>
          <a:xfrm>
            <a:off x="2999941" y="2056019"/>
            <a:ext cx="2679915" cy="404433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任意多边形 5"/>
          <p:cNvSpPr/>
          <p:nvPr>
            <p:custDataLst>
              <p:tags r:id="rId4"/>
            </p:custDataLst>
          </p:nvPr>
        </p:nvSpPr>
        <p:spPr>
          <a:xfrm flipV="1">
            <a:off x="2846547" y="1289050"/>
            <a:ext cx="2984768" cy="1435170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999941" y="2907020"/>
            <a:ext cx="2679915" cy="2414563"/>
          </a:xfrm>
          <a:prstGeom prst="rect"/>
          <a:noFill/>
          <a:ln>
            <a:noFill/>
          </a:ln>
        </p:spPr>
        <p:txBody>
          <a:bodyPr wrap="square">
            <a:normAutofit fontScale="95833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德育课程：注重培养学生的品德和价值观，加强爱国主义教育。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4" name="五边形 9"/>
          <p:cNvSpPr/>
          <p:nvPr>
            <p:custDataLst>
              <p:tags r:id="rId6"/>
            </p:custDataLst>
          </p:nvPr>
        </p:nvSpPr>
        <p:spPr>
          <a:xfrm rot="16200000" flipH="1">
            <a:off x="7334314" y="1096307"/>
            <a:ext cx="1026368" cy="298476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五边形 10"/>
          <p:cNvSpPr/>
          <p:nvPr>
            <p:custDataLst>
              <p:tags r:id="rId7"/>
            </p:custDataLst>
          </p:nvPr>
        </p:nvSpPr>
        <p:spPr>
          <a:xfrm rot="16200000" flipH="1">
            <a:off x="7360324" y="4422284"/>
            <a:ext cx="975706" cy="267991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任意多边形 11"/>
          <p:cNvSpPr/>
          <p:nvPr>
            <p:custDataLst>
              <p:tags r:id="rId8"/>
            </p:custDataLst>
          </p:nvPr>
        </p:nvSpPr>
        <p:spPr>
          <a:xfrm>
            <a:off x="6508656" y="2071358"/>
            <a:ext cx="2679915" cy="404433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任意多边形 12"/>
          <p:cNvSpPr/>
          <p:nvPr>
            <p:custDataLst>
              <p:tags r:id="rId9"/>
            </p:custDataLst>
          </p:nvPr>
        </p:nvSpPr>
        <p:spPr>
          <a:xfrm flipV="1">
            <a:off x="6355262" y="1305056"/>
            <a:ext cx="2984768" cy="1435170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508656" y="2907020"/>
            <a:ext cx="2679915" cy="2414563"/>
          </a:xfrm>
          <a:prstGeom prst="rect"/>
          <a:noFill/>
          <a:ln>
            <a:noFill/>
          </a:ln>
        </p:spPr>
        <p:txBody>
          <a:bodyPr wrap="square">
            <a:normAutofit fontScale="875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体育课程：增加体育活动的多样性和趣味性，提高学生的身体素质和运动能力。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小学课程改革的实施路径</a:t>
            </a:r>
            <a:endParaRPr altLang="en-US" dirty="0" lang="zh-CN"/>
          </a:p>
        </p:txBody>
      </p:sp>
      <p:sp>
        <p:nvSpPr>
          <p:cNvPr id="104934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加强教师培训和教育理念更新</a:t>
            </a:r>
            <a:endParaRPr altLang="en-US" lang="zh-CN"/>
          </a:p>
        </p:txBody>
      </p:sp>
      <p:sp>
        <p:nvSpPr>
          <p:cNvPr id="10493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培训教师掌握新的课程教学方法和技能，提高教学质量。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开展教师交流活动，分享教学经验和教学资源。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鼓励教师参与课程设计和教材编写，提高课程质量。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引导教师更新教育理念，注重学生的全面发展。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推进课程资源的开发和利用</a:t>
            </a:r>
            <a:endParaRPr altLang="en-US" lang="zh-CN"/>
          </a:p>
        </p:txBody>
      </p:sp>
      <p:sp>
        <p:nvSpPr>
          <p:cNvPr id="10494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开发利用课程资源，促进小学课程改革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课程资源包括教材、教具、学具等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充分利用课程资源，提高教学质量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课程资源的开发和利用需要教师和学生的共同努力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建立科学合理的教学评价机制</a:t>
            </a:r>
            <a:endParaRPr altLang="en-US" lang="zh-CN"/>
          </a:p>
        </p:txBody>
      </p:sp>
      <p:sp>
        <p:nvSpPr>
          <p:cNvPr id="1049528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0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2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4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评价方式：采用多种评价方式，如表现评价、作品评价等，而非传统的考试评价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8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评价内容：注重学生的综合素质和能力，而非单一的知识掌握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评价主体：包括教师、学生、家长等多方参与，实现评价主体的多元化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评价反馈：及时向学生、教师和家长反馈评价结果，促进教学改进和学生发展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加强学校与家庭、社会的联系与合作</a:t>
            </a:r>
            <a:endParaRPr altLang="en-US" lang="zh-CN"/>
          </a:p>
        </p:txBody>
      </p:sp>
      <p:sp>
        <p:nvSpPr>
          <p:cNvPr id="1049578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0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开展社会实践活动，增强学生对社会的认识和责任感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建立家校合作机制，共同参与课程设计和实施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8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加强与社区、企事业单位的合作，丰富课程资源和教育形式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定期组织家长会、座谈会等活动，增进家校之间的了解和信任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小学课程改革的效果和影响</a:t>
            </a:r>
            <a:endParaRPr altLang="en-US" dirty="0" lang="zh-CN"/>
          </a:p>
        </p:txBody>
      </p:sp>
      <p:sp>
        <p:nvSpPr>
          <p:cNvPr id="104964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课程改革对学生发展的影响</a:t>
            </a:r>
            <a:endParaRPr altLang="en-US" lang="zh-CN"/>
          </a:p>
        </p:txBody>
      </p:sp>
      <p:sp>
        <p:nvSpPr>
          <p:cNvPr id="1049692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提升学生综合素质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培养创新精神和实践能力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促进个性化发展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增强社会责任感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课程改革对教师专业发展的影响</a:t>
            </a:r>
            <a:endParaRPr altLang="en-US" lang="zh-CN"/>
          </a:p>
        </p:txBody>
      </p:sp>
      <p:sp>
        <p:nvSpPr>
          <p:cNvPr id="1049734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提升教师教育教学能力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8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0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促进教师教育观念更新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4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6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培养教师团队协作精神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0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2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增强教师课程开发意识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6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课程改革对学校发展的影响</a:t>
            </a:r>
            <a:endParaRPr altLang="en-US" lang="zh-CN"/>
          </a:p>
        </p:txBody>
      </p:sp>
      <p:sp>
        <p:nvSpPr>
          <p:cNvPr id="1049792" name="圆角矩形 26"/>
          <p:cNvSpPr/>
          <p:nvPr>
            <p:custDataLst>
              <p:tags r:id="rId1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94" name="圆角矩形 28"/>
          <p:cNvSpPr/>
          <p:nvPr>
            <p:custDataLst>
              <p:tags r:id="rId2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96" name="文本框 31"/>
          <p:cNvSpPr txBox="1"/>
          <p:nvPr>
            <p:custDataLst>
              <p:tags r:id="rId3"/>
            </p:custDataLst>
          </p:nvPr>
        </p:nvSpPr>
        <p:spPr>
          <a:xfrm>
            <a:off x="763306" y="218974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提高教学质量：课程改革注重学生能力的培养，有助于提高教学质量。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圆角矩形 29"/>
          <p:cNvSpPr/>
          <p:nvPr>
            <p:custDataLst>
              <p:tags r:id="rId4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00" name="圆角矩形 32"/>
          <p:cNvSpPr/>
          <p:nvPr>
            <p:custDataLst>
              <p:tags r:id="rId5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02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促进教师专业成长：课程改革要求教师更新教育观念，提高专业素养，促进教师专业成长。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圆角矩形 3"/>
          <p:cNvSpPr/>
          <p:nvPr>
            <p:custDataLst>
              <p:tags r:id="rId7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06" name="圆角矩形 4"/>
          <p:cNvSpPr/>
          <p:nvPr>
            <p:custDataLst>
              <p:tags r:id="rId8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08" name="文本框 5"/>
          <p:cNvSpPr txBox="1"/>
          <p:nvPr>
            <p:custDataLst>
              <p:tags r:id="rId9"/>
            </p:custDataLst>
          </p:nvPr>
        </p:nvSpPr>
        <p:spPr>
          <a:xfrm>
            <a:off x="6349425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增强学生综合素质：课程改革注重学生的全面发展，有助于增强学生的综合素质。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圆角矩形 8"/>
          <p:cNvSpPr/>
          <p:nvPr>
            <p:custDataLst>
              <p:tags r:id="rId10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12" name="圆角矩形 9"/>
          <p:cNvSpPr/>
          <p:nvPr>
            <p:custDataLst>
              <p:tags r:id="rId11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14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提升学校办学水平：课程改革推动学校完善课程设置、优化教学资源，提升办学水平。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课程改革对整个教育系统的影响</a:t>
            </a:r>
            <a:endParaRPr altLang="en-US" lang="zh-CN"/>
          </a:p>
        </p:txBody>
      </p:sp>
      <p:sp>
        <p:nvSpPr>
          <p:cNvPr id="1049850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提升教育质量：通过课程改革的实施，小学教育将更加注重学生的综合素质培养，从而提高教育质量。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促进教育公平：课程改革将有助于缩小城乡之间、不同地区之间的教育差距，促进教育公平。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培养创新精神：课程改革将注重培养学生的创新精神和实践能力，为未来的社会发展培养更多创新型人才。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增强教师素质：课程改革将促使教师不断更新教育观念和教学方法，提高自身素质，更好地适应教育发展的需要。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小学课程改革的未来展望和挑战</a:t>
            </a:r>
            <a:endParaRPr altLang="en-US" dirty="0" lang="zh-CN"/>
          </a:p>
        </p:txBody>
      </p:sp>
      <p:sp>
        <p:nvSpPr>
          <p:cNvPr id="104990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未来小学课程改革的方向和重点</a:t>
            </a:r>
            <a:endParaRPr altLang="en-US" lang="zh-CN"/>
          </a:p>
        </p:txBody>
      </p:sp>
      <p:sp>
        <p:nvSpPr>
          <p:cNvPr id="1049956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推进多元化、个性化的课程设置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注重培养学生的综合素质和创新能力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加强信息技术与学科教学的融合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2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4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6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强化教师队伍建设，提高教师专业素养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应对小学课程改革中的挑战和问题</a:t>
            </a:r>
            <a:endParaRPr altLang="en-US" lang="zh-CN"/>
          </a:p>
        </p:txBody>
      </p:sp>
      <p:sp>
        <p:nvSpPr>
          <p:cNvPr id="1050022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提升教师素质：加强教师培训，提高教师的专业素养和教学能力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6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8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完善课程设置：根据学生的发展需求，合理设置课程，注重学生的全面发展和个性化需求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2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4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创新教学方式：采用多样化的教学方式，激发学生的学习兴趣和主动性，培养学生的创新精神和实践能力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8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0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加强家校合作：加强学校与家庭、社区的合作，共同推进小学课程改革，形成教育合力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4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加强国际交流与合作，借鉴国外成功经验</a:t>
            </a:r>
            <a:endParaRPr altLang="en-US" lang="zh-CN"/>
          </a:p>
        </p:txBody>
      </p:sp>
      <p:sp>
        <p:nvSpPr>
          <p:cNvPr id="1050080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2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4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6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8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9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0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2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4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9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6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0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600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8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0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2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0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4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0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6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0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8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0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2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4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6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小学课程改革需要加强国际交流与合作，共同探讨教育发展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借鉴国外成功经验，可以避免走弯路，加速我国小学课程改革的进程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通过国际交流与合作，可以促进教育资源的共享，提高教育质量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借鉴国外成功的小学课程改革经验，为我国提供有益的参考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提升小学课程改革的可持续性和长效性</a:t>
            </a:r>
            <a:endParaRPr altLang="en-US" lang="zh-CN"/>
          </a:p>
        </p:txBody>
      </p:sp>
      <p:sp>
        <p:nvSpPr>
          <p:cNvPr id="1050158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0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2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4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注重课程内容的更新和优化，保持改革的活力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8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0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2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建立完善的课程评价体系，确保改革成果的可持续性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6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8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0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加强教师培训和资源建设，提升教育教学的质量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4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6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8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倡导多元评价方式，激发学生的学习潜能和兴趣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5022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5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5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5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5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5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0_5*l_h_i*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5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SLIDE_ID" val="custom2023028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1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1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1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1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1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1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4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49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1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1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1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1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1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1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1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1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1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1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9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94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53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9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9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72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2024-01-05T08:49:00Z</dcterms:created>
  <dcterms:modified xsi:type="dcterms:W3CDTF">2024-01-05T08:49:00Z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18cd82b8b79d40c8bba0b230b6b680b6_21</vt:lpwstr>
  </property>
</Properties>
</file>