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992" r:id="rId1"/>
    <p:sldMasterId id="2147488029" r:id="rId2"/>
  </p:sldMasterIdLst>
  <p:notesMasterIdLst>
    <p:notesMasterId r:id="rId3"/>
  </p:notesMasterIdLst>
  <p:sldIdLst>
    <p:sldId id="2266" r:id="rId4"/>
    <p:sldId id="2270" r:id="rId5"/>
    <p:sldId id="2273" r:id="rId6"/>
    <p:sldId id="2276" r:id="rId7"/>
    <p:sldId id="2279" r:id="rId8"/>
    <p:sldId id="2282" r:id="rId9"/>
    <p:sldId id="2285" r:id="rId10"/>
    <p:sldId id="2288" r:id="rId11"/>
    <p:sldId id="2291" r:id="rId12"/>
    <p:sldId id="2294" r:id="rId13"/>
    <p:sldId id="2297" r:id="rId14"/>
    <p:sldId id="2300" r:id="rId15"/>
    <p:sldId id="2303" r:id="rId16"/>
    <p:sldId id="2306" r:id="rId17"/>
    <p:sldId id="2309" r:id="rId18"/>
    <p:sldId id="2312" r:id="rId19"/>
    <p:sldId id="2315" r:id="rId20"/>
    <p:sldId id="2318" r:id="rId21"/>
    <p:sldId id="2321" r:id="rId22"/>
    <p:sldId id="2324" r:id="rId23"/>
    <p:sldId id="2327" r:id="rId24"/>
    <p:sldId id="2331" r:id="rId2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tableStyles" Target="tableStyle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993" r:id="rId1"/>
    <p:sldLayoutId id="2147487994" r:id="rId2"/>
    <p:sldLayoutId id="2147487995" r:id="rId3"/>
    <p:sldLayoutId id="2147487996" r:id="rId4"/>
    <p:sldLayoutId id="2147487997" r:id="rId5"/>
    <p:sldLayoutId id="2147487998" r:id="rId6"/>
    <p:sldLayoutId id="2147487999" r:id="rId7"/>
    <p:sldLayoutId id="2147488000" r:id="rId8"/>
    <p:sldLayoutId id="2147488001" r:id="rId9"/>
    <p:sldLayoutId id="2147488002" r:id="rId10"/>
    <p:sldLayoutId id="214748800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8030" r:id="rId1"/>
    <p:sldLayoutId id="2147488031" r:id="rId2"/>
    <p:sldLayoutId id="2147488032" r:id="rId3"/>
    <p:sldLayoutId id="2147488033" r:id="rId4"/>
    <p:sldLayoutId id="2147488034" r:id="rId5"/>
    <p:sldLayoutId id="2147488035" r:id="rId6"/>
    <p:sldLayoutId id="2147488036" r:id="rId7"/>
    <p:sldLayoutId id="2147488037" r:id="rId8"/>
    <p:sldLayoutId id="2147488038" r:id="rId9"/>
    <p:sldLayoutId id="2147488039" r:id="rId10"/>
    <p:sldLayoutId id="2147488040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tags" Target="../tags/tag106.xml"/><Relationship Id="rId15" Type="http://schemas.openxmlformats.org/officeDocument/2006/relationships/tags" Target="../tags/tag107.xml"/><Relationship Id="rId16" Type="http://schemas.openxmlformats.org/officeDocument/2006/relationships/tags" Target="../tags/tag108.xml"/><Relationship Id="rId17" Type="http://schemas.openxmlformats.org/officeDocument/2006/relationships/tags" Target="../tags/tag109.xml"/><Relationship Id="rId18" Type="http://schemas.openxmlformats.org/officeDocument/2006/relationships/tags" Target="../tags/tag110.xml"/><Relationship Id="rId19" Type="http://schemas.openxmlformats.org/officeDocument/2006/relationships/tags" Target="../tags/tag111.xml"/><Relationship Id="rId20" Type="http://schemas.openxmlformats.org/officeDocument/2006/relationships/tags" Target="../tags/tag112.xml"/><Relationship Id="rId21" Type="http://schemas.openxmlformats.org/officeDocument/2006/relationships/tags" Target="../tags/tag113.xml"/><Relationship Id="rId22" Type="http://schemas.openxmlformats.org/officeDocument/2006/relationships/tags" Target="../tags/tag114.xml"/><Relationship Id="rId23" Type="http://schemas.openxmlformats.org/officeDocument/2006/relationships/tags" Target="../tags/tag115.xml"/><Relationship Id="rId24" Type="http://schemas.openxmlformats.org/officeDocument/2006/relationships/tags" Target="../tags/tag116.xml"/><Relationship Id="rId25" Type="http://schemas.openxmlformats.org/officeDocument/2006/relationships/tags" Target="../tags/tag117.xml"/><Relationship Id="rId26" Type="http://schemas.openxmlformats.org/officeDocument/2006/relationships/tags" Target="../tags/tag118.xml"/><Relationship Id="rId27" Type="http://schemas.openxmlformats.org/officeDocument/2006/relationships/tags" Target="../tags/tag119.xml"/><Relationship Id="rId28" Type="http://schemas.openxmlformats.org/officeDocument/2006/relationships/tags" Target="../tags/tag120.xml"/><Relationship Id="rId29" Type="http://schemas.openxmlformats.org/officeDocument/2006/relationships/tags" Target="../tags/tag121.xml"/><Relationship Id="rId30" Type="http://schemas.openxmlformats.org/officeDocument/2006/relationships/tags" Target="../tags/tag122.xml"/><Relationship Id="rId3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tags" Target="../tags/tag236.xml"/><Relationship Id="rId14" Type="http://schemas.openxmlformats.org/officeDocument/2006/relationships/tags" Target="../tags/tag237.xml"/><Relationship Id="rId15" Type="http://schemas.openxmlformats.org/officeDocument/2006/relationships/tags" Target="../tags/tag238.xml"/><Relationship Id="rId16" Type="http://schemas.openxmlformats.org/officeDocument/2006/relationships/tags" Target="../tags/tag239.xml"/><Relationship Id="rId17" Type="http://schemas.openxmlformats.org/officeDocument/2006/relationships/tags" Target="../tags/tag240.xml"/><Relationship Id="rId18" Type="http://schemas.openxmlformats.org/officeDocument/2006/relationships/tags" Target="../tags/tag241.xml"/><Relationship Id="rId19" Type="http://schemas.openxmlformats.org/officeDocument/2006/relationships/tags" Target="../tags/tag242.xml"/><Relationship Id="rId20" Type="http://schemas.openxmlformats.org/officeDocument/2006/relationships/tags" Target="../tags/tag243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电信行业市场分析及投资前景预测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182110" y="158750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643245" y="167894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电信行业概述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158750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167894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电信行业市场分析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8" name="序号"/>
          <p:cNvSpPr txBox="1"/>
          <p:nvPr>
            <p:custDataLst>
              <p:tags r:id="rId7"/>
            </p:custDataLst>
          </p:nvPr>
        </p:nvSpPr>
        <p:spPr>
          <a:xfrm>
            <a:off x="4182110" y="293624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8"/>
            </p:custDataLst>
          </p:nvPr>
        </p:nvSpPr>
        <p:spPr>
          <a:xfrm>
            <a:off x="5643245" y="302768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电信行业投资前景预测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9"/>
            </p:custDataLst>
          </p:nvPr>
        </p:nvSpPr>
        <p:spPr>
          <a:xfrm>
            <a:off x="8014970" y="293624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0"/>
            </p:custDataLst>
          </p:nvPr>
        </p:nvSpPr>
        <p:spPr>
          <a:xfrm>
            <a:off x="9476105" y="302768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电信行业发展趋势和展望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3200400" y="2604476"/>
            <a:ext cx="8575431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20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665785" y="3926259"/>
            <a:ext cx="7110046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电信行业概述</a:t>
            </a:r>
            <a:endParaRPr altLang="en-US" dirty="0" lang="zh-CN"/>
          </a:p>
        </p:txBody>
      </p:sp>
      <p:sp>
        <p:nvSpPr>
          <p:cNvPr id="10488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电信行业的定义和分类</a:t>
            </a:r>
            <a:endParaRPr altLang="en-US" lang="zh-CN"/>
          </a:p>
        </p:txBody>
      </p:sp>
      <p:sp>
        <p:nvSpPr>
          <p:cNvPr id="1048862" name="矩形 14"/>
          <p:cNvSpPr/>
          <p:nvPr>
            <p:custDataLst>
              <p:tags r:id="rId1"/>
            </p:custDataLst>
          </p:nvPr>
        </p:nvSpPr>
        <p:spPr>
          <a:xfrm>
            <a:off x="2299384" y="1364400"/>
            <a:ext cx="8778450" cy="2269924"/>
          </a:xfrm>
          <a:prstGeom prst="rect"/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 fontAlgn="auto">
              <a:lnSpc>
                <a:spcPct val="130000"/>
              </a:lnSpc>
            </a:pPr>
            <a:endParaRPr altLang="en-US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8864" name="文本框 15"/>
          <p:cNvSpPr txBox="1"/>
          <p:nvPr>
            <p:custDataLst>
              <p:tags r:id="rId2"/>
            </p:custDataLst>
          </p:nvPr>
        </p:nvSpPr>
        <p:spPr>
          <a:xfrm>
            <a:off x="2383510" y="1508250"/>
            <a:ext cx="8584685" cy="199819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sz="240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电信行业定义：电信行业是指提供电信服务的行业，包括固定电信和移动电信。</a:t>
            </a:r>
            <a:endParaRPr altLang="en-US" sz="240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6" name="剪去对角的矩形 3"/>
          <p:cNvSpPr/>
          <p:nvPr>
            <p:custDataLst>
              <p:tags r:id="rId3"/>
            </p:custDataLst>
          </p:nvPr>
        </p:nvSpPr>
        <p:spPr>
          <a:xfrm>
            <a:off x="1104272" y="1409995"/>
            <a:ext cx="1011966" cy="1012724"/>
          </a:xfrm>
          <a:prstGeom prst="snip2Diag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8868" name="文本框 18"/>
          <p:cNvSpPr txBox="1"/>
          <p:nvPr>
            <p:custDataLst>
              <p:tags r:id="rId4"/>
            </p:custDataLst>
          </p:nvPr>
        </p:nvSpPr>
        <p:spPr>
          <a:xfrm>
            <a:off x="1187756" y="1508250"/>
            <a:ext cx="845450" cy="81593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3636"/>
          </a:bodyPr>
          <a:p>
            <a:pPr algn="ctr" fontAlgn="auto">
              <a:lnSpc>
                <a:spcPct val="130000"/>
              </a:lnSpc>
            </a:pPr>
            <a:r>
              <a:rPr altLang="zh-CN" b="1" dirty="0" sz="4400" lang="en-US" spc="150">
                <a:solidFill>
                  <a:srgbClr val="FFFFFF"/>
                </a:solidFill>
                <a:latin typeface="+mn-ea"/>
              </a:rPr>
              <a:t>01</a:t>
            </a:r>
            <a:endParaRPr altLang="zh-CN" b="1" dirty="0" sz="4400" lang="en-US" spc="15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048870" name="矩形 22"/>
          <p:cNvSpPr/>
          <p:nvPr>
            <p:custDataLst>
              <p:tags r:id="rId5"/>
            </p:custDataLst>
          </p:nvPr>
        </p:nvSpPr>
        <p:spPr>
          <a:xfrm>
            <a:off x="2309017" y="3908107"/>
            <a:ext cx="8778450" cy="2269924"/>
          </a:xfrm>
          <a:prstGeom prst="rect"/>
          <a:noFill/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 fontAlgn="auto">
              <a:lnSpc>
                <a:spcPct val="130000"/>
              </a:lnSpc>
            </a:pPr>
            <a:endParaRPr altLang="en-US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8872" name="文本框 23"/>
          <p:cNvSpPr txBox="1"/>
          <p:nvPr>
            <p:custDataLst>
              <p:tags r:id="rId6"/>
            </p:custDataLst>
          </p:nvPr>
        </p:nvSpPr>
        <p:spPr>
          <a:xfrm>
            <a:off x="2392501" y="4051957"/>
            <a:ext cx="8584685" cy="199819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sz="240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电信行业分类：根据服务类型，电信行业可以分为固定电信和移动电信两类。固定电信是指通过固定网络提供的电信服务，如宽带上网、电话服务等；移动电信是指通过移动网络提供的电信服务，如手机通话、移动互联网接入等。</a:t>
            </a:r>
            <a:endParaRPr altLang="en-US" sz="240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74" name="剪去对角的矩形 25"/>
          <p:cNvSpPr/>
          <p:nvPr>
            <p:custDataLst>
              <p:tags r:id="rId7"/>
            </p:custDataLst>
          </p:nvPr>
        </p:nvSpPr>
        <p:spPr>
          <a:xfrm>
            <a:off x="1113262" y="3953702"/>
            <a:ext cx="1011966" cy="1012724"/>
          </a:xfrm>
          <a:prstGeom prst="snip2Diag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8876" name="文本框 26"/>
          <p:cNvSpPr txBox="1"/>
          <p:nvPr>
            <p:custDataLst>
              <p:tags r:id="rId8"/>
            </p:custDataLst>
          </p:nvPr>
        </p:nvSpPr>
        <p:spPr>
          <a:xfrm>
            <a:off x="1196747" y="4051957"/>
            <a:ext cx="845450" cy="81593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3636"/>
          </a:bodyPr>
          <a:p>
            <a:pPr algn="ctr" fontAlgn="auto">
              <a:lnSpc>
                <a:spcPct val="130000"/>
              </a:lnSpc>
            </a:pPr>
            <a:r>
              <a:rPr altLang="zh-CN" b="1" dirty="0" sz="4400" lang="en-US" spc="150">
                <a:solidFill>
                  <a:srgbClr val="FFFFFF"/>
                </a:solidFill>
                <a:latin typeface="+mn-ea"/>
              </a:rPr>
              <a:t>02</a:t>
            </a:r>
            <a:endParaRPr altLang="zh-CN" b="1" dirty="0" sz="4400" lang="en-US" spc="150">
              <a:solidFill>
                <a:srgbClr val="FFFFFF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电信行业的发展历程</a:t>
            </a:r>
            <a:endParaRPr altLang="en-US" lang="zh-CN"/>
          </a:p>
        </p:txBody>
      </p:sp>
      <p:sp>
        <p:nvSpPr>
          <p:cNvPr id="104891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3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3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4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4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4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4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4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1G时代：模拟信号，主要提供语音通话服务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5G时代：超高速率、超低时延、大连接数，将为各行业带来革命性的变化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正文"/>
          <p:cNvSpPr txBox="1"/>
          <p:nvPr>
            <p:custDataLst>
              <p:tags r:id="rId28"/>
            </p:custDataLst>
          </p:nvPr>
        </p:nvSpPr>
        <p:spPr>
          <a:xfrm>
            <a:off x="7818944" y="249414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4G时代：速度更快、延迟更低，催生了一系列移动互联网产品和服务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正文"/>
          <p:cNvSpPr txBox="1"/>
          <p:nvPr>
            <p:custDataLst>
              <p:tags r:id="rId29"/>
            </p:custDataLst>
          </p:nvPr>
        </p:nvSpPr>
        <p:spPr>
          <a:xfrm>
            <a:off x="2303016" y="249414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2G时代：数字信号，除了语音通话，还提供了短信、数据业务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正文"/>
          <p:cNvSpPr txBox="1"/>
          <p:nvPr>
            <p:custDataLst>
              <p:tags r:id="rId30"/>
            </p:custDataLst>
          </p:nvPr>
        </p:nvSpPr>
        <p:spPr>
          <a:xfrm>
            <a:off x="5061607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3G时代：支持高速数据传输，开始出现移动互联网应用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电信行业的市场规模和增长趋势</a:t>
            </a:r>
            <a:endParaRPr altLang="en-US" lang="zh-CN"/>
          </a:p>
        </p:txBody>
      </p:sp>
      <p:sp>
        <p:nvSpPr>
          <p:cNvPr id="104899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9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9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全球电信行业市场规模：持续增长，受益于数字化转型和5G技术的推广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0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0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增长趋势：未来几年，电信行业将呈现稳步增长态势，尤其在云计算、大数据和物联网等领域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0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0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5G技术对市场规模的影响：5G技术的广泛应用将进一步推动电信行业的发展，带动新的业务增长点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1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1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中国电信行业市场规模和增长趋势：中国电信行业市场规模庞大，增长迅速，具有较大的投资潜力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电信行业市场分析</a:t>
            </a:r>
            <a:endParaRPr altLang="en-US" dirty="0" lang="zh-CN"/>
          </a:p>
        </p:txBody>
      </p:sp>
      <p:sp>
        <p:nvSpPr>
          <p:cNvPr id="10490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电信行业市场需求分析</a:t>
            </a:r>
            <a:endParaRPr altLang="en-US" lang="zh-CN"/>
          </a:p>
        </p:txBody>
      </p:sp>
      <p:sp>
        <p:nvSpPr>
          <p:cNvPr id="104908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物联网应用需求：物联网技术的发展将推动电信行业在智能家居、智慧城市等领域的应用需求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5G网络建设需求：随着5G技术的普及，全球范围内的5G网络建设需求将持续增长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云计算服务需求：云计算技术的不断成熟将带动电信行业在云服务领域的需求增长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数字化转型需求：企业数字化转型将推动电信行业在大数据、人工智能等领域的服务需求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电信行业竞争格局分析</a:t>
            </a:r>
            <a:endParaRPr altLang="en-US" lang="zh-CN"/>
          </a:p>
        </p:txBody>
      </p:sp>
      <p:sp>
        <p:nvSpPr>
          <p:cNvPr id="1049136" name="圆角矩形 30"/>
          <p:cNvSpPr/>
          <p:nvPr>
            <p:custDataLst>
              <p:tags r:id="rId1"/>
            </p:custDataLst>
          </p:nvPr>
        </p:nvSpPr>
        <p:spPr>
          <a:xfrm>
            <a:off x="2359447" y="1364400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138" name="圆角矩形 65"/>
          <p:cNvSpPr/>
          <p:nvPr>
            <p:custDataLst>
              <p:tags r:id="rId2"/>
            </p:custDataLst>
          </p:nvPr>
        </p:nvSpPr>
        <p:spPr>
          <a:xfrm>
            <a:off x="2359447" y="2600716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140" name="圆角矩形 72"/>
          <p:cNvSpPr/>
          <p:nvPr>
            <p:custDataLst>
              <p:tags r:id="rId3"/>
            </p:custDataLst>
          </p:nvPr>
        </p:nvSpPr>
        <p:spPr>
          <a:xfrm>
            <a:off x="2359447" y="3837031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142" name="圆角矩形 78"/>
          <p:cNvSpPr/>
          <p:nvPr>
            <p:custDataLst>
              <p:tags r:id="rId4"/>
            </p:custDataLst>
          </p:nvPr>
        </p:nvSpPr>
        <p:spPr>
          <a:xfrm>
            <a:off x="2359447" y="5073347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144" name="圆角矩形 35"/>
          <p:cNvSpPr/>
          <p:nvPr>
            <p:custDataLst>
              <p:tags r:id="rId5"/>
            </p:custDataLst>
          </p:nvPr>
        </p:nvSpPr>
        <p:spPr>
          <a:xfrm>
            <a:off x="1965497" y="1572567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46" name="圆角矩形 35"/>
          <p:cNvSpPr/>
          <p:nvPr>
            <p:custDataLst>
              <p:tags r:id="rId6"/>
            </p:custDataLst>
          </p:nvPr>
        </p:nvSpPr>
        <p:spPr>
          <a:xfrm>
            <a:off x="1965497" y="5281514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48" name="圆角矩形 35"/>
          <p:cNvSpPr/>
          <p:nvPr>
            <p:custDataLst>
              <p:tags r:id="rId7"/>
            </p:custDataLst>
          </p:nvPr>
        </p:nvSpPr>
        <p:spPr>
          <a:xfrm>
            <a:off x="1965497" y="4045198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50" name="圆角矩形 35"/>
          <p:cNvSpPr/>
          <p:nvPr>
            <p:custDataLst>
              <p:tags r:id="rId8"/>
            </p:custDataLst>
          </p:nvPr>
        </p:nvSpPr>
        <p:spPr>
          <a:xfrm>
            <a:off x="1965497" y="2808882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52" name="文本框 4"/>
          <p:cNvSpPr txBox="1"/>
          <p:nvPr>
            <p:custDataLst>
              <p:tags r:id="rId9"/>
            </p:custDataLst>
          </p:nvPr>
        </p:nvSpPr>
        <p:spPr>
          <a:xfrm>
            <a:off x="4307558" y="1419613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国内电信运营商：中国移动、中国电信、中国联通三大巨头主导市场，拥有庞大的用户群体和网络覆盖。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154" name="文本框 5"/>
          <p:cNvSpPr txBox="1"/>
          <p:nvPr>
            <p:custDataLst>
              <p:tags r:id="rId10"/>
            </p:custDataLst>
          </p:nvPr>
        </p:nvSpPr>
        <p:spPr>
          <a:xfrm>
            <a:off x="4307558" y="2655928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国际电信巨头：如AT&amp;T、Verizon等，通过跨国合作和战略联盟等方式拓展全球市场。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156" name="文本框 6"/>
          <p:cNvSpPr txBox="1"/>
          <p:nvPr>
            <p:custDataLst>
              <p:tags r:id="rId11"/>
            </p:custDataLst>
          </p:nvPr>
        </p:nvSpPr>
        <p:spPr>
          <a:xfrm>
            <a:off x="4307558" y="3892244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虚拟运营商：通过租用基础电信运营商的网络资源，开展个性化、差异化的服务，对传统电信运营商构成一定竞争压力。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158" name="文本框 8"/>
          <p:cNvSpPr txBox="1"/>
          <p:nvPr>
            <p:custDataLst>
              <p:tags r:id="rId12"/>
            </p:custDataLst>
          </p:nvPr>
        </p:nvSpPr>
        <p:spPr>
          <a:xfrm>
            <a:off x="4307558" y="5128560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5G技术的推广和应用：将进一步加剧电信行业的竞争格局，拥有5G网络技术的运营商将在竞争中占据优势地位。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电信行业市场发展瓶颈分析</a:t>
            </a:r>
            <a:endParaRPr altLang="en-US" lang="zh-CN"/>
          </a:p>
        </p:txBody>
      </p:sp>
      <p:sp>
        <p:nvSpPr>
          <p:cNvPr id="104919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网络覆盖不足：部分地区信号弱或无信号，影响用户使用体验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竞争激烈：国内电信企业数量众多，价格战频发，影响企业利润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创新能力不足：部分电信企业缺乏核心技术，产品同质化严重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监管政策限制：电信行业监管政策严格，限制了企业的业务拓展和创新能力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电信行业市场发展机遇分析</a:t>
            </a:r>
            <a:endParaRPr altLang="en-US" lang="zh-CN"/>
          </a:p>
        </p:txBody>
      </p:sp>
      <p:sp>
        <p:nvSpPr>
          <p:cNvPr id="104923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3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物联网和智能家居市场的快速发展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5G技术的推广和应用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云计算和大数据技术的广泛应用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电信行业与其他行业的融合创新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电信行业投资前景预测</a:t>
            </a:r>
            <a:endParaRPr altLang="en-US" dirty="0" lang="zh-CN"/>
          </a:p>
        </p:txBody>
      </p:sp>
      <p:sp>
        <p:nvSpPr>
          <p:cNvPr id="10492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电信行业投资环境分析</a:t>
            </a:r>
            <a:endParaRPr altLang="en-US" lang="zh-CN"/>
          </a:p>
        </p:txBody>
      </p:sp>
      <p:sp>
        <p:nvSpPr>
          <p:cNvPr id="104932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2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2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政策环境：国家对电信行业的政策支持力度，如5G、物联网等战略方向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3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3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技术环境：5G、云计算、大数据等技术的发展对电信行业投资的影响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3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3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经济环境：经济增长、消费升级等因素对电信行业投资前景的推动作用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4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4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竞争环境：行业内主要竞争对手的投资动态和市场占有率情况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电信行业投资风险分析</a:t>
            </a:r>
            <a:endParaRPr altLang="en-US" lang="zh-CN"/>
          </a:p>
        </p:txBody>
      </p:sp>
      <p:sp>
        <p:nvSpPr>
          <p:cNvPr id="10493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政策风险：电信行业受到严格的政策监管，投资需关注政策变化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技术风险：电信技术更新换代速度快，投资需考虑技术发展趋势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市场竞争风险：电信市场竞争激烈，投资需谨慎评估市场格局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经营风险：电信行业经营复杂，投资需关注企业经营状况及管理能力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电信行业投资机会分析</a:t>
            </a:r>
            <a:endParaRPr altLang="en-US" lang="zh-CN"/>
          </a:p>
        </p:txBody>
      </p:sp>
      <p:sp>
        <p:nvSpPr>
          <p:cNvPr id="104943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4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4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5G网络建设：随着5G技术的普及，电信行业将迎来大规模的网络建设和升级改造，这将为投资者提供丰富的投资机会。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4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4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云计算和大数据：电信企业正在积极布局云计算和大数据业务，这些新兴领域将为投资者带来新的机遇。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5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5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物联网和智能家居：随着物联网和智能家居市场的快速发展，电信行业将从中受益，投资者可以关注相关领域的投资机会。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5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6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数字化转型：电信行业正在进行数字化转型，投资者可以关注转型过程中的创新项目和投资机会。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电信行业投资前景预测</a:t>
            </a:r>
            <a:endParaRPr altLang="en-US" lang="zh-CN"/>
          </a:p>
        </p:txBody>
      </p:sp>
      <p:sp>
        <p:nvSpPr>
          <p:cNvPr id="104949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5G网络建设投资加大，带动相关产业链发展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0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云计算、大数据、人工智能等新技术在电信行业的应用，为投资带来新机遇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0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电信行业市场竞争格局变化，投资机会与风险并存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1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政府政策对电信行业投资的影响，如网络安全、数据保护等法规对投资的要求和限制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电信行业发展趋势和展望</a:t>
            </a:r>
            <a:endParaRPr altLang="en-US" dirty="0" lang="zh-CN"/>
          </a:p>
        </p:txBody>
      </p:sp>
      <p:sp>
        <p:nvSpPr>
          <p:cNvPr id="10495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电信行业技术发展趋势</a:t>
            </a:r>
            <a:endParaRPr altLang="en-US" lang="zh-CN"/>
          </a:p>
        </p:txBody>
      </p:sp>
      <p:sp>
        <p:nvSpPr>
          <p:cNvPr id="104959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5G技术：提升网络速度和稳定性，促进物联网、边缘计算等技术的发展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大数据：通过数据挖掘和分析，优化运营，创新业务模式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1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人工智能：提升电信网络智能化水平，优化用户体验，创新业务应用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云计算：实现数据集中存储和处理，降低成本，提高效率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电信行业业务发展趋势</a:t>
            </a:r>
            <a:endParaRPr altLang="en-US" lang="zh-CN"/>
          </a:p>
        </p:txBody>
      </p:sp>
      <p:sp>
        <p:nvSpPr>
          <p:cNvPr id="104966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5G网络建设加速，推动物联网、边缘计算等新兴业务发展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云计算、大数据、人工智能等技术深度融合，助力电信业务创新升级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视频业务成为新的增长点，推动电信行业向数字化转型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网络安全需求持续增长，电信行业将加强网络安全保障能力建设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电信行业市场竞争格局展望</a:t>
            </a:r>
            <a:endParaRPr altLang="en-US" lang="zh-CN"/>
          </a:p>
        </p:txBody>
      </p:sp>
      <p:sp>
        <p:nvSpPr>
          <p:cNvPr id="104972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2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3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未来市场竞争将更加多元化和复杂化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行业整合和并购将成为市场竞争的重要手段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5G技术的推广和应用将进一步加剧市场竞争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互联网企业跨界进入电信行业，成为新的竞争力量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电信行业市场规模预测</a:t>
            </a:r>
            <a:endParaRPr altLang="en-US" lang="zh-CN"/>
          </a:p>
        </p:txBody>
      </p:sp>
      <p:sp>
        <p:nvSpPr>
          <p:cNvPr id="104978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8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9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云计算、大数据等技术的应用将加速电信行业数字化转型，提升行业整体竞争力。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9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电信行业将进一步与各行业融合，拓展新的业务领域和市场机会。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全球电信行业市场规模持续增长，预计未来几年将保持稳定增长态势。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5G、物联网等新兴技术将成为推动电信行业发展的重要力量，带动市场规模不断扩大。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838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4984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4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4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4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1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4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4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4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4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4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4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4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4*l_i*1_1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4*l_i*1_2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2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SLIDE_ID" val="custom20230997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4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6_1*l_h_i*1_1_2"/>
  <p:tag name="KSO_WM_TEMPLATE_CATEGORY" val="diagram"/>
  <p:tag name="KSO_WM_TEMPLATE_INDEX" val="2023130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374.79998779296875,&quot;width&quot;:862.985534667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6_1*l_h_f*1_1_1"/>
  <p:tag name="KSO_WM_TEMPLATE_CATEGORY" val="diagram"/>
  <p:tag name="KSO_WM_TEMPLATE_INDEX" val="2023130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"/>
  <p:tag name="KSO_WM_DIAGRAM_MAX_ITEMCNT" val="6"/>
  <p:tag name="KSO_WM_DIAGRAM_MIN_ITEMCNT" val="2"/>
  <p:tag name="KSO_WM_DIAGRAM_VIRTUALLY_FRAME" val="{&quot;height&quot;:374.79998779296875,&quot;width&quot;:862.985534667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6_1*l_h_i*1_1_3"/>
  <p:tag name="KSO_WM_TEMPLATE_CATEGORY" val="diagram"/>
  <p:tag name="KSO_WM_TEMPLATE_INDEX" val="2023130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62.98553466796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306_1*l_h_i*1_1_1"/>
  <p:tag name="KSO_WM_TEMPLATE_CATEGORY" val="diagram"/>
  <p:tag name="KSO_WM_TEMPLATE_INDEX" val="2023130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4.79998779296875,&quot;width&quot;:862.985534667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6_1*l_h_i*1_2_2"/>
  <p:tag name="KSO_WM_TEMPLATE_CATEGORY" val="diagram"/>
  <p:tag name="KSO_WM_TEMPLATE_INDEX" val="2023130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LINE_FORE_SCHEMECOLOR_INDEX" val="6"/>
  <p:tag name="KSO_WM_DIAGRAM_MAX_ITEMCNT" val="6"/>
  <p:tag name="KSO_WM_DIAGRAM_MIN_ITEMCNT" val="2"/>
  <p:tag name="KSO_WM_DIAGRAM_VIRTUALLY_FRAME" val="{&quot;height&quot;:374.79998779296875,&quot;width&quot;:862.985534667968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6_1*l_h_f*1_2_1"/>
  <p:tag name="KSO_WM_TEMPLATE_CATEGORY" val="diagram"/>
  <p:tag name="KSO_WM_TEMPLATE_INDEX" val="20231306"/>
  <p:tag name="KSO_WM_UNIT_LAYERLEVEL" val="1_1_1"/>
  <p:tag name="KSO_WM_TAG_VERSION" val="3.0"/>
  <p:tag name="KSO_WM_DIAGRAM_VERSION" val="3"/>
  <p:tag name="KSO_WM_DIAGRAM_COLOR_TEXT_CAN_REMOVE" val="n"/>
  <p:tag name="KSO_WM_UNIT_VALUE" val="276"/>
  <p:tag name="KSO_WM_BEAUTIFY_FLAG" val="#wm#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"/>
  <p:tag name="KSO_WM_DIAGRAM_MAX_ITEMCNT" val="6"/>
  <p:tag name="KSO_WM_DIAGRAM_MIN_ITEMCNT" val="2"/>
  <p:tag name="KSO_WM_DIAGRAM_VIRTUALLY_FRAME" val="{&quot;height&quot;:374.79998779296875,&quot;width&quot;:862.985534667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6_1*l_h_i*1_2_3"/>
  <p:tag name="KSO_WM_TEMPLATE_CATEGORY" val="diagram"/>
  <p:tag name="KSO_WM_TEMPLATE_INDEX" val="2023130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62.985534667968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1306_1*l_h_i*1_2_1"/>
  <p:tag name="KSO_WM_TEMPLATE_CATEGORY" val="diagram"/>
  <p:tag name="KSO_WM_TEMPLATE_INDEX" val="2023130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4.79998779296875,&quot;width&quot;:862.985534667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4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4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4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4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4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4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4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4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4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4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4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4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4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4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4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4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4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4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4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4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4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4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4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4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4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4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4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4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4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4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7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23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283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2024-01-05T05:28:20Z</dcterms:created>
  <dcterms:modified xsi:type="dcterms:W3CDTF">2024-01-05T05:28:20Z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30724267fb394989aad17dd60d9121be_21</vt:lpwstr>
  </property>
</Properties>
</file>