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909" r:id="rId1"/>
    <p:sldMasterId id="2147503946" r:id="rId2"/>
  </p:sldMasterIdLst>
  <p:notesMasterIdLst>
    <p:notesMasterId r:id="rId3"/>
  </p:notesMasterIdLst>
  <p:sldIdLst>
    <p:sldId id="9724" r:id="rId4"/>
    <p:sldId id="9727" r:id="rId5"/>
    <p:sldId id="9730" r:id="rId6"/>
    <p:sldId id="9733" r:id="rId7"/>
    <p:sldId id="9739" r:id="rId9"/>
    <p:sldId id="9742" r:id="rId10"/>
    <p:sldId id="9745" r:id="rId11"/>
    <p:sldId id="9748" r:id="rId12"/>
    <p:sldId id="9751" r:id="rId13"/>
    <p:sldId id="9757" r:id="rId15"/>
    <p:sldId id="9760" r:id="rId16"/>
    <p:sldId id="9763" r:id="rId17"/>
    <p:sldId id="9766" r:id="rId18"/>
    <p:sldId id="9769" r:id="rId19"/>
    <p:sldId id="9775" r:id="rId21"/>
    <p:sldId id="9778" r:id="rId22"/>
    <p:sldId id="9781" r:id="rId23"/>
    <p:sldId id="9784" r:id="rId24"/>
    <p:sldId id="9787" r:id="rId25"/>
    <p:sldId id="9793" r:id="rId27"/>
    <p:sldId id="9796" r:id="rId28"/>
    <p:sldId id="9799" r:id="rId29"/>
    <p:sldId id="9802" r:id="rId30"/>
    <p:sldId id="9805" r:id="rId31"/>
    <p:sldId id="9811" r:id="rId33"/>
    <p:sldId id="9814" r:id="rId34"/>
    <p:sldId id="9817" r:id="rId35"/>
    <p:sldId id="9820" r:id="rId36"/>
    <p:sldId id="982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910" r:id="rId1"/>
    <p:sldLayoutId id="2147503911" r:id="rId2"/>
    <p:sldLayoutId id="2147503912" r:id="rId3"/>
    <p:sldLayoutId id="2147503913" r:id="rId4"/>
    <p:sldLayoutId id="2147503914" r:id="rId5"/>
    <p:sldLayoutId id="2147503915" r:id="rId6"/>
    <p:sldLayoutId id="2147503916" r:id="rId7"/>
    <p:sldLayoutId id="2147503917" r:id="rId8"/>
    <p:sldLayoutId id="2147503918" r:id="rId9"/>
    <p:sldLayoutId id="2147503919" r:id="rId10"/>
    <p:sldLayoutId id="21475039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947" r:id="rId1"/>
    <p:sldLayoutId id="2147503948" r:id="rId2"/>
    <p:sldLayoutId id="2147503949" r:id="rId3"/>
    <p:sldLayoutId id="2147503950" r:id="rId4"/>
    <p:sldLayoutId id="2147503951" r:id="rId5"/>
    <p:sldLayoutId id="2147503952" r:id="rId6"/>
    <p:sldLayoutId id="2147503953" r:id="rId7"/>
    <p:sldLayoutId id="2147503954" r:id="rId8"/>
    <p:sldLayoutId id="2147503955" r:id="rId9"/>
    <p:sldLayoutId id="2147503956" r:id="rId10"/>
    <p:sldLayoutId id="21475039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tags" Target="../tags/tag374.xml"/><Relationship Id="rId22" Type="http://schemas.openxmlformats.org/officeDocument/2006/relationships/tags" Target="../tags/tag375.xml"/><Relationship Id="rId23" Type="http://schemas.openxmlformats.org/officeDocument/2006/relationships/tags" Target="../tags/tag376.xml"/><Relationship Id="rId24" Type="http://schemas.openxmlformats.org/officeDocument/2006/relationships/tags" Target="../tags/tag377.xml"/><Relationship Id="rId25" Type="http://schemas.openxmlformats.org/officeDocument/2006/relationships/tags" Target="../tags/tag378.xml"/><Relationship Id="rId26" Type="http://schemas.openxmlformats.org/officeDocument/2006/relationships/tags" Target="../tags/tag379.xml"/><Relationship Id="rId27" Type="http://schemas.openxmlformats.org/officeDocument/2006/relationships/tags" Target="../tags/tag380.xml"/><Relationship Id="rId28" Type="http://schemas.openxmlformats.org/officeDocument/2006/relationships/tags" Target="../tags/tag381.xml"/><Relationship Id="rId29" Type="http://schemas.openxmlformats.org/officeDocument/2006/relationships/tags" Target="../tags/tag382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房地产开发行业工作总结及工作展望2024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工作展望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政策建议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人才培养与团队建设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社会责任与可持续发展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房地产开发行业概述</a:t>
            </a:r>
            <a:endParaRPr altLang="en-US" lang="zh-CN"/>
          </a:p>
        </p:txBody>
      </p:sp>
      <p:sp>
        <p:nvSpPr>
          <p:cNvPr id="10491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行业定义、发展历程和现状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行业主要业务和产业链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行业政策环境、市场趋势和竞争格局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行业发展趋势和未来展望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2024年工作回顾</a:t>
            </a:r>
            <a:endParaRPr altLang="en-US" lang="zh-CN"/>
          </a:p>
        </p:txBody>
      </p:sp>
      <p:sp>
        <p:nvSpPr>
          <p:cNvPr id="10491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房地产开发行业概述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2024年工作目标与计划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完成情况及成果展示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遇到的问题及解决方案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政策环境分析：政策调控、土地供应、金融政策等对行业发展的影响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市场趋势分析：市场需求、竞争格局、产品类型等变化趋势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企业经营策略分析：企业如何应对市场变化，调整经营策略，提高竞争力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行业未来展望：未来行业的发展方向、趋势和机遇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2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挑战：政策调控、市场竞争、融资压力等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机遇：城市化进程、消费升级、技术创新等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应对策略：加强政策研究、提升品牌形象、拓展融资渠道等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未来展望：持续关注政策走向、加强创新能力、拓展市场份额等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2025年工作计划</a:t>
            </a:r>
            <a:endParaRPr altLang="en-US" lang="zh-CN"/>
          </a:p>
        </p:txBody>
      </p:sp>
      <p:sp>
        <p:nvSpPr>
          <p:cNvPr id="10494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目标设定：明确2025年的工作目标和计划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资源安排：合理分配人力、物力、财力等资源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风险管理：识别潜在的风险并制定相应的应对措施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策略规划：制定实现目标的具体策略和计划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5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绿色建筑和可持续发展成为主流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数字化和智能化技术的应用加速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房地产金融化和REITs市场的发展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多元化和跨界合作成为新的竞争态势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创新发展思路探讨</a:t>
            </a:r>
            <a:endParaRPr altLang="en-US" lang="zh-CN"/>
          </a:p>
        </p:txBody>
      </p:sp>
      <p:sp>
        <p:nvSpPr>
          <p:cNvPr id="10495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绿色建筑与可持续发展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数字化转型与智能化升级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多元化拓展与跨界合作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人才培养与团队建设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提升服务质量的措施</a:t>
            </a:r>
            <a:endParaRPr altLang="en-US" lang="zh-CN"/>
          </a:p>
        </p:txBody>
      </p:sp>
      <p:sp>
        <p:nvSpPr>
          <p:cNvPr id="10496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提高员工服务意识和技能水平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建立完善的客户服务体系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优化客户服务流程和标准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定期开展客户满意度调查和反馈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政策建议</a:t>
            </a:r>
            <a:endParaRPr altLang="en-US" dirty="0" lang="zh-CN"/>
          </a:p>
        </p:txBody>
      </p:sp>
      <p:sp>
        <p:nvSpPr>
          <p:cNvPr id="1049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7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政策背景：介绍当前房地产政策环境，包括政策调控、市场监管等方面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政策影响：分析政策对房地产开发行业的影响，包括市场供需、房价走势等方面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政策建议：提出针对当前政策环境的建议，包括政策调整、市场监管等方面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未来展望：预测未来政策环境的发展趋势，包括政策走向、市场变化等方面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政策建议及措施</a:t>
            </a:r>
            <a:endParaRPr altLang="en-US" lang="zh-CN"/>
          </a:p>
        </p:txBody>
      </p:sp>
      <p:sp>
        <p:nvSpPr>
          <p:cNvPr id="10498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完善土地供应政策：优化土地供应结构，提高土地利用效率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加强金融监管：规范房地产市场融资行为，防范金融风险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推动房地产税立法：完善房地产税制度，促进市场平稳健康发展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加强市场监管：打击房地产市场违法违规行为，维护市场秩序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政策执行与监管</a:t>
            </a:r>
            <a:endParaRPr altLang="en-US" lang="zh-CN"/>
          </a:p>
        </p:txBody>
      </p:sp>
      <p:sp>
        <p:nvSpPr>
          <p:cNvPr id="10498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政策执行：确保政策的有效实施，包括制定详细的执行计划、明确责任分工、加强监督检查等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监管措施：建立健全监管机制，包括定期检查、随机抽查、公众监督等，确保政策执行的公正性和透明度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政策调整：根据实际情况及时调整政策，确保政策的针对性和实效性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政策宣传：加强政策的宣传和解读，提高公众对政策的认知度和理解度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政策效果评估与反馈</a:t>
            </a:r>
            <a:endParaRPr altLang="en-US" lang="zh-CN"/>
          </a:p>
        </p:txBody>
      </p:sp>
      <p:sp>
        <p:nvSpPr>
          <p:cNvPr id="10499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政策实施后的效果评估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政策调整的必要性和时机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政策效果的持续性和长期影响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政策实施过程中的问题反馈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人才培养与团队建设</a:t>
            </a:r>
            <a:endParaRPr altLang="en-US" dirty="0" lang="zh-CN"/>
          </a:p>
        </p:txBody>
      </p:sp>
      <p:sp>
        <p:nvSpPr>
          <p:cNvPr id="1050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人才培养计划与措施</a:t>
            </a:r>
            <a:endParaRPr altLang="en-US" lang="zh-CN"/>
          </a:p>
        </p:txBody>
      </p:sp>
      <p:sp>
        <p:nvSpPr>
          <p:cNvPr id="1050116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8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20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制定人才培养计划：明确人才培养目标、培训内容、培训方式等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4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6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加强内部培训：定期组织内部培训，提高员工的专业技能和综合素质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0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2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引进外部人才：积极引进具有丰富经验和专业技能的人才，为团队注入新的活力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6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8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建立激励机制：通过设立奖励机制、晋升机制等方式，激发员工的积极性和创造力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2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4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加强团队建设：通过团队活动、团队沟通等方式，增强团队凝聚力和协作能力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团队建设与管理策略</a:t>
            </a:r>
            <a:endParaRPr altLang="en-US" lang="zh-CN"/>
          </a:p>
        </p:txBody>
      </p:sp>
      <p:sp>
        <p:nvSpPr>
          <p:cNvPr id="10501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人才培养：注重员工培训和发展，提升团队整体素质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团队文化：建立积极向上、团结协作的团队文化，增强团队凝聚力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激励机制：通过合理的薪酬、晋升和奖励机制，激发团队成员的积极性和创造力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沟通与协作：加强团队内部沟通，促进信息共享和协作，提高工作效率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激励机制与培训体系</a:t>
            </a:r>
            <a:endParaRPr altLang="en-US" lang="zh-CN"/>
          </a:p>
        </p:txBody>
      </p:sp>
      <p:sp>
        <p:nvSpPr>
          <p:cNvPr id="10502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人才选拔：通过公平公正的选拔机制，选拔出具有潜力和能力的员工，为公司的长远发展提供人才保障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团队建设：加强团队建设，提高团队协作能力，营造积极向上的工作氛围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激励机制：设立明确的晋升通道，提供丰厚的福利待遇，激发员工的工作积极性和创造力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培训体系：建立完善的培训体系，包括新员工入职培训、专业技能培训、领导力培训等，提高员工的专业素养和综合能力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企业文化建设与传承</a:t>
            </a:r>
            <a:endParaRPr altLang="en-US" lang="zh-CN"/>
          </a:p>
        </p:txBody>
      </p:sp>
      <p:sp>
        <p:nvSpPr>
          <p:cNvPr id="10502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企业文化定义与重要性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房地产开发行业企业文化特点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人才培养与团队建设在企业文化中的地位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企业文化建设与传承的实践与成果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社会责任与可持续发展</a:t>
            </a:r>
            <a:endParaRPr altLang="en-US" dirty="0" lang="zh-CN"/>
          </a:p>
        </p:txBody>
      </p:sp>
      <p:sp>
        <p:nvSpPr>
          <p:cNvPr id="1050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社会责任履行情况回顾</a:t>
            </a:r>
            <a:endParaRPr altLang="en-US" lang="zh-CN"/>
          </a:p>
        </p:txBody>
      </p:sp>
      <p:sp>
        <p:nvSpPr>
          <p:cNvPr id="10504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环保工作：减少能源消耗，降低碳排放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公益事业：支持教育、医疗等公益事业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社区建设：改善社区环境，提高居民生活质量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可持续发展：推动绿色建筑、节能减排等可持续发展措施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可持续发展目标设定与实施计划</a:t>
            </a:r>
            <a:endParaRPr altLang="en-US" lang="zh-CN"/>
          </a:p>
        </p:txBody>
      </p:sp>
      <p:sp>
        <p:nvSpPr>
          <p:cNvPr id="10504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实施计划：制定具体的实施计划，包括时间表、责任人、所需资源等，以确保目标的顺利实现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目标设定：明确可持续发展目标，包括减少碳排放、提高能源效率、促进绿色建筑等方面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合作伙伴：寻求与政府、企业、社区等各方合作伙伴，共同推动可持续发展目标的实现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监测与评估：建立监测与评估机制，定期对实施计划进行评估和调整，以确保目标的顺利达成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环境、社会和治理（ESG）因素考量</a:t>
            </a:r>
            <a:endParaRPr altLang="en-US" lang="zh-CN"/>
          </a:p>
        </p:txBody>
      </p:sp>
      <p:sp>
        <p:nvSpPr>
          <p:cNvPr id="10505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环境保护：关注环境影响，采取可持续的建筑设计和施工方法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可持续发展：将可持续发展理念融入房地产开发的全过程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公司治理：建立健全公司治理结构，提高企业透明度和诚信度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社会责任：积极履行社会责任，关注社区发展和居民福祉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社会责任与可持续发展的未来挑战与机遇</a:t>
            </a:r>
            <a:endParaRPr altLang="en-US" lang="zh-CN"/>
          </a:p>
        </p:txBody>
      </p:sp>
      <p:sp>
        <p:nvSpPr>
          <p:cNvPr id="10506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未来挑战：应对气候变化、资源短缺、环境破坏等全球性问题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未来机遇：推动绿色建筑、低碳城市、可持续发展等新兴领域的发展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社会责任：关注社会公平、民生改善、环境保护等方面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可持续发展：实现经济、社会和环境的协调发展，推动可持续发展目标的实现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2023-12-17T18:21:36Z</dcterms:created>
  <dcterms:modified xsi:type="dcterms:W3CDTF">2023-12-17T18:21:36Z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93068e112c44439086615120d2c8e492_21</vt:lpwstr>
  </property>
</Properties>
</file>